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64" r:id="rId3"/>
    <p:sldId id="717" r:id="rId4"/>
    <p:sldId id="716" r:id="rId5"/>
    <p:sldId id="729" r:id="rId6"/>
    <p:sldId id="719" r:id="rId7"/>
    <p:sldId id="720" r:id="rId8"/>
    <p:sldId id="721" r:id="rId9"/>
    <p:sldId id="722" r:id="rId10"/>
    <p:sldId id="723" r:id="rId11"/>
    <p:sldId id="702" r:id="rId12"/>
    <p:sldId id="724" r:id="rId13"/>
    <p:sldId id="725" r:id="rId14"/>
    <p:sldId id="730" r:id="rId15"/>
    <p:sldId id="693" r:id="rId16"/>
    <p:sldId id="363" r:id="rId17"/>
    <p:sldId id="727" r:id="rId18"/>
    <p:sldId id="728" r:id="rId1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0" autoAdjust="0"/>
    <p:restoredTop sz="91079" autoAdjust="0"/>
  </p:normalViewPr>
  <p:slideViewPr>
    <p:cSldViewPr>
      <p:cViewPr varScale="1">
        <p:scale>
          <a:sx n="114" d="100"/>
          <a:sy n="114" d="100"/>
        </p:scale>
        <p:origin x="2584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2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6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41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5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4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2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01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0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66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46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75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88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802.11-21/0407r1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Multi-Band </a:t>
            </a:r>
            <a:r>
              <a:rPr lang="en-US" sz="2000" dirty="0" err="1"/>
              <a:t>WiFi</a:t>
            </a:r>
            <a:r>
              <a:rPr lang="en-US" sz="2000" dirty="0"/>
              <a:t> Fusion for WLAN Sensing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2021-03-09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51860"/>
              </p:ext>
            </p:extLst>
          </p:nvPr>
        </p:nvGraphicFramePr>
        <p:xfrm>
          <a:off x="759851" y="3068960"/>
          <a:ext cx="7738742" cy="2410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617-621-7567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Jianyuan</a:t>
                      </a:r>
                      <a:r>
                        <a:rPr lang="en-US" sz="1200" dirty="0"/>
                        <a:t> Yu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1240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45" y="780036"/>
            <a:ext cx="5784310" cy="184666"/>
          </a:xfrm>
        </p:spPr>
        <p:txBody>
          <a:bodyPr/>
          <a:lstStyle/>
          <a:p>
            <a:r>
              <a:rPr lang="en-US" sz="2800" dirty="0"/>
              <a:t>Multi-Task WLAN Sensing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2209709" y="6269684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C6D74-812B-2A42-B2B0-9E568EEEFC59}"/>
              </a:ext>
            </a:extLst>
          </p:cNvPr>
          <p:cNvSpPr/>
          <p:nvPr/>
        </p:nvSpPr>
        <p:spPr>
          <a:xfrm>
            <a:off x="7774321" y="6071414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5975F-691D-4A45-BE2E-BF201F75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9" y="1517827"/>
            <a:ext cx="2849056" cy="1849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1341F-AB56-8F4D-8B0C-0817A3B7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89" y="1809170"/>
            <a:ext cx="3059058" cy="1744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577C-3EE3-7A4B-823C-7FBC192C3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170"/>
            <a:ext cx="2476977" cy="1626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5A6550-BB79-D543-8DCF-9A5AD1862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25" y="4459589"/>
            <a:ext cx="1611103" cy="11774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50797-6531-3444-9F50-CC942E61F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7" y="4448461"/>
            <a:ext cx="3402441" cy="11919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5F292E-A479-C842-9375-500618F4D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8" y="4400610"/>
            <a:ext cx="2476977" cy="12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375280"/>
            <a:ext cx="7772400" cy="1066800"/>
          </a:xfrm>
        </p:spPr>
        <p:txBody>
          <a:bodyPr/>
          <a:lstStyle/>
          <a:p>
            <a:r>
              <a:rPr lang="en-US" sz="2800" dirty="0"/>
              <a:t>Testbed &amp; Dataset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193165" y="1245007"/>
            <a:ext cx="8319399" cy="24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CSI from 802.11ac devices</a:t>
            </a:r>
            <a:r>
              <a:rPr lang="en-US" sz="1600" b="0" dirty="0">
                <a:latin typeface="+mn-lt"/>
              </a:rPr>
              <a:t>: We used ASUS RT-AC86U routers with 3 external and 1 internal antennas to extract the CSI measurements at 5 GHz and modified its firmware using the </a:t>
            </a:r>
            <a:r>
              <a:rPr lang="en-US" sz="1600" b="0" dirty="0" err="1">
                <a:latin typeface="+mn-lt"/>
              </a:rPr>
              <a:t>nexmon</a:t>
            </a:r>
            <a:r>
              <a:rPr lang="en-US" sz="1600" b="0" dirty="0">
                <a:latin typeface="+mn-lt"/>
              </a:rPr>
              <a:t> CSI Extractor Tool of [12]. 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Beam SNR from 802.11ad devices</a:t>
            </a:r>
            <a:r>
              <a:rPr lang="en-US" sz="1600" b="0" dirty="0">
                <a:latin typeface="+mn-lt"/>
              </a:rPr>
              <a:t>: We use TP-Link Talon AD7200 routers to collect beam SNRs at 60 GHz. This router implements Qualcomm QCA9500 transceiver that supports a single stream communication in 60 GHz range using analog beamforming over 32-element planar array [9-11]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For each sensing task, multiple (~7) independent data sessions for performance evaluation*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585653" y="6229192"/>
            <a:ext cx="6696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As opposed to evaluation based on random splitting of a single-data-session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A688E-4EDC-9148-AD26-9890BF36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56" y="3429496"/>
            <a:ext cx="5361183" cy="2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640" y="345733"/>
            <a:ext cx="7772400" cy="1066800"/>
          </a:xfrm>
        </p:spPr>
        <p:txBody>
          <a:bodyPr/>
          <a:lstStyle/>
          <a:p>
            <a:r>
              <a:rPr lang="en-US" sz="2800" dirty="0"/>
              <a:t>Results (I): Confusion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3F2D2-9A67-734F-A1E9-458B67D0F17E}"/>
              </a:ext>
            </a:extLst>
          </p:cNvPr>
          <p:cNvSpPr/>
          <p:nvPr/>
        </p:nvSpPr>
        <p:spPr>
          <a:xfrm>
            <a:off x="212795" y="2063576"/>
            <a:ext cx="2592288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Pose Recognition (8 poses)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399D40-5397-4B4A-A8A8-0C276A39FBC4}"/>
              </a:ext>
            </a:extLst>
          </p:cNvPr>
          <p:cNvGrpSpPr/>
          <p:nvPr/>
        </p:nvGrpSpPr>
        <p:grpSpPr>
          <a:xfrm>
            <a:off x="244411" y="2408465"/>
            <a:ext cx="8550696" cy="1774235"/>
            <a:chOff x="341784" y="1819799"/>
            <a:chExt cx="8550696" cy="1774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C1F4B-1ADB-FC44-923D-42B4B67DCC65}"/>
                </a:ext>
              </a:extLst>
            </p:cNvPr>
            <p:cNvSpPr/>
            <p:nvPr/>
          </p:nvSpPr>
          <p:spPr>
            <a:xfrm>
              <a:off x="4019787" y="33199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IF: input fusion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C4E0A5-F2A1-A640-BE57-D0D4352A9FBD}"/>
                </a:ext>
              </a:extLst>
            </p:cNvPr>
            <p:cNvSpPr/>
            <p:nvPr/>
          </p:nvSpPr>
          <p:spPr>
            <a:xfrm>
              <a:off x="7359925" y="3332424"/>
              <a:ext cx="15325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FP: feature permutation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BF0A9A-5C3A-2B40-8254-ECDFB2186D72}"/>
                </a:ext>
              </a:extLst>
            </p:cNvPr>
            <p:cNvSpPr/>
            <p:nvPr/>
          </p:nvSpPr>
          <p:spPr>
            <a:xfrm>
              <a:off x="5793025" y="3332424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FF: input fusion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FC7BE9-62D6-014F-91FE-F9195CC4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84" y="1819799"/>
              <a:ext cx="8460432" cy="15249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486F60-139D-3B45-9063-93E062A9EC03}"/>
                </a:ext>
              </a:extLst>
            </p:cNvPr>
            <p:cNvSpPr/>
            <p:nvPr/>
          </p:nvSpPr>
          <p:spPr>
            <a:xfrm>
              <a:off x="2267744" y="3325521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Beam SNR-only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1C30F-5DC0-9C4C-B052-95237541D6D0}"/>
                </a:ext>
              </a:extLst>
            </p:cNvPr>
            <p:cNvSpPr/>
            <p:nvPr/>
          </p:nvSpPr>
          <p:spPr>
            <a:xfrm>
              <a:off x="591997" y="33323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CSI-only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2A82266-2D32-0143-B78D-B08EC5F21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631144"/>
            <a:ext cx="2874320" cy="1743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9A55DD-95A9-C74A-B6B4-2673F9FDA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1" y="4518764"/>
            <a:ext cx="8526949" cy="15807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15CD9F-C540-6E47-8384-6374DD60F936}"/>
              </a:ext>
            </a:extLst>
          </p:cNvPr>
          <p:cNvSpPr/>
          <p:nvPr/>
        </p:nvSpPr>
        <p:spPr>
          <a:xfrm>
            <a:off x="3995936" y="61156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IF: input fusion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602831-3CEF-E54A-ABC5-399AA6B376D8}"/>
              </a:ext>
            </a:extLst>
          </p:cNvPr>
          <p:cNvSpPr/>
          <p:nvPr/>
        </p:nvSpPr>
        <p:spPr>
          <a:xfrm>
            <a:off x="7308304" y="6128178"/>
            <a:ext cx="15325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FP: feature permutation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4B126-F004-6E47-B3EB-E5DC7F55AE50}"/>
              </a:ext>
            </a:extLst>
          </p:cNvPr>
          <p:cNvSpPr/>
          <p:nvPr/>
        </p:nvSpPr>
        <p:spPr>
          <a:xfrm>
            <a:off x="5724128" y="6128178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FF: input fusion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292E2D-744C-F942-B9FD-3A626C80BFE3}"/>
              </a:ext>
            </a:extLst>
          </p:cNvPr>
          <p:cNvSpPr/>
          <p:nvPr/>
        </p:nvSpPr>
        <p:spPr>
          <a:xfrm>
            <a:off x="2285173" y="6121275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Beam SNR-only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F67588-5B77-404B-9989-A59A35701078}"/>
              </a:ext>
            </a:extLst>
          </p:cNvPr>
          <p:cNvSpPr/>
          <p:nvPr/>
        </p:nvSpPr>
        <p:spPr>
          <a:xfrm>
            <a:off x="390460" y="61280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CSI-only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0A741E-68F9-5A4A-8E19-9D75D78D8C0B}"/>
              </a:ext>
            </a:extLst>
          </p:cNvPr>
          <p:cNvSpPr/>
          <p:nvPr/>
        </p:nvSpPr>
        <p:spPr>
          <a:xfrm>
            <a:off x="240260" y="4182700"/>
            <a:ext cx="296358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Indoor localization (4 x 4 grids)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69CC7A5-C7A4-7845-AC8F-BB22A4D4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60" y="1170994"/>
            <a:ext cx="5981739" cy="860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Compressed both </a:t>
            </a:r>
            <a:r>
              <a:rPr lang="en-US" sz="1500" b="0" dirty="0" err="1"/>
              <a:t>WiFi</a:t>
            </a:r>
            <a:r>
              <a:rPr lang="en-US" sz="1500" b="0" dirty="0"/>
              <a:t> channel measurements into a dimension of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The compressed fused measurement can be considered as a type of  </a:t>
            </a:r>
            <a:r>
              <a:rPr lang="en-US" sz="1500" i="1" dirty="0"/>
              <a:t>sensing measurement results </a:t>
            </a:r>
            <a:r>
              <a:rPr lang="en-US" sz="1500" b="0" dirty="0"/>
              <a:t>from one or more STAs</a:t>
            </a:r>
          </a:p>
        </p:txBody>
      </p:sp>
    </p:spTree>
    <p:extLst>
      <p:ext uri="{BB962C8B-B14F-4D97-AF65-F5344CB8AC3E}">
        <p14:creationId xmlns:p14="http://schemas.microsoft.com/office/powerpoint/2010/main" val="29242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668461"/>
            <a:ext cx="7772400" cy="1066800"/>
          </a:xfrm>
        </p:spPr>
        <p:txBody>
          <a:bodyPr/>
          <a:lstStyle/>
          <a:p>
            <a:r>
              <a:rPr lang="en-US" sz="2800" dirty="0"/>
              <a:t>Results (II): </a:t>
            </a:r>
            <a:r>
              <a:rPr lang="en-US" sz="2200" dirty="0"/>
              <a:t>Impact of The Number of Labeled Samples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BAA-6D67-0B43-9E24-277F388A9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7"/>
          <a:stretch/>
        </p:blipFill>
        <p:spPr>
          <a:xfrm>
            <a:off x="894477" y="1988840"/>
            <a:ext cx="7293491" cy="40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2">
            <a:extLst>
              <a:ext uri="{FF2B5EF4-FFF2-40B4-BE49-F238E27FC236}">
                <a16:creationId xmlns:a16="http://schemas.microsoft.com/office/drawing/2014/main" id="{D509FA8E-DD7C-7947-A303-9F0B926AE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0"/>
          <a:stretch/>
        </p:blipFill>
        <p:spPr>
          <a:xfrm>
            <a:off x="4060258" y="692696"/>
            <a:ext cx="4947236" cy="2016224"/>
          </a:xfrm>
          <a:prstGeom prst="rect">
            <a:avLst/>
          </a:prstGeom>
          <a:solidFill>
            <a:schemeClr val="bg1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16" y="692696"/>
            <a:ext cx="4492997" cy="729620"/>
          </a:xfrm>
        </p:spPr>
        <p:txBody>
          <a:bodyPr/>
          <a:lstStyle/>
          <a:p>
            <a:r>
              <a:rPr lang="en-US" sz="2200" dirty="0"/>
              <a:t>The Role of Fused Measurements/Results 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7F1147F-A36C-8E4E-B771-385A5301614A}"/>
              </a:ext>
            </a:extLst>
          </p:cNvPr>
          <p:cNvSpPr txBox="1">
            <a:spLocks/>
          </p:cNvSpPr>
          <p:nvPr/>
        </p:nvSpPr>
        <p:spPr bwMode="auto">
          <a:xfrm>
            <a:off x="241926" y="2697269"/>
            <a:ext cx="8084083" cy="10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WLAN sensing roles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0000"/>
                </a:solidFill>
              </a:rPr>
              <a:t>Sensing initiator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  <a:r>
              <a:rPr lang="en-US" altLang="zh-CN" sz="1400" kern="0" dirty="0">
                <a:solidFill>
                  <a:srgbClr val="000000"/>
                </a:solidFill>
              </a:rPr>
              <a:t>sensing responder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  <a:r>
              <a:rPr lang="en-US" altLang="zh-CN" sz="1400" kern="0" dirty="0">
                <a:solidFill>
                  <a:srgbClr val="000000"/>
                </a:solidFill>
              </a:rPr>
              <a:t>sensing transmitter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receiver: </a:t>
            </a:r>
            <a:r>
              <a:rPr lang="en-US" altLang="zh-CN" sz="1400" b="0" kern="0" dirty="0">
                <a:solidFill>
                  <a:srgbClr val="0070C0"/>
                </a:solidFill>
              </a:rPr>
              <a:t>mid-grained beam measurements, fused measurements at the sensing receiver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processor: </a:t>
            </a:r>
            <a:r>
              <a:rPr lang="en-US" altLang="zh-CN" sz="1400" b="0" kern="0" dirty="0">
                <a:solidFill>
                  <a:srgbClr val="0070C0"/>
                </a:solidFill>
              </a:rPr>
              <a:t>multi-band </a:t>
            </a:r>
            <a:r>
              <a:rPr lang="en-US" altLang="zh-CN" sz="14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400" b="0" kern="0" dirty="0">
                <a:solidFill>
                  <a:srgbClr val="0070C0"/>
                </a:solidFill>
              </a:rPr>
              <a:t> fusion can be done in the sensing processor.</a:t>
            </a:r>
            <a:endParaRPr lang="en-US" altLang="zh-CN" sz="1200" b="0" kern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4A82FA-92ED-0E49-8547-454223AA248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7913" y="1422316"/>
            <a:ext cx="879463" cy="1344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0D764D-4769-A941-9192-C9E48677B1B8}"/>
              </a:ext>
            </a:extLst>
          </p:cNvPr>
          <p:cNvSpPr/>
          <p:nvPr/>
        </p:nvSpPr>
        <p:spPr bwMode="auto">
          <a:xfrm>
            <a:off x="3923929" y="1556792"/>
            <a:ext cx="720079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" tIns="9144" rIns="9144" bIns="9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Mid-grained beam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measurements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1B49DB-8973-B145-BCB0-AA977BA486FF}"/>
              </a:ext>
            </a:extLst>
          </p:cNvPr>
          <p:cNvSpPr/>
          <p:nvPr/>
        </p:nvSpPr>
        <p:spPr bwMode="auto">
          <a:xfrm>
            <a:off x="3086231" y="1539069"/>
            <a:ext cx="720079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" tIns="9144" rIns="9144" bIns="9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4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Fused channel 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measurements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729282-088B-7740-B658-4EC0B537EE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2362" y="1253446"/>
            <a:ext cx="1762583" cy="25548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FDCD8-B88B-C945-BC76-80BAAB8727E9}"/>
              </a:ext>
            </a:extLst>
          </p:cNvPr>
          <p:cNvSpPr/>
          <p:nvPr/>
        </p:nvSpPr>
        <p:spPr>
          <a:xfrm>
            <a:off x="1489658" y="6566694"/>
            <a:ext cx="3046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*The original figure is from IEEE 802.11-20/0147r3.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E84563-08EE-144D-8F02-D64269E6E8AD}"/>
              </a:ext>
            </a:extLst>
          </p:cNvPr>
          <p:cNvSpPr/>
          <p:nvPr/>
        </p:nvSpPr>
        <p:spPr>
          <a:xfrm>
            <a:off x="7740352" y="692696"/>
            <a:ext cx="2899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*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743B9FEC-D2CE-C141-AC77-9809B99FCF90}"/>
              </a:ext>
            </a:extLst>
          </p:cNvPr>
          <p:cNvSpPr txBox="1">
            <a:spLocks/>
          </p:cNvSpPr>
          <p:nvPr/>
        </p:nvSpPr>
        <p:spPr bwMode="auto">
          <a:xfrm>
            <a:off x="241926" y="3785350"/>
            <a:ext cx="9144000" cy="8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Signals in the WLAN sensing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/>
              <a:t>Illumination signal</a:t>
            </a:r>
            <a:r>
              <a:rPr lang="en-US" altLang="zh-CN" sz="1400" b="0" kern="0" dirty="0"/>
              <a:t>: existing OFDM pilots at sub-7 GHz and standard beam training signals at 60 GHz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/>
              <a:t>Echo signal: </a:t>
            </a:r>
            <a:r>
              <a:rPr lang="en-US" altLang="zh-CN" sz="1400" b="0" kern="0" dirty="0"/>
              <a:t>standard subcarrier CSI at sub-7 GHz and beam attributes (e.g., beam SNRs) at 60 GHz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78F8AFDA-C2DA-D543-B295-5F757D5B9874}"/>
              </a:ext>
            </a:extLst>
          </p:cNvPr>
          <p:cNvSpPr txBox="1">
            <a:spLocks/>
          </p:cNvSpPr>
          <p:nvPr/>
        </p:nvSpPr>
        <p:spPr bwMode="auto">
          <a:xfrm>
            <a:off x="241926" y="4604473"/>
            <a:ext cx="9144000" cy="182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Measurement result in the WLAN sensing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measurement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measurement of the area of interest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0000"/>
                </a:solidFill>
              </a:rPr>
              <a:t>raw CSI, raw RSSI, received radar signal,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mid-grained beam measurements at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mmWave</a:t>
            </a:r>
            <a:r>
              <a:rPr lang="en-US" altLang="zh-CN" sz="1200" b="0" kern="0" dirty="0">
                <a:solidFill>
                  <a:srgbClr val="0070C0"/>
                </a:solidFill>
              </a:rPr>
              <a:t> bands</a:t>
            </a:r>
            <a:r>
              <a:rPr lang="en-US" altLang="zh-CN" sz="1200" b="0" kern="0" dirty="0">
                <a:solidFill>
                  <a:srgbClr val="000000"/>
                </a:solidFill>
              </a:rPr>
              <a:t>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b="0" kern="0" dirty="0">
                <a:solidFill>
                  <a:srgbClr val="0070C0"/>
                </a:solidFill>
              </a:rPr>
              <a:t> measurements/features </a:t>
            </a:r>
            <a:r>
              <a:rPr lang="en-US" altLang="zh-CN" sz="1200" kern="0" dirty="0">
                <a:solidFill>
                  <a:srgbClr val="0070C0"/>
                </a:solidFill>
              </a:rPr>
              <a:t>at STA</a:t>
            </a:r>
            <a:r>
              <a:rPr lang="en-US" altLang="zh-CN" sz="1200" b="0" kern="0" dirty="0">
                <a:solidFill>
                  <a:srgbClr val="0070C0"/>
                </a:solidFill>
              </a:rPr>
              <a:t>.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result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sensing result is the result after signal processing at the sensing processor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400" kern="0" dirty="0">
                <a:solidFill>
                  <a:srgbClr val="000000"/>
                </a:solidFill>
              </a:rPr>
              <a:t>compressed CSI, range-Doppler map, range-time map,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kern="0" dirty="0">
                <a:solidFill>
                  <a:srgbClr val="0070C0"/>
                </a:solidFill>
              </a:rPr>
              <a:t> result (from multiple sensing receivers) at the sensing processor</a:t>
            </a:r>
            <a:endParaRPr lang="en-US" altLang="zh-CN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57" y="1628800"/>
            <a:ext cx="8208267" cy="383316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1800" b="0" dirty="0"/>
              <a:t>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can enhance the capability of sensing receivers and processors with existing </a:t>
            </a:r>
            <a:r>
              <a:rPr lang="en-US" sz="1800" b="0" dirty="0" err="1"/>
              <a:t>WiFi</a:t>
            </a:r>
            <a:r>
              <a:rPr lang="en-US" sz="1800" b="0" dirty="0"/>
              <a:t> standards-compliant channel measurements (no significant PHY modifications is required).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can significant reduce the overhead from each sensing responder/receiver/processor by sharing the fused sensing features in a much smaller dimension, as opposed to the raw CSI or beam measurements.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can further relax the requirement of extensive </a:t>
            </a:r>
            <a:r>
              <a:rPr lang="en-US" sz="1800" i="1" dirty="0"/>
              <a:t>labeled</a:t>
            </a:r>
            <a:r>
              <a:rPr lang="en-US" sz="1800" b="0" dirty="0"/>
              <a:t> training data, an issue in the post-deployment of WLAN sensing devices (will be introduced in a subsequent contribution).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5254359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  <a:r>
              <a:rPr lang="en-US" sz="1100" dirty="0" err="1"/>
              <a:t>Manikanta</a:t>
            </a:r>
            <a:r>
              <a:rPr lang="en-US" sz="1100" dirty="0"/>
              <a:t> </a:t>
            </a:r>
            <a:r>
              <a:rPr lang="en-US" sz="1100" dirty="0" err="1"/>
              <a:t>Kotaru</a:t>
            </a:r>
            <a:r>
              <a:rPr lang="en-US" sz="1100" dirty="0"/>
              <a:t>, Kiran Joshi, Dinesh </a:t>
            </a:r>
            <a:r>
              <a:rPr lang="en-US" sz="1100" dirty="0" err="1"/>
              <a:t>Bharadia</a:t>
            </a:r>
            <a:r>
              <a:rPr lang="en-US" sz="1100" dirty="0"/>
              <a:t>, </a:t>
            </a:r>
            <a:r>
              <a:rPr lang="en-US" sz="1100" dirty="0" err="1"/>
              <a:t>Sachin</a:t>
            </a:r>
            <a:r>
              <a:rPr lang="en-US" sz="1100" dirty="0"/>
              <a:t> </a:t>
            </a:r>
            <a:r>
              <a:rPr lang="en-US" sz="1100" dirty="0" err="1"/>
              <a:t>Katti</a:t>
            </a:r>
            <a:endParaRPr lang="en-US" sz="1100" dirty="0"/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 "</a:t>
            </a:r>
            <a:r>
              <a:rPr lang="en-GB" sz="1100" dirty="0"/>
              <a:t>Towards Context-assisted Indoor Navigation", </a:t>
            </a:r>
            <a:r>
              <a:rPr lang="en-GB" sz="1100" dirty="0" err="1"/>
              <a:t>Ayyalasomayajula</a:t>
            </a:r>
            <a:r>
              <a:rPr lang="en-GB" sz="1100" dirty="0"/>
              <a:t> Roshan, Aditya </a:t>
            </a:r>
            <a:r>
              <a:rPr lang="en-GB" sz="1100" dirty="0" err="1"/>
              <a:t>Arun</a:t>
            </a:r>
            <a:r>
              <a:rPr lang="en-GB" sz="1100" dirty="0"/>
              <a:t>, </a:t>
            </a:r>
            <a:r>
              <a:rPr lang="en-GB" sz="1100" dirty="0" err="1"/>
              <a:t>Chenfeng</a:t>
            </a:r>
            <a:r>
              <a:rPr lang="en-GB" sz="1100" dirty="0"/>
              <a:t> Wu, </a:t>
            </a:r>
            <a:r>
              <a:rPr lang="en-GB" sz="1100" dirty="0" err="1"/>
              <a:t>Sanatan</a:t>
            </a:r>
            <a:r>
              <a:rPr lang="en-GB" sz="1100" dirty="0"/>
              <a:t> Sharma, Deepak </a:t>
            </a:r>
            <a:r>
              <a:rPr lang="en-GB" sz="1100" dirty="0" err="1"/>
              <a:t>Vasisht</a:t>
            </a:r>
            <a:r>
              <a:rPr lang="en-GB" sz="1100" dirty="0"/>
              <a:t>, Abhishek </a:t>
            </a:r>
            <a:r>
              <a:rPr lang="en-GB" sz="1100" dirty="0" err="1"/>
              <a:t>Sethi</a:t>
            </a:r>
            <a:r>
              <a:rPr lang="en-GB" sz="1100" dirty="0"/>
              <a:t>, Dinesh </a:t>
            </a:r>
            <a:r>
              <a:rPr lang="en-GB" sz="1100" dirty="0" err="1"/>
              <a:t>Bharadia</a:t>
            </a:r>
            <a:endParaRPr lang="en-GB" sz="1100" dirty="0"/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[12] F. </a:t>
            </a:r>
            <a:r>
              <a:rPr lang="en-US" sz="1100" dirty="0" err="1"/>
              <a:t>Gringoli</a:t>
            </a:r>
            <a:r>
              <a:rPr lang="en-US" sz="1100" dirty="0"/>
              <a:t>, M. Schulz, J. Link, and M. </a:t>
            </a:r>
            <a:r>
              <a:rPr lang="en-US" sz="1100" dirty="0" err="1"/>
              <a:t>Hollick</a:t>
            </a:r>
            <a:r>
              <a:rPr lang="en-US" sz="1100" dirty="0"/>
              <a:t>, “Free your CSI: A channel state information extraction platform for modern Wi-Fi chipsets,” in Proceedings of the 13th International Workshop on Wireless Network Testbeds, Experimental Evaluation and Characterization, 2019, pp. 21–28.</a:t>
            </a:r>
          </a:p>
          <a:p>
            <a:r>
              <a:rPr lang="en-US" sz="1100" dirty="0">
                <a:solidFill>
                  <a:srgbClr val="0070C0"/>
                </a:solidFill>
              </a:rPr>
              <a:t>[</a:t>
            </a:r>
            <a:r>
              <a:rPr lang="en-US" sz="1100" dirty="0"/>
              <a:t>13] M. Pajovic, P. Wang, T. Koike-Akino, H. Sun and P. V. Orlik "Fingerprinting-based indoor localization with commercial mmWave WiFi—Part I: RSS and beam indices" GLOBECOM 2019, pp. 1-6, Dec. 2019.</a:t>
            </a:r>
          </a:p>
          <a:p>
            <a:r>
              <a:rPr lang="en-US" sz="1100" dirty="0"/>
              <a:t>[14] P. Wang, M. Pajovic, T. Koike-Akino, H. Sun and P. V. Orlik "Fingerprinting-based indoor localization with commercial mmWave WiFi—Part II: Spatial beam SNRs" GLOBECOM 2019,  pp. 1-6 Dec. 2019.</a:t>
            </a:r>
          </a:p>
          <a:p>
            <a:r>
              <a:rPr lang="en-US" sz="1100" dirty="0"/>
              <a:t>[15] T. Koike-Akino, P. Wang, M. Pajovic,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J. Yu, P. Wang , T. Koike-Akino, Y. Wang, and P. V. Orlik " Human Pose and Seat Occupancy Classification with Commercial mmWave WiFi”, GLOBECOM Workshop on JSAC, December, 2020.</a:t>
            </a:r>
          </a:p>
          <a:p>
            <a:r>
              <a:rPr lang="en-US" sz="1100" dirty="0"/>
              <a:t>[17] W. Wu, N. Cheng, N. Zhang, P. Yang, W. Zhuang, and X. Shen "Fast mmWave beam alignment via correlated bandit learning" IEEE Trans. Wireless Comm., vol. 18 no. 12 pp. 5894-5908 Dec 2019.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Do you agree that </a:t>
            </a:r>
            <a:r>
              <a:rPr lang="en-US" altLang="zh-CN" dirty="0"/>
              <a:t>the mid-grained beam measurements (e.g., beam SNRs) at 60 GHz as one type of sensing measurements for WLAN Sensing?</a:t>
            </a:r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2ECC4-A3EB-0945-BA37-0FF213182631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409989-EFC2-6C44-9841-9269FCC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732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fused </a:t>
            </a:r>
            <a:r>
              <a:rPr lang="en-US" dirty="0" err="1"/>
              <a:t>WiFi</a:t>
            </a:r>
            <a:r>
              <a:rPr lang="en-US" dirty="0"/>
              <a:t> measurements across multiple operating frequency bands as a valid type of sensing measurements?</a:t>
            </a:r>
            <a:endParaRPr lang="en-US" b="0" dirty="0"/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0CF94D9-5C84-E945-AF70-A7A3C6B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338F5A-D06F-8245-AC51-AF8729327747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30687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1250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052736"/>
            <a:ext cx="8800673" cy="5404148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</a:p>
          <a:p>
            <a:pPr lvl="1"/>
            <a:r>
              <a:rPr lang="en-US" altLang="zh-CN" sz="1400" dirty="0"/>
              <a:t>20/1741r1 Feasibility study of human pose and occupancy classification using </a:t>
            </a:r>
            <a:r>
              <a:rPr lang="en-US" altLang="zh-CN" sz="1400" dirty="0" err="1"/>
              <a:t>mmWave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WiFi</a:t>
            </a:r>
            <a:r>
              <a:rPr lang="en-US" altLang="zh-CN" sz="1400" dirty="0"/>
              <a:t> beam attributes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adopts </a:t>
            </a:r>
            <a:r>
              <a:rPr lang="en-US" sz="1600" b="1" dirty="0"/>
              <a:t>mid-grained channel measurement </a:t>
            </a:r>
            <a:r>
              <a:rPr lang="en-US" sz="1600" dirty="0"/>
              <a:t>– </a:t>
            </a:r>
            <a:r>
              <a:rPr lang="en-US" sz="1600" dirty="0" err="1"/>
              <a:t>mmWave</a:t>
            </a:r>
            <a:r>
              <a:rPr lang="en-US" sz="1600" dirty="0"/>
              <a:t> beam measurements (e.g., beam SNRs) for WLAN sensing as those measurements are already shared during </a:t>
            </a:r>
            <a:r>
              <a:rPr lang="en-US" sz="1600" dirty="0" err="1"/>
              <a:t>mmWave</a:t>
            </a:r>
            <a:r>
              <a:rPr lang="en-US" sz="1600" dirty="0"/>
              <a:t> beam training phase. </a:t>
            </a:r>
            <a:endParaRPr lang="en-US" sz="1800" b="0" dirty="0"/>
          </a:p>
          <a:p>
            <a:pPr>
              <a:spcBef>
                <a:spcPts val="1500"/>
              </a:spcBef>
            </a:pPr>
            <a:r>
              <a:rPr lang="en-US" sz="1600" b="0" dirty="0"/>
              <a:t>This contribution reports multi-band </a:t>
            </a:r>
            <a:r>
              <a:rPr lang="en-US" sz="1600" b="0" dirty="0" err="1"/>
              <a:t>WiFi</a:t>
            </a:r>
            <a:r>
              <a:rPr lang="en-US" sz="1600" b="0" dirty="0"/>
              <a:t> fusion for WLAN sensing</a:t>
            </a:r>
          </a:p>
          <a:p>
            <a:pPr lvl="1">
              <a:spcBef>
                <a:spcPts val="200"/>
              </a:spcBef>
            </a:pPr>
            <a:r>
              <a:rPr lang="en-US" sz="1400" b="1" dirty="0"/>
              <a:t>Fine-grained CSI at sub-7 GHz (2.4 GHz and 5 GHz)</a:t>
            </a:r>
          </a:p>
          <a:p>
            <a:pPr lvl="1">
              <a:spcBef>
                <a:spcPts val="200"/>
              </a:spcBef>
            </a:pPr>
            <a:r>
              <a:rPr lang="en-US" sz="1400" b="1" dirty="0"/>
              <a:t>Mid-grained beam measurements (e.g., beam SNRs) at 60-GHz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1400" dirty="0"/>
              <a:t>Particularly, we aim to promote deep learning-based fusion between these two </a:t>
            </a:r>
            <a:r>
              <a:rPr lang="en-US" sz="1400" dirty="0" err="1"/>
              <a:t>WiFi</a:t>
            </a:r>
            <a:r>
              <a:rPr lang="en-US" sz="1400" dirty="0"/>
              <a:t> channel measurements at different frequency bands for WLAN sensing.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4D0C7-5236-4F45-9954-AF4932C2C6DC}"/>
              </a:ext>
            </a:extLst>
          </p:cNvPr>
          <p:cNvGrpSpPr/>
          <p:nvPr/>
        </p:nvGrpSpPr>
        <p:grpSpPr>
          <a:xfrm>
            <a:off x="5455235" y="2376084"/>
            <a:ext cx="3297187" cy="1368152"/>
            <a:chOff x="4472727" y="2423391"/>
            <a:chExt cx="4204998" cy="17876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FA49B-5386-B64E-BEE4-C71E383C2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" t="4008" r="14146" b="9845"/>
            <a:stretch/>
          </p:blipFill>
          <p:spPr>
            <a:xfrm>
              <a:off x="4472727" y="2423391"/>
              <a:ext cx="4204998" cy="1787628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491A3-3DEF-3F4A-B6A7-34515DCF4316}"/>
                </a:ext>
              </a:extLst>
            </p:cNvPr>
            <p:cNvSpPr/>
            <p:nvPr/>
          </p:nvSpPr>
          <p:spPr>
            <a:xfrm>
              <a:off x="6056661" y="2439722"/>
              <a:ext cx="2452574" cy="2602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hlinkClick r:id="rId3"/>
                </a:rPr>
                <a:t>https://www.merl.com/demos/mmBSF</a:t>
              </a:r>
              <a:endParaRPr lang="en-US" sz="10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6EE98-2F1E-7C40-B47D-65C92DDAC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72"/>
          <a:stretch/>
        </p:blipFill>
        <p:spPr>
          <a:xfrm>
            <a:off x="857163" y="2451602"/>
            <a:ext cx="2420036" cy="1313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391D7F-4590-B34F-AD5C-4B7900399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9"/>
          <a:stretch/>
        </p:blipFill>
        <p:spPr>
          <a:xfrm>
            <a:off x="3697357" y="2192109"/>
            <a:ext cx="1406920" cy="916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E1EBE-7CDE-CD49-86B5-57AB86F04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21" y="3146390"/>
            <a:ext cx="1094051" cy="8420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3B5A70-D0EE-704D-BBD4-C2415B89695E}"/>
              </a:ext>
            </a:extLst>
          </p:cNvPr>
          <p:cNvSpPr/>
          <p:nvPr/>
        </p:nvSpPr>
        <p:spPr>
          <a:xfrm>
            <a:off x="900203" y="2181494"/>
            <a:ext cx="1295533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Pose Recognition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251FD4-AF1E-4B4A-B3DA-19867BD8F6D1}"/>
              </a:ext>
            </a:extLst>
          </p:cNvPr>
          <p:cNvSpPr/>
          <p:nvPr/>
        </p:nvSpPr>
        <p:spPr>
          <a:xfrm>
            <a:off x="3744450" y="1931888"/>
            <a:ext cx="1475622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Occupancy Sensing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B79F1-6CA7-E04A-A156-09A894FDED4C}"/>
              </a:ext>
            </a:extLst>
          </p:cNvPr>
          <p:cNvSpPr/>
          <p:nvPr/>
        </p:nvSpPr>
        <p:spPr>
          <a:xfrm>
            <a:off x="5455235" y="2082848"/>
            <a:ext cx="3659884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Open dataset for </a:t>
            </a:r>
            <a:r>
              <a:rPr lang="en-US" sz="1300" dirty="0" err="1">
                <a:solidFill>
                  <a:schemeClr val="bg1"/>
                </a:solidFill>
              </a:rPr>
              <a:t>WiFi</a:t>
            </a:r>
            <a:r>
              <a:rPr lang="en-US" sz="1300" dirty="0">
                <a:solidFill>
                  <a:schemeClr val="bg1"/>
                </a:solidFill>
              </a:rPr>
              <a:t> beam measurements (60 GHz)</a:t>
            </a:r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 err="1"/>
              <a:t>WiFi</a:t>
            </a:r>
            <a:r>
              <a:rPr lang="en-US" sz="2200" dirty="0"/>
              <a:t> Channel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149"/>
            <a:ext cx="7354486" cy="4367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WLAN sensing may consider the following WiFi channel measurements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600" b="1" dirty="0"/>
              <a:t>Coarse-grained</a:t>
            </a:r>
            <a:r>
              <a:rPr lang="en-US" sz="1600" dirty="0"/>
              <a:t> RSSI (received signal strength indicator)</a:t>
            </a:r>
            <a:endParaRPr lang="en-US" sz="1600" b="1" strike="sngStrike" dirty="0"/>
          </a:p>
          <a:p>
            <a:pPr marL="865188" lvl="2" indent="-285750">
              <a:buFont typeface="Wingdings" pitchFamily="2" charset="2"/>
              <a:buChar char="ü"/>
            </a:pPr>
            <a:r>
              <a:rPr lang="en-US" sz="1300" dirty="0"/>
              <a:t>In the unit of dBm, easy to access, coarse channel information</a:t>
            </a:r>
            <a:endParaRPr lang="en-US" dirty="0"/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 (channel state information) at sub-7 GHz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2.4 &amp; 5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WiFi CSI can be accessible from commercial </a:t>
            </a:r>
            <a:r>
              <a:rPr lang="en-US" sz="1300" dirty="0" err="1"/>
              <a:t>WiFi</a:t>
            </a:r>
            <a:r>
              <a:rPr lang="en-US" sz="1300" dirty="0"/>
              <a:t> devices in earlier 2010s 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The CSI-based fingerprinting outperforms the RSSI-based fingerprinting </a:t>
            </a:r>
          </a:p>
          <a:p>
            <a:pPr marL="579437" lvl="2" indent="0">
              <a:spcBef>
                <a:spcPts val="100"/>
              </a:spcBef>
              <a:buNone/>
            </a:pPr>
            <a:r>
              <a:rPr lang="en-US" sz="1300" dirty="0"/>
              <a:t>        (DeepFi’16, PhaseFi’17, BiLoc’18, CSI-Net’19, Person-in-WiFi’19)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Super-grained</a:t>
            </a:r>
            <a:r>
              <a:rPr lang="en-US" sz="1600" dirty="0"/>
              <a:t> CSI at 45+ GHz (e.g.,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(802.11ad at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Not easy to access using commercial </a:t>
            </a:r>
            <a:r>
              <a:rPr lang="en-US" sz="1300" dirty="0" err="1"/>
              <a:t>WiFi</a:t>
            </a:r>
            <a:r>
              <a:rPr lang="en-US" sz="1300" dirty="0"/>
              <a:t> devices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Super-resolution in delay profile with huge overhead (access, storage, processing)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Mid-grained</a:t>
            </a:r>
            <a:r>
              <a:rPr lang="en-US" sz="1600" dirty="0"/>
              <a:t> (</a:t>
            </a:r>
            <a:r>
              <a:rPr lang="en-US" sz="1600" dirty="0" err="1"/>
              <a:t>mmWave</a:t>
            </a:r>
            <a:r>
              <a:rPr lang="en-US" sz="1600" dirty="0"/>
              <a:t>) beam measurement (e.g., beam SNRs)</a:t>
            </a:r>
            <a:endParaRPr lang="en-US" sz="1300" dirty="0"/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Data collection and exchange (between AP and User) are already defined in 802.11ad/ay standards during beam training (therefore, minimal additional overhead) </a:t>
            </a:r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i="1" dirty="0"/>
              <a:t>Spatial-domain</a:t>
            </a:r>
            <a:r>
              <a:rPr lang="en-US" sz="1300" dirty="0"/>
              <a:t> channel measurements at </a:t>
            </a:r>
            <a:r>
              <a:rPr lang="en-US" sz="1300" dirty="0" err="1"/>
              <a:t>mmWave</a:t>
            </a:r>
            <a:r>
              <a:rPr lang="en-US" sz="1300" dirty="0"/>
              <a:t> bands, weighted by beamforming patterns</a:t>
            </a:r>
          </a:p>
          <a:p>
            <a:pPr marL="579437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566556" y="2542193"/>
            <a:ext cx="2804784" cy="1515828"/>
            <a:chOff x="3664761" y="4707793"/>
            <a:chExt cx="2476413" cy="1433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7"/>
            <a:stretch/>
          </p:blipFill>
          <p:spPr>
            <a:xfrm>
              <a:off x="4008043" y="4948800"/>
              <a:ext cx="1789849" cy="11920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64761" y="4707793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8201556" y="3965688"/>
            <a:ext cx="78098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[7]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7C708-FBC6-8046-8780-5642AFD60EBA}"/>
              </a:ext>
            </a:extLst>
          </p:cNvPr>
          <p:cNvGrpSpPr/>
          <p:nvPr/>
        </p:nvGrpSpPr>
        <p:grpSpPr>
          <a:xfrm>
            <a:off x="7010492" y="930702"/>
            <a:ext cx="2112506" cy="1055859"/>
            <a:chOff x="6808669" y="1285752"/>
            <a:chExt cx="2340504" cy="10162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45633-8F63-3E45-817C-C59CEB860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5" t="24247" r="6059" b="8388"/>
            <a:stretch/>
          </p:blipFill>
          <p:spPr>
            <a:xfrm>
              <a:off x="6808669" y="1645459"/>
              <a:ext cx="2340504" cy="65655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67B14-CBED-6A4C-AAD2-47008E241445}"/>
                </a:ext>
              </a:extLst>
            </p:cNvPr>
            <p:cNvSpPr/>
            <p:nvPr/>
          </p:nvSpPr>
          <p:spPr>
            <a:xfrm>
              <a:off x="7189790" y="1285752"/>
              <a:ext cx="144016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RSSI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7BBE7-5B12-8B43-9A07-5154A8A19F40}"/>
              </a:ext>
            </a:extLst>
          </p:cNvPr>
          <p:cNvSpPr/>
          <p:nvPr/>
        </p:nvSpPr>
        <p:spPr>
          <a:xfrm>
            <a:off x="7680465" y="2172044"/>
            <a:ext cx="15632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https://</a:t>
            </a:r>
            <a:r>
              <a:rPr lang="en-US" sz="600" dirty="0" err="1"/>
              <a:t>www.netspotapp.com</a:t>
            </a:r>
            <a:endParaRPr lang="en-US" sz="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77894-0D9F-D245-BC1D-34F0A0EA314F}"/>
              </a:ext>
            </a:extLst>
          </p:cNvPr>
          <p:cNvSpPr/>
          <p:nvPr/>
        </p:nvSpPr>
        <p:spPr>
          <a:xfrm>
            <a:off x="7968948" y="6273183"/>
            <a:ext cx="9973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C2505-12B8-BD48-B221-21797BED3E0F}"/>
              </a:ext>
            </a:extLst>
          </p:cNvPr>
          <p:cNvGrpSpPr/>
          <p:nvPr/>
        </p:nvGrpSpPr>
        <p:grpSpPr>
          <a:xfrm>
            <a:off x="498777" y="5056801"/>
            <a:ext cx="8631347" cy="1389989"/>
            <a:chOff x="5138129" y="6898289"/>
            <a:chExt cx="8631347" cy="138998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816DC5-B201-544E-8629-50567F909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129" y="6898289"/>
              <a:ext cx="3325712" cy="138998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FF5CA4-7AE2-0749-8265-1DFC61171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80369" y="6919401"/>
              <a:ext cx="2289107" cy="117232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4D7CFD1-76A9-D645-A724-22BC56551EF5}"/>
              </a:ext>
            </a:extLst>
          </p:cNvPr>
          <p:cNvSpPr/>
          <p:nvPr/>
        </p:nvSpPr>
        <p:spPr>
          <a:xfrm>
            <a:off x="4344988" y="5131515"/>
            <a:ext cx="22891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Reuse of </a:t>
            </a:r>
            <a:r>
              <a:rPr lang="en-US" dirty="0" err="1"/>
              <a:t>WiFi</a:t>
            </a:r>
            <a:r>
              <a:rPr lang="en-US" dirty="0"/>
              <a:t> channel beam measurement during (</a:t>
            </a:r>
            <a:r>
              <a:rPr lang="en-US" dirty="0" err="1"/>
              <a:t>mmWave</a:t>
            </a:r>
            <a:r>
              <a:rPr lang="en-US" dirty="0"/>
              <a:t>) beam training for WLAN Sensing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6D596-B300-DA41-ABF6-A29D3DA6B8B2}"/>
              </a:ext>
            </a:extLst>
          </p:cNvPr>
          <p:cNvCxnSpPr/>
          <p:nvPr/>
        </p:nvCxnSpPr>
        <p:spPr bwMode="auto">
          <a:xfrm>
            <a:off x="4286311" y="5800728"/>
            <a:ext cx="2347784" cy="0"/>
          </a:xfrm>
          <a:prstGeom prst="straightConnector1">
            <a:avLst/>
          </a:prstGeom>
          <a:ln w="12700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B5D5F-4221-2241-94F2-02B713AD2161}"/>
              </a:ext>
            </a:extLst>
          </p:cNvPr>
          <p:cNvSpPr/>
          <p:nvPr/>
        </p:nvSpPr>
        <p:spPr>
          <a:xfrm>
            <a:off x="3998163" y="5851056"/>
            <a:ext cx="296684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*Similar to Claudio’s CSI beamforming feedback matrix (21/0357r0) but in </a:t>
            </a:r>
            <a:r>
              <a:rPr lang="en-US" dirty="0" err="1">
                <a:solidFill>
                  <a:schemeClr val="bg1"/>
                </a:solidFill>
              </a:rPr>
              <a:t>mmWave</a:t>
            </a:r>
            <a:r>
              <a:rPr lang="en-US" dirty="0">
                <a:solidFill>
                  <a:schemeClr val="bg1"/>
                </a:solidFill>
              </a:rPr>
              <a:t> band and no changes to PHY is required</a:t>
            </a:r>
          </a:p>
        </p:txBody>
      </p:sp>
    </p:spTree>
    <p:extLst>
      <p:ext uri="{BB962C8B-B14F-4D97-AF65-F5344CB8AC3E}">
        <p14:creationId xmlns:p14="http://schemas.microsoft.com/office/powerpoint/2010/main" val="27355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68" y="1022891"/>
            <a:ext cx="9362053" cy="995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consider two </a:t>
            </a:r>
            <a:r>
              <a:rPr lang="en-US" sz="1700" b="0" i="1" dirty="0"/>
              <a:t>complementary</a:t>
            </a:r>
            <a:r>
              <a:rPr lang="en-US" sz="1700" b="0" dirty="0"/>
              <a:t> </a:t>
            </a:r>
            <a:r>
              <a:rPr lang="en-US" sz="1700" b="0" dirty="0" err="1"/>
              <a:t>WiFi</a:t>
            </a:r>
            <a:r>
              <a:rPr lang="en-US" sz="1700" b="0" dirty="0"/>
              <a:t> channel measurements for WLAN Sensing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CSI: </a:t>
            </a: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sub-7 GHz)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5604827" y="6545984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B3E0E-28AC-3B45-9652-696CA59B31C1}"/>
              </a:ext>
            </a:extLst>
          </p:cNvPr>
          <p:cNvGrpSpPr/>
          <p:nvPr/>
        </p:nvGrpSpPr>
        <p:grpSpPr>
          <a:xfrm>
            <a:off x="100727" y="1457661"/>
            <a:ext cx="9211057" cy="2418224"/>
            <a:chOff x="73799" y="1719912"/>
            <a:chExt cx="9211057" cy="2418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CD817-7F00-814E-90AE-B3311060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40"/>
            <a:stretch/>
          </p:blipFill>
          <p:spPr>
            <a:xfrm>
              <a:off x="5836026" y="1906224"/>
              <a:ext cx="1832552" cy="765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6ADBF9-49BF-E642-A152-70CA4E73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9" y="2101791"/>
              <a:ext cx="2840749" cy="16950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8936E-6A68-EC4E-93E2-9B59E043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938" y="1719912"/>
              <a:ext cx="2793769" cy="2405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ACFCFC-6E42-404C-997F-A4EFF9BF7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38"/>
            <a:stretch/>
          </p:blipFill>
          <p:spPr>
            <a:xfrm>
              <a:off x="5890230" y="2913195"/>
              <a:ext cx="1637666" cy="86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BAA2D7-A61D-A741-A0BA-C49F4693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28963" r="-5360" b="35075"/>
            <a:stretch/>
          </p:blipFill>
          <p:spPr>
            <a:xfrm>
              <a:off x="7647190" y="2932524"/>
              <a:ext cx="1637666" cy="8648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20F10E-27CA-BA48-B586-94683AD8EEEE}"/>
                </a:ext>
              </a:extLst>
            </p:cNvPr>
            <p:cNvSpPr/>
            <p:nvPr/>
          </p:nvSpPr>
          <p:spPr>
            <a:xfrm>
              <a:off x="164033" y="384865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sub-7 GHz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F589A-6D4B-054A-8F67-A9573B643777}"/>
                </a:ext>
              </a:extLst>
            </p:cNvPr>
            <p:cNvSpPr/>
            <p:nvPr/>
          </p:nvSpPr>
          <p:spPr>
            <a:xfrm>
              <a:off x="3182938" y="3826141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sub-7 GHz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3B5C5-2C88-504A-A8D4-BC2467A53E77}"/>
                </a:ext>
              </a:extLst>
            </p:cNvPr>
            <p:cNvSpPr/>
            <p:nvPr/>
          </p:nvSpPr>
          <p:spPr>
            <a:xfrm>
              <a:off x="6290396" y="386113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sub-7 GHz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5E08DA-B2F5-4749-9621-8FE7855297DC}"/>
                </a:ext>
              </a:extLst>
            </p:cNvPr>
            <p:cNvSpPr/>
            <p:nvPr/>
          </p:nvSpPr>
          <p:spPr>
            <a:xfrm>
              <a:off x="6118750" y="1917131"/>
              <a:ext cx="1349479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coarse-grained RSSI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A86DD-A95F-A545-958E-1D6256137FE5}"/>
                </a:ext>
              </a:extLst>
            </p:cNvPr>
            <p:cNvSpPr/>
            <p:nvPr/>
          </p:nvSpPr>
          <p:spPr>
            <a:xfrm>
              <a:off x="6114409" y="2793819"/>
              <a:ext cx="1495714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fine-grained CSI (CFR)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19D07-775B-4949-8395-9784D0783FD1}"/>
                </a:ext>
              </a:extLst>
            </p:cNvPr>
            <p:cNvSpPr/>
            <p:nvPr/>
          </p:nvSpPr>
          <p:spPr>
            <a:xfrm>
              <a:off x="7824773" y="2796967"/>
              <a:ext cx="1282500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Delay profile (CIR)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F2A81E-FDAF-7F41-B9F5-977558465529}"/>
              </a:ext>
            </a:extLst>
          </p:cNvPr>
          <p:cNvGrpSpPr/>
          <p:nvPr/>
        </p:nvGrpSpPr>
        <p:grpSpPr>
          <a:xfrm>
            <a:off x="-74277" y="4006791"/>
            <a:ext cx="9362053" cy="2476117"/>
            <a:chOff x="-74277" y="4006791"/>
            <a:chExt cx="9362053" cy="24761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C48A15-C47F-054A-B5EB-686DEF3BB5A6}"/>
                </a:ext>
              </a:extLst>
            </p:cNvPr>
            <p:cNvGrpSpPr/>
            <p:nvPr/>
          </p:nvGrpSpPr>
          <p:grpSpPr>
            <a:xfrm>
              <a:off x="164033" y="4157600"/>
              <a:ext cx="8851285" cy="2325308"/>
              <a:chOff x="164033" y="4157600"/>
              <a:chExt cx="8851285" cy="232530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42B3621-AC92-5A4A-B040-D88B52DE3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7622" y="4157600"/>
                <a:ext cx="2837696" cy="225282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2C4F279-C6E9-604F-BC07-75ED463F5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33" y="4459545"/>
                <a:ext cx="2873616" cy="169505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B0DDC9-13BE-C54F-B9BE-EBEFF172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045" y="4353547"/>
                <a:ext cx="2472807" cy="212936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2814D7-A1E8-4944-9726-BE6BB07075E2}"/>
                  </a:ext>
                </a:extLst>
              </p:cNvPr>
              <p:cNvSpPr/>
              <p:nvPr/>
            </p:nvSpPr>
            <p:spPr>
              <a:xfrm>
                <a:off x="258288" y="6152247"/>
                <a:ext cx="2522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Multipath propagation at 45+ GHz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30D6D1-4476-E740-A0C3-6F986694DA9A}"/>
                  </a:ext>
                </a:extLst>
              </p:cNvPr>
              <p:cNvSpPr/>
              <p:nvPr/>
            </p:nvSpPr>
            <p:spPr>
              <a:xfrm>
                <a:off x="3239142" y="6133428"/>
                <a:ext cx="2522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Echo signals at 45+ GHz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405D96-FF57-A742-8138-D134769C8AB9}"/>
                  </a:ext>
                </a:extLst>
              </p:cNvPr>
              <p:cNvSpPr/>
              <p:nvPr/>
            </p:nvSpPr>
            <p:spPr>
              <a:xfrm>
                <a:off x="6316646" y="6011838"/>
                <a:ext cx="25221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Channel measurements at 45+ GHz</a:t>
                </a:r>
              </a:p>
              <a:p>
                <a:pPr algn="ctr"/>
                <a:r>
                  <a:rPr lang="en-US" dirty="0"/>
                  <a:t>(during beam training)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5CEDE3-4312-774B-A749-F87E5C8F5EF7}"/>
                  </a:ext>
                </a:extLst>
              </p:cNvPr>
              <p:cNvSpPr/>
              <p:nvPr/>
            </p:nvSpPr>
            <p:spPr>
              <a:xfrm>
                <a:off x="6375248" y="4396761"/>
                <a:ext cx="2090775" cy="20313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9144" tIns="9144" rIns="9144" bIns="9144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mid-grained beam measurements</a:t>
                </a:r>
              </a:p>
            </p:txBody>
          </p:sp>
        </p:grp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A6910F80-6320-7246-8E88-191016F60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74277" y="4006791"/>
              <a:ext cx="9362053" cy="4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685800" lvl="1">
                <a:spcBef>
                  <a:spcPts val="0"/>
                </a:spcBef>
                <a:buFont typeface="Wingdings" pitchFamily="2" charset="2"/>
                <a:buChar char="q"/>
              </a:pPr>
              <a:r>
                <a:rPr lang="en-US" sz="1600" b="1" kern="0" dirty="0"/>
                <a:t>Mid-grained</a:t>
              </a:r>
              <a:r>
                <a:rPr lang="en-US" sz="1600" kern="0" dirty="0"/>
                <a:t> beam SNR: </a:t>
              </a:r>
              <a:r>
                <a:rPr lang="en-US" sz="1300" i="1" kern="0" dirty="0"/>
                <a:t>Spatial-domain</a:t>
              </a:r>
              <a:r>
                <a:rPr lang="en-US" sz="1300" kern="0" dirty="0"/>
                <a:t> channel measurements at </a:t>
              </a:r>
              <a:r>
                <a:rPr lang="en-US" sz="1300" kern="0" dirty="0" err="1"/>
                <a:t>mmWave</a:t>
              </a:r>
              <a:r>
                <a:rPr lang="en-US" sz="1300" kern="0" dirty="0"/>
                <a:t> bands, weighted by beam patterns</a:t>
              </a:r>
            </a:p>
            <a:p>
              <a:pPr marL="685800" lvl="1">
                <a:spcBef>
                  <a:spcPts val="1000"/>
                </a:spcBef>
                <a:buFont typeface="Wingdings" pitchFamily="2" charset="2"/>
                <a:buChar char="q"/>
              </a:pPr>
              <a:endParaRPr lang="en-US" sz="13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852" y="992288"/>
            <a:ext cx="9362053" cy="636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propose to fuse 1) Fine-grained CSI at sub-6 GHz from multiple spatial streams and 2) Mid-grained beam measurements (e.g., beam SNRs) at the </a:t>
            </a:r>
            <a:r>
              <a:rPr lang="en-US" sz="1700" b="0" dirty="0" err="1"/>
              <a:t>mmWave</a:t>
            </a:r>
            <a:r>
              <a:rPr lang="en-US" sz="1700" b="0" dirty="0"/>
              <a:t> band of 60 GHz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E768E3E-209F-DE43-BCF0-032A7D51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76004"/>
              </p:ext>
            </p:extLst>
          </p:nvPr>
        </p:nvGraphicFramePr>
        <p:xfrm>
          <a:off x="467544" y="1628800"/>
          <a:ext cx="7892016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628085421"/>
                    </a:ext>
                  </a:extLst>
                </a:gridCol>
                <a:gridCol w="3787560">
                  <a:extLst>
                    <a:ext uri="{9D8B030D-6E8A-4147-A177-3AD203B41FA5}">
                      <a16:colId xmlns:a16="http://schemas.microsoft.com/office/drawing/2014/main" val="2116626437"/>
                    </a:ext>
                  </a:extLst>
                </a:gridCol>
              </a:tblGrid>
              <a:tr h="2408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CSI at sub-7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Beam Measurements at 60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465838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frequency-domain CFR; delay-domain CIR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spatial-domain link quality over  beamforming 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20753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both small &amp; large motions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sensitive to large motions/distinct patterns</a:t>
                      </a:r>
                    </a:p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(possibly due to the coarse beampatterns)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708283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propagation range (through walls) for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propagation range (blocked by walls)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766287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Richer multipath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Sparse propagation paths with cluster/group structures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077311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inconsistent measurements (possibly due to channel fading)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repeatable in the presence of disturbance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539872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dimension (no. subcarriers x no. antennas)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dimension (no. of beampatterns)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355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83226C4-6100-C946-B1EA-06850C3A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8" y="3766520"/>
            <a:ext cx="4130526" cy="29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(I): Input Fusion/Concatenation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9136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 simple way to combine the two measurements is to concatenate them together before being fed into a neural network or signal processing method for multi-task WLAN sensing applications.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9AB6BC-C10B-154D-BE94-C47FB0C5B958}"/>
              </a:ext>
            </a:extLst>
          </p:cNvPr>
          <p:cNvGrpSpPr/>
          <p:nvPr/>
        </p:nvGrpSpPr>
        <p:grpSpPr>
          <a:xfrm>
            <a:off x="151993" y="2576407"/>
            <a:ext cx="8840014" cy="2831092"/>
            <a:chOff x="151993" y="2576407"/>
            <a:chExt cx="8840014" cy="28310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6984BF-59F0-B64A-94B9-3E00D754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93" y="2576407"/>
              <a:ext cx="7235012" cy="28310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B7443-B48D-6346-A83E-20D472291091}"/>
                </a:ext>
              </a:extLst>
            </p:cNvPr>
            <p:cNvSpPr/>
            <p:nvPr/>
          </p:nvSpPr>
          <p:spPr>
            <a:xfrm>
              <a:off x="7309156" y="2731113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Indoor Localization</a:t>
              </a:r>
            </a:p>
            <a:p>
              <a:pPr algn="ctr"/>
              <a:r>
                <a:rPr lang="en-US" sz="1300" dirty="0"/>
                <a:t>(with-device)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B6E163-5E87-824F-8F77-5745E0885E3F}"/>
                </a:ext>
              </a:extLst>
            </p:cNvPr>
            <p:cNvSpPr/>
            <p:nvPr/>
          </p:nvSpPr>
          <p:spPr>
            <a:xfrm>
              <a:off x="7302747" y="3725230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Occupancy Sensing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2C5B40-77A5-5A43-A696-D20B33199BFA}"/>
                </a:ext>
              </a:extLst>
            </p:cNvPr>
            <p:cNvSpPr/>
            <p:nvPr/>
          </p:nvSpPr>
          <p:spPr>
            <a:xfrm>
              <a:off x="7302746" y="4767992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Pose Recognition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E775C-7487-BE4C-A93C-9F708F590964}"/>
              </a:ext>
            </a:extLst>
          </p:cNvPr>
          <p:cNvSpPr/>
          <p:nvPr/>
        </p:nvSpPr>
        <p:spPr>
          <a:xfrm>
            <a:off x="3458293" y="5815655"/>
            <a:ext cx="2833839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Input Fusion/Concatenation</a:t>
            </a:r>
          </a:p>
        </p:txBody>
      </p:sp>
    </p:spTree>
    <p:extLst>
      <p:ext uri="{BB962C8B-B14F-4D97-AF65-F5344CB8AC3E}">
        <p14:creationId xmlns:p14="http://schemas.microsoft.com/office/powerpoint/2010/main" val="27925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(II): Feature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8821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Another popular choice is to use separate encoders for individual feature extraction and fuse the features in the latent space (final outputs of the two encoders), followed by a classifier network.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82B52-1C2D-CF47-A4BA-33C9BF9FB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3" y="2549762"/>
            <a:ext cx="8622307" cy="3278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A630CD-D0C5-4743-8151-A31509DDA0BE}"/>
              </a:ext>
            </a:extLst>
          </p:cNvPr>
          <p:cNvSpPr/>
          <p:nvPr/>
        </p:nvSpPr>
        <p:spPr>
          <a:xfrm>
            <a:off x="2051720" y="5935230"/>
            <a:ext cx="5404228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Fusion (in smaller latent/compressed dimension)</a:t>
            </a:r>
          </a:p>
        </p:txBody>
      </p:sp>
    </p:spTree>
    <p:extLst>
      <p:ext uri="{BB962C8B-B14F-4D97-AF65-F5344CB8AC3E}">
        <p14:creationId xmlns:p14="http://schemas.microsoft.com/office/powerpoint/2010/main" val="176758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It is known that the two considered measurements are with different granularity levels.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No consideration of feature </a:t>
            </a:r>
            <a:r>
              <a:rPr lang="en-US" sz="1700" b="0" i="1" dirty="0"/>
              <a:t>granularity correspondence. </a:t>
            </a:r>
            <a:endParaRPr lang="en-US" sz="1700" b="0" dirty="0"/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We further consider a feature permutation-based multi-band </a:t>
            </a:r>
            <a:r>
              <a:rPr lang="en-US" sz="1700" b="0" dirty="0" err="1"/>
              <a:t>WiFi</a:t>
            </a:r>
            <a:r>
              <a:rPr lang="en-US" sz="1700" b="0" dirty="0"/>
              <a:t> fusion.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39A16-8E38-D243-ACA8-67CC0FC2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2374687"/>
            <a:ext cx="8316416" cy="31825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9701C3-C5E1-4747-B7A5-C16B9048E46D}"/>
              </a:ext>
            </a:extLst>
          </p:cNvPr>
          <p:cNvSpPr/>
          <p:nvPr/>
        </p:nvSpPr>
        <p:spPr>
          <a:xfrm>
            <a:off x="3458293" y="5718283"/>
            <a:ext cx="2833839" cy="572464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Fusion with Granularity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0874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691943"/>
            <a:ext cx="7772400" cy="400423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first stage is to permute the collected feature maps at selected layers from both encoders for CSI and beam SNR, respectively.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second stage is to combine the permuted fused features to a single fused feature. </a:t>
            </a: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F471-165E-FE4D-8DAB-B5FF32D4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05" y="2453823"/>
            <a:ext cx="3844024" cy="3652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2AD53-A7C3-DB4D-96D9-99C347D99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r="18869"/>
          <a:stretch/>
        </p:blipFill>
        <p:spPr>
          <a:xfrm>
            <a:off x="154271" y="2794513"/>
            <a:ext cx="4051711" cy="29023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7EE3E7-F71D-A446-A662-A664850AB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36" y="2453823"/>
            <a:ext cx="1512168" cy="1263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9BF59-7ABE-E444-947B-51C3954C2710}"/>
              </a:ext>
            </a:extLst>
          </p:cNvPr>
          <p:cNvCxnSpPr>
            <a:cxnSpLocks/>
          </p:cNvCxnSpPr>
          <p:nvPr/>
        </p:nvCxnSpPr>
        <p:spPr bwMode="auto">
          <a:xfrm>
            <a:off x="3995936" y="4988692"/>
            <a:ext cx="1440160" cy="977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891D5-71F9-C04D-9366-28D623DBC162}"/>
              </a:ext>
            </a:extLst>
          </p:cNvPr>
          <p:cNvSpPr/>
          <p:nvPr/>
        </p:nvSpPr>
        <p:spPr>
          <a:xfrm>
            <a:off x="5647411" y="6106081"/>
            <a:ext cx="2833839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Permutation</a:t>
            </a:r>
          </a:p>
        </p:txBody>
      </p:sp>
    </p:spTree>
    <p:extLst>
      <p:ext uri="{BB962C8B-B14F-4D97-AF65-F5344CB8AC3E}">
        <p14:creationId xmlns:p14="http://schemas.microsoft.com/office/powerpoint/2010/main" val="259930808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22185</TotalTime>
  <Words>2495</Words>
  <Application>Microsoft Macintosh PowerPoint</Application>
  <PresentationFormat>On-screen Show (4:3)</PresentationFormat>
  <Paragraphs>312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802-11-Submission</vt:lpstr>
      <vt:lpstr>Multi-Band WiFi Fusion for WLAN Sensing</vt:lpstr>
      <vt:lpstr>Abstract</vt:lpstr>
      <vt:lpstr>WiFi Channel Measurements</vt:lpstr>
      <vt:lpstr>Multi-Band WiFi Fusion: Measurements (I)</vt:lpstr>
      <vt:lpstr>Multi-Band WiFi Fusion: Measurements (II)</vt:lpstr>
      <vt:lpstr>Multi-Band WiFi Fusion (I): Input Fusion/Concatenation</vt:lpstr>
      <vt:lpstr>Multi-Band WiFi Fusion (II): Feature Fusion</vt:lpstr>
      <vt:lpstr>Multi-Band WiFi Fusion (III): Feature Permutation</vt:lpstr>
      <vt:lpstr>Multi-Band WiFi Fusion (III): Feature Permutation</vt:lpstr>
      <vt:lpstr>Multi-Task WLAN Sensing</vt:lpstr>
      <vt:lpstr>Testbed &amp; Dataset</vt:lpstr>
      <vt:lpstr>Results (I): Confusion Matrix</vt:lpstr>
      <vt:lpstr>Results (II): Impact of The Number of Labeled Samples</vt:lpstr>
      <vt:lpstr>The Role of Fused Measurements/Results </vt:lpstr>
      <vt:lpstr>Conclusions</vt:lpstr>
      <vt:lpstr>References</vt:lpstr>
      <vt:lpstr>Straw Poll 1</vt:lpstr>
      <vt:lpstr>Straw Poll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301</cp:revision>
  <dcterms:created xsi:type="dcterms:W3CDTF">2020-05-25T03:58:48Z</dcterms:created>
  <dcterms:modified xsi:type="dcterms:W3CDTF">2021-03-15T02:11:51Z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