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521" r:id="rId13"/>
    <p:sldId id="530" r:id="rId14"/>
    <p:sldId id="522" r:id="rId15"/>
    <p:sldId id="523" r:id="rId16"/>
    <p:sldId id="524" r:id="rId17"/>
    <p:sldId id="526" r:id="rId18"/>
    <p:sldId id="525" r:id="rId19"/>
    <p:sldId id="527" r:id="rId20"/>
    <p:sldId id="528" r:id="rId21"/>
    <p:sldId id="529" r:id="rId22"/>
    <p:sldId id="264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1104BD-9D46-4C9D-AA4A-2012ED7CD459}" v="2" dt="2021-03-06T21:10:25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>
      <p:cViewPr varScale="1">
        <p:scale>
          <a:sx n="87" d="100"/>
          <a:sy n="87" d="100"/>
        </p:scale>
        <p:origin x="13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91104BD-9D46-4C9D-AA4A-2012ED7CD459}"/>
    <pc:docChg chg="custSel modSld modMainMaster">
      <pc:chgData name="Jon Rosdahl" userId="2820f357-2dd4-4127-8713-e0bfde0fd756" providerId="ADAL" clId="{B91104BD-9D46-4C9D-AA4A-2012ED7CD459}" dt="2021-03-06T21:13:53.813" v="82" actId="1076"/>
      <pc:docMkLst>
        <pc:docMk/>
      </pc:docMkLst>
      <pc:sldChg chg="modSp mod">
        <pc:chgData name="Jon Rosdahl" userId="2820f357-2dd4-4127-8713-e0bfde0fd756" providerId="ADAL" clId="{B91104BD-9D46-4C9D-AA4A-2012ED7CD459}" dt="2021-03-06T21:10:46.341" v="3" actId="20577"/>
        <pc:sldMkLst>
          <pc:docMk/>
          <pc:sldMk cId="0" sldId="256"/>
        </pc:sldMkLst>
        <pc:spChg chg="mod">
          <ac:chgData name="Jon Rosdahl" userId="2820f357-2dd4-4127-8713-e0bfde0fd756" providerId="ADAL" clId="{B91104BD-9D46-4C9D-AA4A-2012ED7CD459}" dt="2021-03-06T21:10:46.341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B91104BD-9D46-4C9D-AA4A-2012ED7CD459}" dt="2021-03-06T21:11:39.359" v="20" actId="20577"/>
        <pc:sldMkLst>
          <pc:docMk/>
          <pc:sldMk cId="0" sldId="262"/>
        </pc:sldMkLst>
        <pc:spChg chg="mod">
          <ac:chgData name="Jon Rosdahl" userId="2820f357-2dd4-4127-8713-e0bfde0fd756" providerId="ADAL" clId="{B91104BD-9D46-4C9D-AA4A-2012ED7CD459}" dt="2021-03-06T21:11:39.359" v="20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Jon Rosdahl" userId="2820f357-2dd4-4127-8713-e0bfde0fd756" providerId="ADAL" clId="{B91104BD-9D46-4C9D-AA4A-2012ED7CD459}" dt="2021-03-06T21:12:48.632" v="76" actId="33524"/>
        <pc:sldMkLst>
          <pc:docMk/>
          <pc:sldMk cId="3977802924" sldId="269"/>
        </pc:sldMkLst>
        <pc:spChg chg="mod">
          <ac:chgData name="Jon Rosdahl" userId="2820f357-2dd4-4127-8713-e0bfde0fd756" providerId="ADAL" clId="{B91104BD-9D46-4C9D-AA4A-2012ED7CD459}" dt="2021-03-06T21:12:48.632" v="76" actId="33524"/>
          <ac:spMkLst>
            <pc:docMk/>
            <pc:sldMk cId="3977802924" sldId="269"/>
            <ac:spMk id="7" creationId="{5D69FA0B-2966-44D7-A60B-7B910B62B9B8}"/>
          </ac:spMkLst>
        </pc:spChg>
      </pc:sldChg>
      <pc:sldChg chg="modSp mod">
        <pc:chgData name="Jon Rosdahl" userId="2820f357-2dd4-4127-8713-e0bfde0fd756" providerId="ADAL" clId="{B91104BD-9D46-4C9D-AA4A-2012ED7CD459}" dt="2021-03-06T21:13:53.813" v="82" actId="1076"/>
        <pc:sldMkLst>
          <pc:docMk/>
          <pc:sldMk cId="159102630" sldId="521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59102630" sldId="521"/>
            <ac:spMk id="2" creationId="{5AAC14DD-3EE4-4601-969C-71AEF28B8C35}"/>
          </ac:spMkLst>
        </pc:spChg>
        <pc:spChg chg="mod">
          <ac:chgData name="Jon Rosdahl" userId="2820f357-2dd4-4127-8713-e0bfde0fd756" providerId="ADAL" clId="{B91104BD-9D46-4C9D-AA4A-2012ED7CD459}" dt="2021-03-06T21:13:53.813" v="82" actId="1076"/>
          <ac:spMkLst>
            <pc:docMk/>
            <pc:sldMk cId="159102630" sldId="521"/>
            <ac:spMk id="3" creationId="{8286BD3B-5417-4C5E-A031-9D335D4B0F55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59102630" sldId="521"/>
            <ac:spMk id="4" creationId="{15B0DC49-9CBD-467E-AA9D-9A1DAB4A098C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59102630" sldId="521"/>
            <ac:spMk id="5" creationId="{A7E0A4C4-93A7-4BB5-B619-A94A2975DEF4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59102630" sldId="521"/>
            <ac:spMk id="6" creationId="{27562C0F-092B-4C42-B987-FB7C362E8C77}"/>
          </ac:spMkLst>
        </pc:spChg>
      </pc:sldChg>
      <pc:sldChg chg="modSp">
        <pc:chgData name="Jon Rosdahl" userId="2820f357-2dd4-4127-8713-e0bfde0fd756" providerId="ADAL" clId="{B91104BD-9D46-4C9D-AA4A-2012ED7CD459}" dt="2021-03-06T21:10:25.380" v="0"/>
        <pc:sldMkLst>
          <pc:docMk/>
          <pc:sldMk cId="3057730605" sldId="522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057730605" sldId="522"/>
            <ac:spMk id="4" creationId="{88A8A00A-B3DE-4D82-A1BF-A1F421B6241F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057730605" sldId="522"/>
            <ac:spMk id="5" creationId="{F3CB34C1-EDC0-47D1-A8FB-A85D01E39449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057730605" sldId="522"/>
            <ac:spMk id="6" creationId="{109D92A1-32DA-4A80-946A-582D69D0E480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057730605" sldId="522"/>
            <ac:spMk id="11" creationId="{698877BA-C63F-494B-93CA-05B88C56481B}"/>
          </ac:spMkLst>
        </pc:spChg>
      </pc:sldChg>
      <pc:sldChg chg="modSp">
        <pc:chgData name="Jon Rosdahl" userId="2820f357-2dd4-4127-8713-e0bfde0fd756" providerId="ADAL" clId="{B91104BD-9D46-4C9D-AA4A-2012ED7CD459}" dt="2021-03-06T21:10:25.380" v="0"/>
        <pc:sldMkLst>
          <pc:docMk/>
          <pc:sldMk cId="2464080651" sldId="523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2464080651" sldId="523"/>
            <ac:spMk id="2" creationId="{F5E2860E-7240-418D-BFAD-F11DE625B4B8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2464080651" sldId="523"/>
            <ac:spMk id="3" creationId="{1A9BC642-A228-4B51-BE40-A4E75E681207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2464080651" sldId="523"/>
            <ac:spMk id="4" creationId="{A2403B61-0E2F-4762-8169-9D729D06F1C5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2464080651" sldId="523"/>
            <ac:spMk id="5" creationId="{ECB597E7-6FDE-49C1-B028-D65950D87169}"/>
          </ac:spMkLst>
        </pc:spChg>
      </pc:sldChg>
      <pc:sldChg chg="modSp">
        <pc:chgData name="Jon Rosdahl" userId="2820f357-2dd4-4127-8713-e0bfde0fd756" providerId="ADAL" clId="{B91104BD-9D46-4C9D-AA4A-2012ED7CD459}" dt="2021-03-06T21:10:25.380" v="0"/>
        <pc:sldMkLst>
          <pc:docMk/>
          <pc:sldMk cId="513682984" sldId="524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513682984" sldId="524"/>
            <ac:spMk id="2" creationId="{2B291F72-D6B1-4F56-A23A-0D76C94F7476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513682984" sldId="524"/>
            <ac:spMk id="3" creationId="{EC9750C1-CFEF-45CB-A955-5D531FD38715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513682984" sldId="524"/>
            <ac:spMk id="4" creationId="{DA9A80B5-F7D7-415E-883A-966B550FBF47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513682984" sldId="524"/>
            <ac:spMk id="5" creationId="{D443264E-7464-4F77-8433-A9EC6AC10E23}"/>
          </ac:spMkLst>
        </pc:spChg>
      </pc:sldChg>
      <pc:sldChg chg="modSp">
        <pc:chgData name="Jon Rosdahl" userId="2820f357-2dd4-4127-8713-e0bfde0fd756" providerId="ADAL" clId="{B91104BD-9D46-4C9D-AA4A-2012ED7CD459}" dt="2021-03-06T21:10:25.380" v="0"/>
        <pc:sldMkLst>
          <pc:docMk/>
          <pc:sldMk cId="1115174734" sldId="525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115174734" sldId="525"/>
            <ac:spMk id="2" creationId="{9E921216-D382-46D5-9E0A-9F5266F822A6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115174734" sldId="525"/>
            <ac:spMk id="3" creationId="{27DC343F-087F-4D01-B209-517B9AAB0BD9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115174734" sldId="525"/>
            <ac:spMk id="4" creationId="{FFBB6F9C-8C93-4475-802D-A52C667FD84C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115174734" sldId="525"/>
            <ac:spMk id="5" creationId="{53C8DD33-DF3B-4C12-85EF-AB678C70E05B}"/>
          </ac:spMkLst>
        </pc:spChg>
      </pc:sldChg>
      <pc:sldChg chg="modSp">
        <pc:chgData name="Jon Rosdahl" userId="2820f357-2dd4-4127-8713-e0bfde0fd756" providerId="ADAL" clId="{B91104BD-9D46-4C9D-AA4A-2012ED7CD459}" dt="2021-03-06T21:10:25.380" v="0"/>
        <pc:sldMkLst>
          <pc:docMk/>
          <pc:sldMk cId="3536887952" sldId="526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536887952" sldId="526"/>
            <ac:spMk id="2" creationId="{14B23897-FE3C-4453-802D-79FBBE0D9B5D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536887952" sldId="526"/>
            <ac:spMk id="3" creationId="{6A553670-D12E-410E-AC02-ACC65DB9547F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536887952" sldId="526"/>
            <ac:spMk id="4" creationId="{6F565A61-B1A9-4DC2-BB70-BCE80831FC32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536887952" sldId="526"/>
            <ac:spMk id="5" creationId="{8554C3B1-1C9E-46D5-8136-98BB413DA444}"/>
          </ac:spMkLst>
        </pc:spChg>
      </pc:sldChg>
      <pc:sldChg chg="modSp">
        <pc:chgData name="Jon Rosdahl" userId="2820f357-2dd4-4127-8713-e0bfde0fd756" providerId="ADAL" clId="{B91104BD-9D46-4C9D-AA4A-2012ED7CD459}" dt="2021-03-06T21:10:25.380" v="0"/>
        <pc:sldMkLst>
          <pc:docMk/>
          <pc:sldMk cId="1813340982" sldId="527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813340982" sldId="527"/>
            <ac:spMk id="2" creationId="{D36428E1-A84F-4CCB-B7A7-F1A4AA77BB5E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813340982" sldId="527"/>
            <ac:spMk id="3" creationId="{8C3B8662-2DBC-403E-B0B1-9C3ED342C3EB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813340982" sldId="527"/>
            <ac:spMk id="4" creationId="{342F5B7E-5D7E-4FAB-91AD-F684569D8AAA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1813340982" sldId="527"/>
            <ac:spMk id="5" creationId="{142ECF08-761F-4EA6-B74D-F6D475F5D161}"/>
          </ac:spMkLst>
        </pc:spChg>
      </pc:sldChg>
      <pc:sldChg chg="modSp">
        <pc:chgData name="Jon Rosdahl" userId="2820f357-2dd4-4127-8713-e0bfde0fd756" providerId="ADAL" clId="{B91104BD-9D46-4C9D-AA4A-2012ED7CD459}" dt="2021-03-06T21:10:25.380" v="0"/>
        <pc:sldMkLst>
          <pc:docMk/>
          <pc:sldMk cId="4256087259" sldId="528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4256087259" sldId="528"/>
            <ac:spMk id="2" creationId="{49B572BD-E152-4E57-AC89-19287D9D5D3B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4256087259" sldId="528"/>
            <ac:spMk id="3" creationId="{4FC86E38-8C29-45C1-B2AC-CD5483101B88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4256087259" sldId="528"/>
            <ac:spMk id="4" creationId="{37D89CC1-DE96-40FE-B1DA-A5E34282952F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4256087259" sldId="528"/>
            <ac:spMk id="5" creationId="{65163A5E-9070-4618-A596-08A8879E7D8A}"/>
          </ac:spMkLst>
        </pc:spChg>
      </pc:sldChg>
      <pc:sldChg chg="modSp">
        <pc:chgData name="Jon Rosdahl" userId="2820f357-2dd4-4127-8713-e0bfde0fd756" providerId="ADAL" clId="{B91104BD-9D46-4C9D-AA4A-2012ED7CD459}" dt="2021-03-06T21:10:25.380" v="0"/>
        <pc:sldMkLst>
          <pc:docMk/>
          <pc:sldMk cId="977649664" sldId="529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977649664" sldId="529"/>
            <ac:spMk id="2" creationId="{A2DE5B00-9451-4437-8E95-D620BB53F7C9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977649664" sldId="529"/>
            <ac:spMk id="3" creationId="{558B9708-91A5-4D20-9EE8-6F6C2474BAA7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977649664" sldId="529"/>
            <ac:spMk id="4" creationId="{4465EB8B-92F9-4F91-AEE4-6D8CA9ACAAA3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977649664" sldId="529"/>
            <ac:spMk id="5" creationId="{23EF8417-3DDC-4B50-AD62-51D3044B47B1}"/>
          </ac:spMkLst>
        </pc:spChg>
      </pc:sldChg>
      <pc:sldChg chg="modSp">
        <pc:chgData name="Jon Rosdahl" userId="2820f357-2dd4-4127-8713-e0bfde0fd756" providerId="ADAL" clId="{B91104BD-9D46-4C9D-AA4A-2012ED7CD459}" dt="2021-03-06T21:10:25.380" v="0"/>
        <pc:sldMkLst>
          <pc:docMk/>
          <pc:sldMk cId="3785286436" sldId="530"/>
        </pc:sldMkLst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785286436" sldId="530"/>
            <ac:spMk id="2" creationId="{02C2ACDD-299E-42F3-A438-98D02824B7DA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785286436" sldId="530"/>
            <ac:spMk id="3" creationId="{A17D16BE-C548-4DE1-9752-9BCEBAE1A02A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785286436" sldId="530"/>
            <ac:spMk id="4" creationId="{DB00B63B-4F14-439D-861C-D6AAFE4567B5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785286436" sldId="530"/>
            <ac:spMk id="5" creationId="{01D534EE-3820-4CDD-B7F2-14ED88DC59EB}"/>
          </ac:spMkLst>
        </pc:spChg>
        <pc:spChg chg="mod">
          <ac:chgData name="Jon Rosdahl" userId="2820f357-2dd4-4127-8713-e0bfde0fd756" providerId="ADAL" clId="{B91104BD-9D46-4C9D-AA4A-2012ED7CD459}" dt="2021-03-06T21:10:25.380" v="0"/>
          <ac:spMkLst>
            <pc:docMk/>
            <pc:sldMk cId="3785286436" sldId="530"/>
            <ac:spMk id="6" creationId="{728BA618-C961-4982-846F-C00BE429FAF5}"/>
          </ac:spMkLst>
        </pc:spChg>
      </pc:sldChg>
      <pc:sldMasterChg chg="modSp mod">
        <pc:chgData name="Jon Rosdahl" userId="2820f357-2dd4-4127-8713-e0bfde0fd756" providerId="ADAL" clId="{B91104BD-9D46-4C9D-AA4A-2012ED7CD459}" dt="2021-03-06T21:10:33.205" v="2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B91104BD-9D46-4C9D-AA4A-2012ED7CD459}" dt="2021-03-06T21:10:33.205" v="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802.11-21/0374r2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802.11-21/0374r2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969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802.11-14/0374r2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DirectVoteLive</a:t>
            </a:r>
            <a:r>
              <a:rPr lang="en-GB" dirty="0"/>
              <a:t> Test Meeting Lessons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887351"/>
              </p:ext>
            </p:extLst>
          </p:nvPr>
        </p:nvGraphicFramePr>
        <p:xfrm>
          <a:off x="512763" y="2279650"/>
          <a:ext cx="8118475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539515" progId="Word.Document.8">
                  <p:embed/>
                </p:oleObj>
              </mc:Choice>
              <mc:Fallback>
                <p:oleObj name="Document" r:id="rId4" imgW="8248712" imgH="25395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70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FEF53-A0AC-4319-9165-9FEFB417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06424"/>
            <a:ext cx="7770813" cy="765175"/>
          </a:xfrm>
        </p:spPr>
        <p:txBody>
          <a:bodyPr/>
          <a:lstStyle/>
          <a:p>
            <a:r>
              <a:rPr lang="en-US" sz="2400" dirty="0"/>
              <a:t>802.11 Voter/Potential Voters that did not participate in the </a:t>
            </a:r>
            <a:r>
              <a:rPr lang="en-US" sz="2400" dirty="0" err="1"/>
              <a:t>DirectVoteLive</a:t>
            </a:r>
            <a:r>
              <a:rPr lang="en-US" sz="2400" dirty="0"/>
              <a:t> Test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32881-E13A-4439-8FCC-5524161FF8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B7E5D-0BC3-4701-9A7A-C875A09140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FEE638-F780-4D10-B94A-CDB249B611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CC1737A1-D526-454C-B9A2-7EAF446DB7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989140"/>
              </p:ext>
            </p:extLst>
          </p:nvPr>
        </p:nvGraphicFramePr>
        <p:xfrm>
          <a:off x="1066800" y="1371599"/>
          <a:ext cx="7475537" cy="5103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8885">
                  <a:extLst>
                    <a:ext uri="{9D8B030D-6E8A-4147-A177-3AD203B41FA5}">
                      <a16:colId xmlns:a16="http://schemas.microsoft.com/office/drawing/2014/main" val="1290190548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2935914857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2274265441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2896052125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1389525926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3614903326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2297061353"/>
                    </a:ext>
                  </a:extLst>
                </a:gridCol>
              </a:tblGrid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Adhikari, Shubhodeep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ElSherif</a:t>
                      </a:r>
                      <a:r>
                        <a:rPr lang="en-US" sz="1200" u="none" strike="noStrike" dirty="0">
                          <a:effectLst/>
                        </a:rPr>
                        <a:t>, Ahmed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Jauh, Alan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Li, Jianhui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890348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Agarwal, Peyush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feng, Shuling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Jeon, Eunsung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Li, Nan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extLst>
                  <a:ext uri="{0D108BD9-81ED-4DB2-BD59-A6C34878D82A}">
                    <a16:rowId xmlns:a16="http://schemas.microsoft.com/office/drawing/2014/main" val="16601021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Ahn, Woojin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Filippi, Alessio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Jia, Jia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Li, Qinghua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399810"/>
                  </a:ext>
                </a:extLst>
              </a:tr>
              <a:tr h="210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Aio</a:t>
                      </a:r>
                      <a:r>
                        <a:rPr lang="en-US" sz="1200" u="none" strike="noStrike" dirty="0">
                          <a:effectLst/>
                        </a:rPr>
                        <a:t>, Kosuke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Fletcher, Paul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jiang, feng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Li, Yanchun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37748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Andersdotter, Amelia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Foland, Jeremy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Jiang, Jinjing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Liang, dandan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206190"/>
                  </a:ext>
                </a:extLst>
              </a:tr>
              <a:tr h="379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Arokkiam, Jerome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Garcia Rodriguez, Adrian Jose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Jung, hyojin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Lin, Cheng-Hui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903552"/>
                  </a:ext>
                </a:extLst>
              </a:tr>
              <a:tr h="222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Asai, Yusuke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Gardner, James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JUNG, MYUNG CHEUL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Lin, Wei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extLst>
                  <a:ext uri="{0D108BD9-81ED-4DB2-BD59-A6C34878D82A}">
                    <a16:rowId xmlns:a16="http://schemas.microsoft.com/office/drawing/2014/main" val="3827423968"/>
                  </a:ext>
                </a:extLst>
              </a:tr>
              <a:tr h="232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Avrillon, Matthieu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Ghosh, Chittabrata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Kadampot, Ishaque Ashar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Lindskog, Erik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440358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Baik, Eugene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Guntupalli, Lakshmikanth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Kang, Hyunduk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LIU, CHENCHEN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5886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Banerjea, Raja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Gwak, Yongsu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KANG, Kyu-Min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Liu, Der-Zheng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83150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Berner, Stephan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Hall, Robert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KANG, TEAG JIN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Liu, Jeff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extLst>
                  <a:ext uri="{0D108BD9-81ED-4DB2-BD59-A6C34878D82A}">
                    <a16:rowId xmlns:a16="http://schemas.microsoft.com/office/drawing/2014/main" val="1134794179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Bober, Lennert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HAN, CHONG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Khan, Naseem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Liu, Jianhan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857033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Calcev, George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Han, Zhiqiang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Kim, Jin Min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Lomayev, Artyom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64827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Cepni, Gurkan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Hansen, Christopher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Kim, Myeong-Jin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Lopez, Miguel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971165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CHAN, YEE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Hedayat, Ahmadreza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Kim, Suhwook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Lopez-Perez, David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878413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Chang, Soo-Young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Hiertz, Guido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Kraemer, Bruce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Lu, Kaiying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098677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CHERIAN, GEORGE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HIROKI, Shigeru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Kumar, Manish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Lu, Liuming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060607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Chung, Bruce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Holland, Oliver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Kureev, Aleksey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Ma, Mengyao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392230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Costa, D.Nelson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Hsiao, Ching-Wen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Lan, Zhou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Malinen, Jouni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85896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Das, Dibakar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Hu, Glenn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Lanante, Leonardo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Maltsev, Alexander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62944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Dash, Debashis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Huang, Guogang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 Houerou, Brice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Mano, Hiroshi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74272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DOAN, DUNG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Hurtarte, Jeorge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Lee, Hyeong Ho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Marks, Roger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733394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Doostnejad, Roya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Ibrahim, Mostafa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LEE, JOONSOO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Meng, Xing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003011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Du, Zhenguo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Ikegami, Tetsushi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Lee, Wookbong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Mody, Apurva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411663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Duan, Ruchen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Levitsky, Ilya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Mohanty, Bibhu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56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515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33E9-CAB2-4E40-91BA-A70BA3D2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654051"/>
            <a:ext cx="7770813" cy="609600"/>
          </a:xfrm>
        </p:spPr>
        <p:txBody>
          <a:bodyPr/>
          <a:lstStyle/>
          <a:p>
            <a:r>
              <a:rPr lang="en-US" sz="2000" dirty="0"/>
              <a:t>802.11 Voter/Potential Voters that did not participate in the </a:t>
            </a:r>
            <a:r>
              <a:rPr lang="en-US" sz="2000" dirty="0" err="1"/>
              <a:t>DirectVoteLive</a:t>
            </a:r>
            <a:r>
              <a:rPr lang="en-US" sz="2000" dirty="0"/>
              <a:t> Test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38982F3-3973-46BF-A5A3-20339113C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098697"/>
              </p:ext>
            </p:extLst>
          </p:nvPr>
        </p:nvGraphicFramePr>
        <p:xfrm>
          <a:off x="686593" y="1311276"/>
          <a:ext cx="7845425" cy="4827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085">
                  <a:extLst>
                    <a:ext uri="{9D8B030D-6E8A-4147-A177-3AD203B41FA5}">
                      <a16:colId xmlns:a16="http://schemas.microsoft.com/office/drawing/2014/main" val="1307989471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328696007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1946621617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2381387548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2228460298"/>
                    </a:ext>
                  </a:extLst>
                </a:gridCol>
              </a:tblGrid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Monajemi, Pooya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Sharma, Prashant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Wu, Jianbing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1607848361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Motozuka, Hiroyuki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Shearer, Steve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Xin, Yan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621135542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Murti, Wisnu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Song, Taewon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Xu, Yanchao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1761478504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Nagai, Yukimasa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Startsev, Ivan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Xue, Qi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266820761"/>
                  </a:ext>
                </a:extLst>
              </a:tr>
              <a:tr h="1244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nagata, kengo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Stavridis, Athanasios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Yan, Zhongjiang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785780849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Nakano, Hiroki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Su, Hang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Yang, Mao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141447374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Nandagopalan, SAI SHANKAR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SU, HONGJIA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Yang, Xun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023676020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Naribole, Sharan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Sumi, Takenori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Yang, Yunsong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1034681550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Nezou, Patrice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sun, sheng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Yee, James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541137242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Noh, Si-Chan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Sundman, Dennis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yi, yongjiang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762775709"/>
                  </a:ext>
                </a:extLst>
              </a:tr>
              <a:tr h="171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Nurani Krishnan, </a:t>
                      </a:r>
                      <a:r>
                        <a:rPr lang="en-US" sz="1200" u="none" strike="noStrike" dirty="0" err="1">
                          <a:effectLst/>
                        </a:rPr>
                        <a:t>Neelakantan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SURACI, FRANK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Young, Christopher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086988105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Oh, Hyun Seo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Tan, Danny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Yu, Chinghwa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545651812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Oh, Youngseok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Tanaka, Yusuke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Yu, Mao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439135792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Ohsawa, Tomoki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Teran, Jesus Gutierrez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Yun, Ji-Hoon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273444178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Parsons, Glenn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 Padaki, Aditya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Zeleznikar, Alan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173237581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Perkins, Richard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Verma, Lochan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Zeng, Ruochen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891113640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Pettersson, Charlie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Verma, Sindhu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Zeng, Yan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250753510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Pirhonen, Riku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Vermani, Sameer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Zhang, Xingjian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4061587838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Prabhakaran, Dinakar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Wang, Chao Chun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Zheng, Xiayu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613320957"/>
                  </a:ext>
                </a:extLst>
              </a:tr>
              <a:tr h="193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QIU, WEI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Wang, Hao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Zhou, Yifan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1815654003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Rakanovic, Demir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Wang, James June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Zou, Tristan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83241949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Robert, Joerg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Wang, Pu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Zuo, Xin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754811145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Sadeghi, Bahareh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Want, Roy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809522303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Sandhu, Shivraj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Wilson, Matt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505465744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Schiessl, Sebastian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Winser, Paul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79933015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83E9E-BE52-44AB-B800-E399B40ED9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9A24A-B47F-4FB2-9A9E-EC5FE163A2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2531C0-762B-47FB-89F7-8E81EFE015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984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14DD-3EE4-4601-969C-71AEF28B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BD3B-5417-4C5E-A031-9D335D4B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2125"/>
            <a:ext cx="7770813" cy="4552551"/>
          </a:xfrm>
        </p:spPr>
        <p:txBody>
          <a:bodyPr/>
          <a:lstStyle/>
          <a:p>
            <a:r>
              <a:rPr lang="en-US" sz="2000" b="0" dirty="0"/>
              <a:t>First main 802.11 WG test started on Feb 25, 2021.</a:t>
            </a:r>
          </a:p>
          <a:p>
            <a:r>
              <a:rPr lang="en-US" sz="2000" b="0" dirty="0"/>
              <a:t>We have left the meeting open to provide test motions for this week.</a:t>
            </a:r>
          </a:p>
          <a:p>
            <a:r>
              <a:rPr lang="en-US" sz="2000" b="0" dirty="0"/>
              <a:t>Open items before 802.11 WG can use </a:t>
            </a:r>
            <a:r>
              <a:rPr lang="en-US" sz="2000" b="0" dirty="0" err="1"/>
              <a:t>DirectVoteLive</a:t>
            </a:r>
            <a:r>
              <a:rPr lang="en-US" sz="2000" b="0" dirty="0"/>
              <a:t>:</a:t>
            </a:r>
          </a:p>
          <a:p>
            <a:pPr marL="685800" lvl="1" indent="-342900">
              <a:buAutoNum type="arabicPeriod"/>
            </a:pPr>
            <a:r>
              <a:rPr lang="en-US" b="0" dirty="0"/>
              <a:t>8 email domains have been deemed invalid for 8 voters.</a:t>
            </a:r>
          </a:p>
          <a:p>
            <a:pPr marL="685800" lvl="1" indent="-342900">
              <a:buAutoNum type="arabicPeriod"/>
            </a:pPr>
            <a:r>
              <a:rPr lang="en-US" b="0" dirty="0"/>
              <a:t> Concern with data privacy addressed</a:t>
            </a:r>
          </a:p>
          <a:p>
            <a:pPr marL="685800" lvl="1" indent="-342900">
              <a:buAutoNum type="arabicPeriod"/>
            </a:pPr>
            <a:r>
              <a:rPr lang="en-US" dirty="0"/>
              <a:t>165 voters did not respond, so we will need to understand the issues before we can use the tool.</a:t>
            </a:r>
          </a:p>
          <a:p>
            <a:pPr marL="685800" lvl="1" indent="-342900">
              <a:buAutoNum type="arabicPeriod"/>
            </a:pPr>
            <a:r>
              <a:rPr lang="en-US" b="0" dirty="0"/>
              <a:t>Use of </a:t>
            </a:r>
            <a:r>
              <a:rPr lang="en-US" b="0" dirty="0" err="1"/>
              <a:t>DirectVoteLive</a:t>
            </a:r>
            <a:r>
              <a:rPr lang="en-US" b="0" dirty="0"/>
              <a:t> </a:t>
            </a:r>
            <a:r>
              <a:rPr lang="en-US" dirty="0"/>
              <a:t>needs to be seamless</a:t>
            </a:r>
          </a:p>
          <a:p>
            <a:pPr marL="42863" indent="0"/>
            <a:r>
              <a:rPr lang="en-US" sz="2000" b="0" dirty="0"/>
              <a:t>Observations:</a:t>
            </a:r>
          </a:p>
          <a:p>
            <a:pPr marL="42863" indent="0"/>
            <a:r>
              <a:rPr lang="en-US" sz="2000" b="0" dirty="0"/>
              <a:t>	802.1 and 802.3 are using the tool and have been able to address the email discrepancy issues.  They require the use of the tool to vote in their meetings.</a:t>
            </a:r>
          </a:p>
          <a:p>
            <a:endParaRPr lang="en-US" sz="20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62C0F-092B-4C42-B987-FB7C362E8C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440F5867-744E-4AA6-B0ED-4C44D2DFBB7B}" type="slidenum">
              <a:rPr lang="en-GB"/>
              <a:pPr defTabSz="336947"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0A4C4-93A7-4BB5-B619-A94A2975DE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0DC49-9CBD-467E-AA9D-9A1DAB4A09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02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ACDD-299E-42F3-A438-98D02824B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</a:t>
            </a:r>
            <a:r>
              <a:rPr lang="en-US" dirty="0" err="1"/>
              <a:t>DirectVoteLive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D16BE-C548-4DE1-9752-9BCEBAE1A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slides show what the expected pages you should see.</a:t>
            </a:r>
          </a:p>
          <a:p>
            <a:endParaRPr lang="en-US" dirty="0"/>
          </a:p>
          <a:p>
            <a:r>
              <a:rPr lang="en-US" dirty="0"/>
              <a:t>Note that for the invitation email, the section above the yellow text is not editable.  So, I was not able to adjust the preamble of the message.</a:t>
            </a:r>
          </a:p>
          <a:p>
            <a:endParaRPr lang="en-US" dirty="0"/>
          </a:p>
          <a:p>
            <a:r>
              <a:rPr lang="en-US" dirty="0"/>
              <a:t>The link is valid and should bring you to the IEEE Single Sign On page.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BA618-C961-4982-846F-C00BE429F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440F5867-744E-4AA6-B0ED-4C44D2DFBB7B}" type="slidenum">
              <a:rPr lang="en-GB"/>
              <a:pPr defTabSz="336947"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534EE-3820-4CDD-B7F2-14ED88DC59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0B63B-4F14-439D-861C-D6AAFE45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28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8877BA-C63F-494B-93CA-05B88C56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Clicking the link in the invite email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8A00A-B3DE-4D82-A1BF-A1F421B624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B34C1-EDC0-47D1-A8FB-A85D01E394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D92A1-32DA-4A80-946A-582D69D0E4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440F5867-744E-4AA6-B0ED-4C44D2DFBB7B}" type="slidenum">
              <a:rPr lang="en-GB"/>
              <a:pPr defTabSz="336947"/>
              <a:t>14</a:t>
            </a:fld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E8F6289-5192-4F1C-8676-3564EFAB1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2230042"/>
            <a:ext cx="4231611" cy="325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30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860E-7240-418D-BFAD-F11DE625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Brings you to this page – click “Enter Meeting”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BC642-A228-4B51-BE40-A4E75E68120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03B61-0E2F-4762-8169-9D729D06F1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597E7-6FDE-49C1-B028-D65950D871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06B781AF-4CCF-49B0-A572-DE54FBE5D942}" type="slidenum">
              <a:rPr lang="en-GB"/>
              <a:pPr defTabSz="336947"/>
              <a:t>15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C1B200-161F-4AEB-B259-F81ACD921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492" y="2463404"/>
            <a:ext cx="6879431" cy="295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80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91F72-D6B1-4F56-A23A-0D76C94F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Provides view of Test Meeting – 3 Tabs (“Open/Upcoming/Closed”)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750C1-CFEF-45CB-A955-5D531FD3871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A80B5-F7D7-415E-883A-966B550FBF4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3264E-7464-4F77-8433-A9EC6AC10E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06B781AF-4CCF-49B0-A572-DE54FBE5D942}" type="slidenum">
              <a:rPr lang="en-GB"/>
              <a:pPr defTabSz="336947"/>
              <a:t>16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15F6D0-75EF-44EE-9BE7-1F1B0B454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2252323"/>
            <a:ext cx="7000875" cy="333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82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23897-FE3C-4453-802D-79FBBE0D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Submitting, you see the vote has been “Submitted” and the time stamp is given.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553670-D12E-410E-AC02-ACC65DB954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65A61-B1A9-4DC2-BB70-BCE80831FC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4C3B1-1C9E-46D5-8136-98BB413DA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06B781AF-4CCF-49B0-A572-DE54FBE5D942}" type="slidenum">
              <a:rPr lang="en-GB"/>
              <a:pPr defTabSz="336947"/>
              <a:t>17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F0AD7E-5748-47C5-858A-0B481034A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773" y="2349104"/>
            <a:ext cx="6950869" cy="318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8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1216-D382-46D5-9E0A-9F5266F8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selecting “Vote” you are shown the Motion vote options. (“Yes/No”)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C343F-087F-4D01-B209-517B9AAB0BD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B6F9C-8C93-4475-802D-A52C667FD8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C8DD33-DF3B-4C12-85EF-AB678C70E0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06B781AF-4CCF-49B0-A572-DE54FBE5D942}" type="slidenum">
              <a:rPr lang="en-GB"/>
              <a:pPr defTabSz="336947"/>
              <a:t>18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8F2B79-78F2-441D-89A6-3DBAC0F55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72" y="2238546"/>
            <a:ext cx="5054204" cy="32563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70C47B-0C2A-482C-ACCE-46E0BB45EAEF}"/>
              </a:ext>
            </a:extLst>
          </p:cNvPr>
          <p:cNvSpPr txBox="1"/>
          <p:nvPr/>
        </p:nvSpPr>
        <p:spPr>
          <a:xfrm>
            <a:off x="6286500" y="2514601"/>
            <a:ext cx="2255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6947" eaLnBrk="1" hangingPunct="1">
              <a:buClrTx/>
              <a:buSzTx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After selecting the desired choice, remember to submit.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C46B1A-5A22-4DFD-AD39-53F440367541}"/>
              </a:ext>
            </a:extLst>
          </p:cNvPr>
          <p:cNvSpPr txBox="1"/>
          <p:nvPr/>
        </p:nvSpPr>
        <p:spPr>
          <a:xfrm>
            <a:off x="6231846" y="4114206"/>
            <a:ext cx="2255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6947" eaLnBrk="1" hangingPunct="1">
              <a:buClrTx/>
              <a:buSzTx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Note your vote is anonymous.</a:t>
            </a:r>
          </a:p>
        </p:txBody>
      </p:sp>
    </p:spTree>
    <p:extLst>
      <p:ext uri="{BB962C8B-B14F-4D97-AF65-F5344CB8AC3E}">
        <p14:creationId xmlns:p14="http://schemas.microsoft.com/office/powerpoint/2010/main" val="1115174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28E1-A84F-4CCB-B7A7-F1A4AA77B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“Upcoming” tab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B8662-2DBC-403E-B0B1-9C3ED342C3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F5B7E-5D7E-4FAB-91AD-F684569D8A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ECF08-761F-4EA6-B74D-F6D475F5D1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06B781AF-4CCF-49B0-A572-DE54FBE5D942}" type="slidenum">
              <a:rPr lang="en-GB"/>
              <a:pPr defTabSz="336947"/>
              <a:t>19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531A04-2F16-4812-B675-1E9795F02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165" y="2221878"/>
            <a:ext cx="5113339" cy="34088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72B6E1-A4D3-4072-81EB-EB2A95D870FA}"/>
              </a:ext>
            </a:extLst>
          </p:cNvPr>
          <p:cNvSpPr txBox="1"/>
          <p:nvPr/>
        </p:nvSpPr>
        <p:spPr>
          <a:xfrm>
            <a:off x="571500" y="2343151"/>
            <a:ext cx="2457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6947" eaLnBrk="1" hangingPunct="1">
              <a:buClrTx/>
              <a:buSz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You can see we have 3 motions loaded and ready to open for voting.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</a:b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During a meeting where the tool is used, motions can be dynamically loaded.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</a:b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Motions can be hope for the required duration.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</a:b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1 minute to more than a month.</a:t>
            </a:r>
          </a:p>
        </p:txBody>
      </p:sp>
    </p:spTree>
    <p:extLst>
      <p:ext uri="{BB962C8B-B14F-4D97-AF65-F5344CB8AC3E}">
        <p14:creationId xmlns:p14="http://schemas.microsoft.com/office/powerpoint/2010/main" val="181334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A </a:t>
            </a:r>
            <a:r>
              <a:rPr lang="en-GB" sz="1800" dirty="0" err="1"/>
              <a:t>DirectVoteLive</a:t>
            </a:r>
            <a:r>
              <a:rPr lang="en-GB" sz="1800" dirty="0"/>
              <a:t> virtual test meeting was run to validate the 802.11 voter database.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The goal was for all Voters/Potential Voters would sign-in and vote on 3 motions: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Motion 1: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I am able to provide a vote in the </a:t>
            </a:r>
            <a:r>
              <a:rPr lang="en-US" dirty="0" err="1"/>
              <a:t>DirectVote</a:t>
            </a:r>
            <a:r>
              <a:rPr lang="en-US" dirty="0"/>
              <a:t> tool. 		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Motion 2: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 plan to attend the 802.11 WG Opening Plenary Meeting Monday March 8, 2021 at 14:00 UTC (9:00 am ET). 		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Motion 3: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 plan to attend the 802.11 WG Closing Plenary Meeting Tuesday March 16, 2021 at 13:00 UTC (9am ET) 	</a:t>
            </a:r>
            <a:r>
              <a:rPr lang="en-US" sz="1200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572BD-E152-4E57-AC89-19287D9D5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the Closed Tab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C86E38-8C29-45C1-B2AC-CD5483101B8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89CC1-DE96-40FE-B1DA-A5E3428295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163A5E-9070-4618-A596-08A8879E7D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06B781AF-4CCF-49B0-A572-DE54FBE5D942}" type="slidenum">
              <a:rPr lang="en-GB"/>
              <a:pPr defTabSz="336947"/>
              <a:t>20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196D93-A4F8-4171-A7A4-F853D9F06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2351252"/>
            <a:ext cx="5974403" cy="31818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DFB6A6-08D0-445D-BF77-52985BEBC1F5}"/>
              </a:ext>
            </a:extLst>
          </p:cNvPr>
          <p:cNvSpPr txBox="1"/>
          <p:nvPr/>
        </p:nvSpPr>
        <p:spPr>
          <a:xfrm>
            <a:off x="7200900" y="2351252"/>
            <a:ext cx="13414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6947" eaLnBrk="1" hangingPunct="1">
              <a:buClrTx/>
              <a:buSz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Once a motion has closed, the results are available for viewing.</a:t>
            </a:r>
          </a:p>
        </p:txBody>
      </p:sp>
    </p:spTree>
    <p:extLst>
      <p:ext uri="{BB962C8B-B14F-4D97-AF65-F5344CB8AC3E}">
        <p14:creationId xmlns:p14="http://schemas.microsoft.com/office/powerpoint/2010/main" val="4256087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5B00-9451-4437-8E95-D620BB53F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Results for first motion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8B9708-91A5-4D20-9EE8-6F6C2474BA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6947"/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5EB8B-92F9-4F91-AEE4-6D8CA9ACAA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336947"/>
            <a:r>
              <a:rPr lang="en-GB">
                <a:latin typeface="Times New Roman" pitchFamily="18" charset="0"/>
              </a:rPr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F8417-3DDC-4B50-AD62-51D3044B47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06B781AF-4CCF-49B0-A572-DE54FBE5D942}" type="slidenum">
              <a:rPr lang="en-GB"/>
              <a:pPr defTabSz="336947"/>
              <a:t>21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6EFF39-A1B5-41D5-9BDC-BFAD77E84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078" y="2251815"/>
            <a:ext cx="4587536" cy="33111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F72536-A5BF-4D70-B67C-DD09A633A210}"/>
              </a:ext>
            </a:extLst>
          </p:cNvPr>
          <p:cNvSpPr txBox="1"/>
          <p:nvPr/>
        </p:nvSpPr>
        <p:spPr>
          <a:xfrm>
            <a:off x="696913" y="2457450"/>
            <a:ext cx="2617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6947" eaLnBrk="1" hangingPunct="1">
              <a:buClrTx/>
              <a:buSz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We have had 321 of 486 attendees invited participate in the test meeting with only 314 voting on this motion.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</a:br>
            <a:endParaRPr lang="en-US" sz="1800" dirty="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414BBA-8E15-42B9-9D66-FB9BEC9F7ADC}"/>
              </a:ext>
            </a:extLst>
          </p:cNvPr>
          <p:cNvSpPr txBox="1"/>
          <p:nvPr/>
        </p:nvSpPr>
        <p:spPr>
          <a:xfrm>
            <a:off x="696913" y="4800601"/>
            <a:ext cx="2446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6947" eaLnBrk="1" hangingPunct="1">
              <a:buClrTx/>
              <a:buSzTx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We need to qualify 165 more voters.</a:t>
            </a:r>
          </a:p>
        </p:txBody>
      </p:sp>
    </p:spTree>
    <p:extLst>
      <p:ext uri="{BB962C8B-B14F-4D97-AF65-F5344CB8AC3E}">
        <p14:creationId xmlns:p14="http://schemas.microsoft.com/office/powerpoint/2010/main" val="977649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Participation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Attendance: 314 of 486 attendees invited participated by March 4.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9AF97AA-4060-459C-8DF2-48CD1B05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99EF05-DCDC-46BE-AC39-9D53A3D012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CD303-0C09-4F60-A504-C944258B6DF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951CA-768D-4551-9F92-0059F49A8B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236AE5-87E1-42BC-B526-E7E121B7A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74838"/>
            <a:ext cx="543877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0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0E62-E141-4FE9-9C28-27E79259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B9006-2C91-4811-8DE1-712AD477CA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988B3-6716-4973-832A-CC09CE82D6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B7DCD-7ACD-49D0-9B15-5C8F94A3E1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D83F47-B86F-4838-AB0B-54462BAFD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" y="1778555"/>
            <a:ext cx="9144000" cy="42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4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A49E-A394-4186-8813-C3C40480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A3822-E3A0-48E1-8430-D7AFD8F878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7DE1B-2A85-4F5A-826E-4E267E4046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2E53D-8E2E-4BB2-A0DD-3D6D7ED00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71BE41-EC99-491D-94B7-E15518F31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3" y="1751013"/>
            <a:ext cx="9144000" cy="447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3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6265A-6398-46C9-A2D3-5A44AA73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WARNINGS -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69FA0B-2966-44D7-A60B-7B910B62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link that was sent to you to be able to use the IEEE SSO to get into the tool at the right place.</a:t>
            </a:r>
          </a:p>
          <a:p>
            <a:r>
              <a:rPr lang="en-US" dirty="0"/>
              <a:t>Do not forward your mail to colleagues as they may not have been invited (i.e., non-voter).</a:t>
            </a:r>
          </a:p>
          <a:p>
            <a:r>
              <a:rPr lang="en-US" dirty="0"/>
              <a:t>The Email was sent to your 802.11 Voter email address of record.   That may or may not be the email you get your listserv emails from.</a:t>
            </a:r>
          </a:p>
          <a:p>
            <a:r>
              <a:rPr lang="en-US" dirty="0"/>
              <a:t>Your </a:t>
            </a:r>
            <a:r>
              <a:rPr lang="en-US" dirty="0" err="1"/>
              <a:t>DirectVoteLive</a:t>
            </a:r>
            <a:r>
              <a:rPr lang="en-US" dirty="0"/>
              <a:t> and </a:t>
            </a:r>
            <a:r>
              <a:rPr lang="en-US" dirty="0" err="1"/>
              <a:t>myProject</a:t>
            </a:r>
            <a:r>
              <a:rPr lang="en-US" dirty="0"/>
              <a:t> email address (your IEEE Account Primary address) must be the same, or you will not be able to login. Case Sensitive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64057-E81C-4687-8527-0C49C9440A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60235-F48A-43CA-BD37-B76261E34B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79F17-BA25-4340-9529-590724E1A8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80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87C6-51C9-46E1-AE31-A9DA56CB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BAD2D-98D8-4D10-BAA1-00179ED7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Voter Database has not consistently been updated when voters change email addresses.</a:t>
            </a:r>
          </a:p>
          <a:p>
            <a:r>
              <a:rPr lang="en-US" dirty="0"/>
              <a:t>The IEEE Account Main Email address and the </a:t>
            </a:r>
            <a:r>
              <a:rPr lang="en-US" dirty="0" err="1"/>
              <a:t>DirectVoteLive</a:t>
            </a:r>
            <a:r>
              <a:rPr lang="en-US" dirty="0"/>
              <a:t> Email address must match exactly.</a:t>
            </a:r>
          </a:p>
          <a:p>
            <a:pPr lvl="1"/>
            <a:r>
              <a:rPr lang="en-US" dirty="0"/>
              <a:t>Email address is case sensitive.</a:t>
            </a:r>
          </a:p>
          <a:p>
            <a:r>
              <a:rPr lang="en-US" dirty="0"/>
              <a:t>The User must use the invite link, even after logging in, must reuse the link as refreshing will take you to a </a:t>
            </a:r>
            <a:r>
              <a:rPr lang="en-US" dirty="0" err="1"/>
              <a:t>DirectVoteLive</a:t>
            </a:r>
            <a:r>
              <a:rPr lang="en-US" dirty="0"/>
              <a:t> login page that is not associated with IEEE and the SSO process.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7ECC9-DBD6-4504-9A3C-AFEB317DA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B6113-5E9D-4797-95A0-9E73ACF115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E48AA-7911-4563-AC90-958C9B0FE1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4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BB2B-978D-4D35-8AAD-E36B581D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F6F94-6EF3-4F01-8A18-0CFACC328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Motion to be setup for March Plenary </a:t>
            </a:r>
            <a:br>
              <a:rPr lang="en-US" dirty="0"/>
            </a:br>
            <a:r>
              <a:rPr lang="en-US" dirty="0"/>
              <a:t>End of opening Plenary (March 8).</a:t>
            </a:r>
          </a:p>
          <a:p>
            <a:r>
              <a:rPr lang="en-US" dirty="0"/>
              <a:t>Run until the Closing Plenary (March 15) – </a:t>
            </a:r>
          </a:p>
          <a:p>
            <a:endParaRPr lang="en-US" dirty="0"/>
          </a:p>
          <a:p>
            <a:r>
              <a:rPr lang="en-US" dirty="0"/>
              <a:t>Post missing participant names from first Test in this deck. (next slides).</a:t>
            </a:r>
          </a:p>
          <a:p>
            <a:endParaRPr lang="en-US" dirty="0"/>
          </a:p>
          <a:p>
            <a:r>
              <a:rPr lang="en-US" dirty="0"/>
              <a:t>The Plan is to use </a:t>
            </a:r>
            <a:r>
              <a:rPr lang="en-US" dirty="0" err="1"/>
              <a:t>DirectVoteLive</a:t>
            </a:r>
            <a:r>
              <a:rPr lang="en-US" dirty="0"/>
              <a:t> in May Interim.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483D7-DBAD-4130-B10F-CBC42765BD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0B1BD-698A-4615-996F-0C4F1BF67F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76E50D-1A9A-4905-A6D5-B38744E421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47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1533</Words>
  <Application>Microsoft Office PowerPoint</Application>
  <PresentationFormat>On-screen Show (4:3)</PresentationFormat>
  <Paragraphs>321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Document</vt:lpstr>
      <vt:lpstr>DirectVoteLive Test Meeting Lessons</vt:lpstr>
      <vt:lpstr>Abstract</vt:lpstr>
      <vt:lpstr>Participation Report</vt:lpstr>
      <vt:lpstr>Motion 1</vt:lpstr>
      <vt:lpstr>Motion 2</vt:lpstr>
      <vt:lpstr>Motion 3</vt:lpstr>
      <vt:lpstr>WARNINGS -</vt:lpstr>
      <vt:lpstr>What we learned.</vt:lpstr>
      <vt:lpstr>Next Steps</vt:lpstr>
      <vt:lpstr>802.11 Voter/Potential Voters that did not participate in the DirectVoteLive Test</vt:lpstr>
      <vt:lpstr>802.11 Voter/Potential Voters that did not participate in the DirectVoteLive Test</vt:lpstr>
      <vt:lpstr>M6.2  II  DirectVoteLive Update</vt:lpstr>
      <vt:lpstr>How to use DirectVoteLive?</vt:lpstr>
      <vt:lpstr>Clicking the link in the invite email </vt:lpstr>
      <vt:lpstr>Brings you to this page – click “Enter Meeting” </vt:lpstr>
      <vt:lpstr>Provides view of Test Meeting – 3 Tabs (“Open/Upcoming/Closed”)</vt:lpstr>
      <vt:lpstr>After Submitting, you see the vote has been “Submitted” and the time stamp is given.</vt:lpstr>
      <vt:lpstr>After selecting “Vote” you are shown the Motion vote options. (“Yes/No”)</vt:lpstr>
      <vt:lpstr>Selecting the “Upcoming” tab</vt:lpstr>
      <vt:lpstr>Select the Closed Tab</vt:lpstr>
      <vt:lpstr>Selecting Results for first motion 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DirectVoteLive Test Meeting Lessons</dc:title>
  <dc:subject>Report on Test Meeting</dc:subject>
  <dc:creator>Jon Rosdahl</dc:creator>
  <cp:lastModifiedBy>Jon Rosdahl</cp:lastModifiedBy>
  <cp:revision>3</cp:revision>
  <cp:lastPrinted>1601-01-01T00:00:00Z</cp:lastPrinted>
  <dcterms:created xsi:type="dcterms:W3CDTF">2021-03-04T13:41:18Z</dcterms:created>
  <dcterms:modified xsi:type="dcterms:W3CDTF">2021-03-06T21:13:58Z</dcterms:modified>
  <cp:category>March 2021</cp:category>
</cp:coreProperties>
</file>