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554" r:id="rId3"/>
    <p:sldId id="699" r:id="rId4"/>
    <p:sldId id="706" r:id="rId5"/>
    <p:sldId id="701" r:id="rId6"/>
    <p:sldId id="702" r:id="rId7"/>
    <p:sldId id="707" r:id="rId8"/>
    <p:sldId id="704" r:id="rId9"/>
    <p:sldId id="705" r:id="rId10"/>
    <p:sldId id="709" r:id="rId11"/>
    <p:sldId id="698" r:id="rId12"/>
    <p:sldId id="681" r:id="rId13"/>
    <p:sldId id="690" r:id="rId14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>
        <p:scale>
          <a:sx n="69" d="100"/>
          <a:sy n="69" d="100"/>
        </p:scale>
        <p:origin x="-124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orient="horz" pos="2213"/>
        <p:guide pos="3132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802.11-21/0368r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40168"/>
            <a:ext cx="86081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tr-TR" dirty="0" err="1" smtClean="0"/>
              <a:t>Diversity</a:t>
            </a:r>
            <a:r>
              <a:rPr lang="tr-TR" dirty="0" smtClean="0"/>
              <a:t> Enhancement </a:t>
            </a:r>
            <a:r>
              <a:rPr lang="tr-TR" dirty="0" err="1" smtClean="0"/>
              <a:t>for</a:t>
            </a:r>
            <a:r>
              <a:rPr lang="tr-TR" dirty="0" smtClean="0"/>
              <a:t> DUP </a:t>
            </a:r>
            <a:r>
              <a:rPr lang="tr-TR" dirty="0" err="1" smtClean="0"/>
              <a:t>Mode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</a:t>
            </a:r>
            <a:r>
              <a:rPr lang="tr-TR" altLang="ko-KR" sz="2000" b="0" dirty="0" smtClean="0">
                <a:ea typeface="Gulim" panose="020B0600000101010101" pitchFamily="34" charset="-127"/>
              </a:rPr>
              <a:t>1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05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13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3246"/>
              </p:ext>
            </p:extLst>
          </p:nvPr>
        </p:nvGraphicFramePr>
        <p:xfrm>
          <a:off x="762000" y="3335549"/>
          <a:ext cx="7620000" cy="151381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60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Ali Tuğberk Doğukan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Vestel &amp; Koç </a:t>
                      </a:r>
                      <a:r>
                        <a:rPr kumimoji="0" lang="tr-TR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University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adogukan18@ku.edu.tr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Başak Ak </a:t>
                      </a:r>
                      <a:r>
                        <a:rPr kumimoji="0" lang="tr-TR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Özbakış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basak.ozbakis@vestel.com.tr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Ertuğrul Başar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ebasar@ku.edu.tr</a:t>
                      </a:r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PAPR - 320 MHz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27534"/>
              </p:ext>
            </p:extLst>
          </p:nvPr>
        </p:nvGraphicFramePr>
        <p:xfrm>
          <a:off x="5791200" y="3008880"/>
          <a:ext cx="2905126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2563">
                  <a:extLst>
                    <a:ext uri="{9D8B030D-6E8A-4147-A177-3AD203B41FA5}">
                      <a16:colId xmlns:a16="http://schemas.microsoft.com/office/drawing/2014/main" xmlns="" val="3214793320"/>
                    </a:ext>
                  </a:extLst>
                </a:gridCol>
                <a:gridCol w="1452563">
                  <a:extLst>
                    <a:ext uri="{9D8B030D-6E8A-4147-A177-3AD203B41FA5}">
                      <a16:colId xmlns:a16="http://schemas.microsoft.com/office/drawing/2014/main" xmlns="" val="2781915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err="1" smtClean="0"/>
                        <a:t>Scheme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err="1" smtClean="0"/>
                        <a:t>Mean</a:t>
                      </a:r>
                      <a:r>
                        <a:rPr lang="tr-TR" sz="1400" b="1" dirty="0" smtClean="0"/>
                        <a:t> PAPR</a:t>
                      </a:r>
                      <a:r>
                        <a:rPr lang="tr-TR" sz="1400" b="1" baseline="0" dirty="0" smtClean="0"/>
                        <a:t> (</a:t>
                      </a:r>
                      <a:r>
                        <a:rPr lang="tr-TR" sz="1400" b="1" baseline="0" dirty="0" err="1" smtClean="0"/>
                        <a:t>dB</a:t>
                      </a:r>
                      <a:r>
                        <a:rPr lang="tr-TR" sz="1400" b="1" baseline="0" dirty="0" smtClean="0"/>
                        <a:t>)</a:t>
                      </a:r>
                      <a:endParaRPr lang="tr-T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69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DUP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9.2929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3096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/>
                        <a:t>Proposed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9.3991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685303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544810"/>
            <a:ext cx="7772400" cy="9144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96913" y="1676400"/>
            <a:ext cx="8066087" cy="3733800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2000" b="0" dirty="0" smtClean="0">
                <a:latin typeface="+mj-lt"/>
                <a:cs typeface="Calibri" panose="020F0502020204030204" pitchFamily="34" charset="0"/>
              </a:rPr>
              <a:t>We propose 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a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technique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+mj-lt"/>
                <a:cs typeface="Calibri" panose="020F0502020204030204" pitchFamily="34" charset="0"/>
              </a:rPr>
              <a:t>DUP mode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to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further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increase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transmission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range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improve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error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Compatible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with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PAPR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reduction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[2].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cs typeface="Calibri" panose="020F0502020204030204" pitchFamily="34" charset="0"/>
              </a:rPr>
              <a:t>theoretically</a:t>
            </a:r>
            <a:r>
              <a:rPr lang="tr-TR" sz="2000" b="0" dirty="0"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doubles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order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improves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error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DCM. </a:t>
            </a:r>
            <a:endParaRPr lang="en-US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3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sz="2800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latin typeface="+mj-lt"/>
                <a:cs typeface="Calibri" panose="020F0502020204030204" pitchFamily="34" charset="0"/>
              </a:rPr>
              <a:t>[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1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] Ron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Porat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IEEE 802.11-20/965r4, 6 GHz LPI Range Extension.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[2]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TGbe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“Compendium of motions related to the contents of the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TGbe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 specification framework document,” 20/1755r11, November 2020. 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[3]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Jianhan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Liu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(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MediaTek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), “On TBD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MCSs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,” 20/1377r1,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October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2020. </a:t>
            </a:r>
          </a:p>
          <a:p>
            <a:pPr marL="0" indent="0">
              <a:buNone/>
            </a:pPr>
            <a:r>
              <a:rPr lang="en-US" sz="2000" b="0" dirty="0">
                <a:latin typeface="+mj-lt"/>
                <a:cs typeface="Calibri" panose="020F0502020204030204" pitchFamily="34" charset="0"/>
              </a:rPr>
              <a:t>[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4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] Ron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Porat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</a:t>
            </a:r>
            <a:r>
              <a:rPr lang="en-US" sz="2000" b="0" i="1" dirty="0">
                <a:latin typeface="+mj-lt"/>
                <a:cs typeface="Calibri" panose="020F0502020204030204" pitchFamily="34" charset="0"/>
              </a:rPr>
              <a:t>et al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IEEE 802.11-20/1191r1, DUP mode PAPR reduction.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[5] “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Frame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structure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channel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coding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modulation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for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a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second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 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generation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digital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terrestrial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television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broadcasting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system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(DVB-T2),” ETSI EN 302 755 V1.1.1,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Sep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. 2009.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/>
              <a:t>SP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Do you agree to add the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 with MCS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14 (DUP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DCM)</a:t>
            </a: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 to the 11be SFD?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sz="2800" dirty="0" smtClean="0">
                <a:ea typeface="Gulim" panose="020B0600000101010101" pitchFamily="34" charset="-127"/>
              </a:rPr>
              <a:t>Introduction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522413"/>
            <a:ext cx="8077200" cy="4649787"/>
          </a:xfrm>
        </p:spPr>
        <p:txBody>
          <a:bodyPr/>
          <a:lstStyle/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which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duplicates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coded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modulated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data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frequency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domain,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accepted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range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extension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6 GHz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band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[1].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only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with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MCS0+DCM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bandwidth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80/160/320 MHz.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>
                <a:latin typeface="+mj-lt"/>
                <a:cs typeface="Calibri" panose="020F0502020204030204" pitchFamily="34" charset="0"/>
              </a:rPr>
              <a:t>MCS14 (BPSK + ½ rate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coding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+ DCM + DUP) is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only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applicable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to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Nss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= 1 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[Motion 137, #SP250, [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2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] and [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3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]]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PAPR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reduction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[4].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However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additional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is TBD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+mj-lt"/>
                <a:cs typeface="Calibri" panose="020F0502020204030204" pitchFamily="34" charset="0"/>
              </a:rPr>
              <a:t>This contribution proposes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technique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coordinate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interleaving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to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improve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Coordinate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interleaving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transmits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parts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of data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over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different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subcarriers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similar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‘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constellation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rotation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cyclic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Q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delay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’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DVB-T2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standard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[5].</a:t>
            </a:r>
            <a:endParaRPr lang="en-US" sz="18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876800"/>
              </a:xfrm>
            </p:spPr>
            <p:txBody>
              <a:bodyPr/>
              <a:lstStyle/>
              <a:p>
                <a:r>
                  <a:rPr lang="tr-TR" sz="1600" b="0" dirty="0" smtClean="0"/>
                  <a:t>In 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, DCM </a:t>
                </a:r>
                <a:r>
                  <a:rPr lang="tr-TR" sz="1600" b="0" dirty="0" err="1" smtClean="0"/>
                  <a:t>signal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duplicated</a:t>
                </a:r>
                <a:r>
                  <a:rPr lang="tr-TR" sz="1600" b="0" dirty="0" smtClean="0"/>
                  <a:t> in </a:t>
                </a:r>
                <a:r>
                  <a:rPr lang="tr-TR" sz="1600" b="0" dirty="0" err="1" smtClean="0"/>
                  <a:t>frequency</a:t>
                </a:r>
                <a:r>
                  <a:rPr lang="tr-TR" sz="1600" b="0" dirty="0" smtClean="0"/>
                  <a:t> domain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PAPR </a:t>
                </a:r>
                <a:r>
                  <a:rPr lang="tr-TR" sz="1600" b="0" dirty="0" err="1" smtClean="0"/>
                  <a:t>reduction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scheme</a:t>
                </a:r>
                <a:r>
                  <a:rPr lang="tr-TR" sz="1600" b="0" dirty="0" smtClean="0"/>
                  <a:t> [4].</a:t>
                </a:r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pPr marL="0" indent="0">
                  <a:buNone/>
                </a:pPr>
                <a:endParaRPr lang="tr-TR" sz="1600" b="1" i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tr-TR" sz="1600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pre</a:t>
                </a:r>
                <a:r>
                  <a:rPr lang="tr-TR" sz="1600" b="0" dirty="0" smtClean="0"/>
                  <a:t>-DCM </a:t>
                </a:r>
                <a:r>
                  <a:rPr lang="tr-TR" sz="1600" b="0" dirty="0" err="1" smtClean="0"/>
                  <a:t>modulated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symbols</a:t>
                </a:r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symbols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obtained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performing</a:t>
                </a:r>
                <a:r>
                  <a:rPr lang="tr-TR" sz="1600" b="0" dirty="0" smtClean="0"/>
                  <a:t> DCM on </a:t>
                </a:r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endParaRPr lang="tr-TR" sz="1600" b="0" dirty="0"/>
              </a:p>
              <a:p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  <m:r>
                      <a:rPr lang="tr-TR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tr-TR" sz="16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tr-TR" sz="16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sub>
                        </m:sSub>
                      </m:e>
                    </m:d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tr-TR" sz="16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are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lower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upper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half</a:t>
                </a:r>
                <a:r>
                  <a:rPr lang="tr-TR" sz="1600" b="0" dirty="0" smtClean="0"/>
                  <a:t> of </a:t>
                </a:r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respectively</a:t>
                </a:r>
                <a:r>
                  <a:rPr lang="tr-TR" sz="1600" b="0" dirty="0" smtClean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/>
                  <a:t>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</a:t>
                </a:r>
                <a:r>
                  <a:rPr lang="tr-TR" sz="1600" b="0" dirty="0" smtClean="0"/>
                  <a:t>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/>
                  <a:t>: 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876800"/>
              </a:xfrm>
              <a:blipFill>
                <a:blip r:embed="rId2"/>
                <a:stretch>
                  <a:fillRect l="-392" t="-37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57400"/>
            <a:ext cx="7793181" cy="2209800"/>
          </a:xfrm>
          <a:prstGeom prst="rect">
            <a:avLst/>
          </a:prstGeom>
        </p:spPr>
      </p:pic>
      <p:sp>
        <p:nvSpPr>
          <p:cNvPr id="9" name="제목 1"/>
          <p:cNvSpPr txBox="1">
            <a:spLocks/>
          </p:cNvSpPr>
          <p:nvPr/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atinLnBrk="0"/>
            <a:r>
              <a:rPr kumimoji="0" lang="tr-TR" altLang="ko-KR" sz="2800" kern="0" dirty="0" err="1" smtClean="0">
                <a:ea typeface="Gulim" panose="020B0600000101010101" pitchFamily="34" charset="-127"/>
              </a:rPr>
              <a:t>Revisiting</a:t>
            </a:r>
            <a:r>
              <a:rPr kumimoji="0" lang="tr-TR" altLang="ko-KR" sz="2800" kern="0" dirty="0" smtClean="0">
                <a:ea typeface="Gulim" panose="020B0600000101010101" pitchFamily="34" charset="-127"/>
              </a:rPr>
              <a:t> DUP </a:t>
            </a:r>
            <a:r>
              <a:rPr kumimoji="0" lang="tr-TR" altLang="ko-KR" sz="2800" kern="0" dirty="0" err="1" smtClean="0">
                <a:ea typeface="Gulim" panose="020B0600000101010101" pitchFamily="34" charset="-127"/>
              </a:rPr>
              <a:t>Mode</a:t>
            </a:r>
            <a:endParaRPr kumimoji="0" lang="ko-KR" altLang="en-US" sz="2800" kern="0" dirty="0" smtClean="0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4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717074"/>
            <a:ext cx="7772400" cy="579120"/>
          </a:xfrm>
        </p:spPr>
        <p:txBody>
          <a:bodyPr/>
          <a:lstStyle/>
          <a:p>
            <a:r>
              <a:rPr lang="tr-TR" sz="2800" dirty="0" err="1" smtClean="0"/>
              <a:t>Proposed</a:t>
            </a:r>
            <a:r>
              <a:rPr lang="tr-TR" sz="2800" dirty="0" smtClean="0"/>
              <a:t> </a:t>
            </a:r>
            <a:r>
              <a:rPr lang="tr-TR" sz="2800" dirty="0" err="1" smtClean="0"/>
              <a:t>Method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Enhancing</a:t>
            </a:r>
            <a:r>
              <a:rPr lang="tr-TR" sz="2800" dirty="0" smtClean="0"/>
              <a:t> </a:t>
            </a:r>
            <a:r>
              <a:rPr lang="tr-TR" sz="2800" dirty="0" err="1" smtClean="0"/>
              <a:t>Diversity</a:t>
            </a:r>
            <a:endParaRPr lang="tr-TR" sz="28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58991"/>
            <a:ext cx="6934200" cy="1974809"/>
          </a:xfrm>
        </p:spPr>
      </p:pic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33400" y="4267200"/>
            <a:ext cx="8077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After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LDPC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Tone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Mapper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parts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of data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are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separated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 latinLnBrk="0"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Then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or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parts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are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cyclically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shifted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over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subcarriers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71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48603"/>
          </a:xfrm>
        </p:spPr>
        <p:txBody>
          <a:bodyPr/>
          <a:lstStyle/>
          <a:p>
            <a:r>
              <a:rPr lang="tr-TR" sz="2800" dirty="0" err="1" smtClean="0"/>
              <a:t>Comparison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953000"/>
                <a:ext cx="8229600" cy="1219200"/>
              </a:xfrm>
            </p:spPr>
            <p:txBody>
              <a:bodyPr/>
              <a:lstStyle/>
              <a:p>
                <a:r>
                  <a:rPr lang="tr-TR" sz="1600" b="0" dirty="0" smtClean="0"/>
                  <a:t>Imaginary </a:t>
                </a:r>
                <a:r>
                  <a:rPr lang="tr-TR" sz="1600" b="0" dirty="0" err="1" smtClean="0"/>
                  <a:t>part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cyclically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shifted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16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245</m:t>
                    </m:r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elements</a:t>
                </a:r>
                <a:r>
                  <a:rPr lang="tr-TR" sz="1600" b="0" dirty="0" smtClean="0"/>
                  <a:t>.</a:t>
                </a:r>
              </a:p>
              <a:p>
                <a:r>
                  <a:rPr lang="tr-TR" sz="1600" b="0" dirty="0" smtClean="0"/>
                  <a:t>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transmitted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over</a:t>
                </a:r>
                <a:r>
                  <a:rPr lang="tr-TR" sz="1600" b="0" dirty="0"/>
                  <a:t> </a:t>
                </a:r>
                <a:r>
                  <a:rPr lang="tr-TR" sz="1600" dirty="0" smtClean="0">
                    <a:solidFill>
                      <a:srgbClr val="FF0000"/>
                    </a:solidFill>
                  </a:rPr>
                  <a:t>4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indices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.</a:t>
                </a:r>
              </a:p>
              <a:p>
                <a:r>
                  <a:rPr lang="tr-TR" sz="1600" b="0" dirty="0" smtClean="0"/>
                  <a:t>Proposed </a:t>
                </a:r>
                <a:r>
                  <a:rPr lang="tr-TR" sz="1600" b="0" dirty="0" err="1" smtClean="0"/>
                  <a:t>method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/>
                  <a:t> is </a:t>
                </a:r>
                <a:r>
                  <a:rPr lang="tr-TR" sz="1600" b="0" dirty="0" err="1"/>
                  <a:t>transmitted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over</a:t>
                </a:r>
                <a:r>
                  <a:rPr lang="tr-TR" sz="1600" b="0" dirty="0"/>
                  <a:t> </a:t>
                </a:r>
                <a:r>
                  <a:rPr lang="tr-TR" sz="1600" dirty="0" smtClean="0">
                    <a:solidFill>
                      <a:srgbClr val="FF0000"/>
                    </a:solidFill>
                  </a:rPr>
                  <a:t>8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 </a:t>
                </a:r>
                <a:r>
                  <a:rPr lang="tr-TR" sz="1600" b="0" dirty="0" err="1"/>
                  <a:t>with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the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indices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736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1226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1716</m:t>
                    </m:r>
                  </m:oMath>
                </a14:m>
                <a:r>
                  <a:rPr lang="tr-TR" sz="1600" b="0" dirty="0" smtClean="0"/>
                  <a:t>. </a:t>
                </a:r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953000"/>
                <a:ext cx="8229600" cy="1219200"/>
              </a:xfrm>
              <a:blipFill>
                <a:blip r:embed="rId2"/>
                <a:stretch>
                  <a:fillRect l="-296" t="-1500" b="-2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" y="3686204"/>
            <a:ext cx="9000000" cy="111439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34877"/>
            <a:ext cx="9000000" cy="197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Simulation</a:t>
            </a:r>
            <a:r>
              <a:rPr lang="tr-TR" dirty="0" smtClean="0"/>
              <a:t> </a:t>
            </a:r>
            <a:r>
              <a:rPr lang="tr-TR" dirty="0" err="1" smtClean="0"/>
              <a:t>Assumptions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Simulation </a:t>
                </a:r>
                <a:r>
                  <a:rPr lang="tr-TR" dirty="0" err="1" smtClean="0"/>
                  <a:t>setup</a:t>
                </a:r>
                <a:endParaRPr lang="tr-TR" dirty="0" smtClean="0"/>
              </a:p>
              <a:p>
                <a:pPr lvl="1"/>
                <a:r>
                  <a:rPr lang="tr-TR" dirty="0" smtClean="0"/>
                  <a:t>80, 160, </a:t>
                </a:r>
                <a:r>
                  <a:rPr lang="tr-TR" dirty="0" err="1" smtClean="0"/>
                  <a:t>and</a:t>
                </a:r>
                <a:r>
                  <a:rPr lang="tr-TR" dirty="0" smtClean="0"/>
                  <a:t> 320MHz</a:t>
                </a:r>
              </a:p>
              <a:p>
                <a:pPr lvl="1"/>
                <a:r>
                  <a:rPr lang="tr-TR" dirty="0" smtClean="0"/>
                  <a:t>Channel Model B </a:t>
                </a:r>
                <a:r>
                  <a:rPr lang="tr-TR" dirty="0" err="1" smtClean="0"/>
                  <a:t>and</a:t>
                </a:r>
                <a:r>
                  <a:rPr lang="tr-TR" dirty="0" smtClean="0"/>
                  <a:t> D</a:t>
                </a:r>
                <a:endParaRPr lang="tr-TR" dirty="0"/>
              </a:p>
              <a:p>
                <a:pPr lvl="1"/>
                <a:r>
                  <a:rPr lang="tr-TR" dirty="0" err="1" smtClean="0"/>
                  <a:t>Payload</a:t>
                </a:r>
                <a:r>
                  <a:rPr lang="tr-TR" dirty="0" smtClean="0"/>
                  <a:t>: 1215B</a:t>
                </a:r>
              </a:p>
              <a:p>
                <a:pPr lvl="1"/>
                <a:r>
                  <a:rPr lang="tr-TR" dirty="0" smtClean="0"/>
                  <a:t>MMSE </a:t>
                </a:r>
                <a:r>
                  <a:rPr lang="tr-TR" dirty="0" err="1" smtClean="0"/>
                  <a:t>equalizer</a:t>
                </a:r>
                <a:endParaRPr lang="tr-TR" dirty="0" smtClean="0"/>
              </a:p>
              <a:p>
                <a:pPr lvl="1"/>
                <a:r>
                  <a:rPr lang="tr-TR" dirty="0" err="1" smtClean="0"/>
                  <a:t>Ideal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timing</a:t>
                </a:r>
                <a:r>
                  <a:rPr lang="tr-TR" dirty="0" smtClean="0"/>
                  <a:t>/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/</a:t>
                </a:r>
                <a:r>
                  <a:rPr lang="tr-TR" dirty="0" err="1" smtClean="0"/>
                  <a:t>phase</a:t>
                </a:r>
                <a:endParaRPr lang="tr-TR" dirty="0" smtClean="0"/>
              </a:p>
              <a:p>
                <a:pPr lvl="1"/>
                <a:r>
                  <a:rPr lang="tr-TR" dirty="0" err="1" smtClean="0"/>
                  <a:t>Ideal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channel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estimation</a:t>
                </a:r>
                <a:endParaRPr lang="tr-TR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tr-TR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/4</m:t>
                    </m:r>
                  </m:oMath>
                </a14:m>
                <a:r>
                  <a:rPr lang="tr-TR" dirty="0"/>
                  <a:t> - BPSK</a:t>
                </a:r>
              </a:p>
              <a:p>
                <a:pPr lvl="1"/>
                <a:endParaRPr lang="tr-TR" dirty="0" smtClean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44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80 MHz 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89473"/>
            <a:ext cx="4320000" cy="3240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665" y="2094000"/>
            <a:ext cx="4320000" cy="3240000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1922023" y="5428948"/>
            <a:ext cx="1085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0.1dB </a:t>
            </a:r>
            <a:r>
              <a:rPr lang="tr-TR" sz="1600" dirty="0" err="1" smtClean="0"/>
              <a:t>gain</a:t>
            </a:r>
            <a:endParaRPr lang="tr-TR" sz="1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6174888" y="5428948"/>
            <a:ext cx="1085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0.2dB </a:t>
            </a:r>
            <a:r>
              <a:rPr lang="tr-TR" sz="1600" dirty="0" err="1" smtClean="0"/>
              <a:t>gain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3286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160 MHz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94000"/>
            <a:ext cx="4320000" cy="3240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451" y="2094000"/>
            <a:ext cx="4320000" cy="3240000"/>
          </a:xfrm>
          <a:prstGeom prst="rect">
            <a:avLst/>
          </a:prstGeom>
        </p:spPr>
      </p:pic>
      <p:sp>
        <p:nvSpPr>
          <p:cNvPr id="13" name="Metin kutusu 12"/>
          <p:cNvSpPr txBox="1"/>
          <p:nvPr/>
        </p:nvSpPr>
        <p:spPr>
          <a:xfrm>
            <a:off x="1870727" y="5489246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0.12dB </a:t>
            </a:r>
            <a:r>
              <a:rPr lang="tr-TR" sz="1600" dirty="0" err="1" smtClean="0"/>
              <a:t>gain</a:t>
            </a:r>
            <a:endParaRPr lang="tr-TR" sz="1600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6118378" y="5489246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0.15dB </a:t>
            </a:r>
            <a:r>
              <a:rPr lang="tr-TR" sz="1600" dirty="0" err="1" smtClean="0"/>
              <a:t>gain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9274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320 MHz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12" y="2017800"/>
            <a:ext cx="4320000" cy="324000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00" y="2017800"/>
            <a:ext cx="4320000" cy="3240000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816339" y="5358775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0.25dB </a:t>
            </a:r>
            <a:r>
              <a:rPr lang="tr-TR" sz="1600" dirty="0" err="1" smtClean="0"/>
              <a:t>gain</a:t>
            </a:r>
            <a:endParaRPr lang="tr-TR" sz="16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6161327" y="5358775"/>
            <a:ext cx="1188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0.25dB </a:t>
            </a:r>
            <a:r>
              <a:rPr lang="tr-TR" sz="1600" dirty="0" err="1" smtClean="0"/>
              <a:t>gain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5827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211251</TotalTime>
  <Words>808</Words>
  <Application>Microsoft Office PowerPoint</Application>
  <PresentationFormat>On-screen Show (4:3)</PresentationFormat>
  <Paragraphs>121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Diversity Enhancement for DUP Mode</vt:lpstr>
      <vt:lpstr>Introduction</vt:lpstr>
      <vt:lpstr>PowerPoint Presentation</vt:lpstr>
      <vt:lpstr>Proposed Method for Enhancing Diversity</vt:lpstr>
      <vt:lpstr>Comparison</vt:lpstr>
      <vt:lpstr>Simulation Assumptions</vt:lpstr>
      <vt:lpstr>80 MHz </vt:lpstr>
      <vt:lpstr>160 MHz</vt:lpstr>
      <vt:lpstr>320 MHz</vt:lpstr>
      <vt:lpstr>PAPR - 320 MHz</vt:lpstr>
      <vt:lpstr>Summary</vt:lpstr>
      <vt:lpstr>Reference</vt:lpstr>
      <vt:lpstr>SP</vt:lpstr>
    </vt:vector>
  </TitlesOfParts>
  <Company>LG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Başak Özbakış</cp:lastModifiedBy>
  <cp:revision>3817</cp:revision>
  <cp:lastPrinted>2019-10-30T14:42:18Z</cp:lastPrinted>
  <dcterms:created xsi:type="dcterms:W3CDTF">2007-05-21T21:00:37Z</dcterms:created>
  <dcterms:modified xsi:type="dcterms:W3CDTF">2021-05-13T11:57:34Z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