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3" r:id="rId2"/>
    <p:sldId id="554" r:id="rId3"/>
    <p:sldId id="699" r:id="rId4"/>
    <p:sldId id="700" r:id="rId5"/>
    <p:sldId id="701" r:id="rId6"/>
    <p:sldId id="702" r:id="rId7"/>
    <p:sldId id="698" r:id="rId8"/>
    <p:sldId id="681" r:id="rId9"/>
    <p:sldId id="690" r:id="rId10"/>
  </p:sldIdLst>
  <p:sldSz cx="9144000" cy="6858000" type="screen4x3"/>
  <p:notesSz cx="9312275" cy="702627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5" userDrawn="1">
          <p15:clr>
            <a:srgbClr val="A4A3A4"/>
          </p15:clr>
        </p15:guide>
        <p15:guide id="2" pos="3132" userDrawn="1">
          <p15:clr>
            <a:srgbClr val="A4A3A4"/>
          </p15:clr>
        </p15:guide>
        <p15:guide id="3" orient="horz" pos="2213" userDrawn="1">
          <p15:clr>
            <a:srgbClr val="A4A3A4"/>
          </p15:clr>
        </p15:guide>
        <p15:guide id="4" pos="293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5050"/>
    <a:srgbClr val="9933FF"/>
    <a:srgbClr val="006C31"/>
    <a:srgbClr val="00863D"/>
    <a:srgbClr val="168420"/>
    <a:srgbClr val="99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5034" autoAdjust="0"/>
  </p:normalViewPr>
  <p:slideViewPr>
    <p:cSldViewPr>
      <p:cViewPr varScale="1">
        <p:scale>
          <a:sx n="106" d="100"/>
          <a:sy n="106" d="100"/>
        </p:scale>
        <p:origin x="133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5"/>
        <p:guide pos="3132"/>
        <p:guide orient="horz" pos="2213"/>
        <p:guide pos="293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81616" y="79405"/>
            <a:ext cx="2196607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4054" y="79405"/>
            <a:ext cx="916332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3655" y="6800150"/>
            <a:ext cx="1651656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2307" y="6800150"/>
            <a:ext cx="517947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73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1080" y="293309"/>
            <a:ext cx="745011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1079" y="6800150"/>
            <a:ext cx="718390" cy="18474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1080" y="6791957"/>
            <a:ext cx="765537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41108" y="20416"/>
            <a:ext cx="2196607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534" y="20416"/>
            <a:ext cx="916332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502025" cy="26273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447" y="3337809"/>
            <a:ext cx="6831381" cy="3162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90" tIns="46052" rIns="93690" bIns="460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4237" y="6803427"/>
            <a:ext cx="2113479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337" lvl="4" algn="r" defTabSz="93373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8873" y="6803427"/>
            <a:ext cx="517947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725" y="6803427"/>
            <a:ext cx="718390" cy="18474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725" y="6801789"/>
            <a:ext cx="736682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586" y="224487"/>
            <a:ext cx="756910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01500" y="6803427"/>
            <a:ext cx="415320" cy="18474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3173" indent="-285836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343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680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8017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5354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2692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0029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7366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 2020</a:t>
            </a: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Yan Xin, et. al, Huawei Technologies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9112" y="6475413"/>
            <a:ext cx="230184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49112" y="381000"/>
            <a:ext cx="2195858" cy="21544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802.11-21/0368r</a:t>
            </a:r>
            <a:r>
              <a:rPr kumimoji="0" lang="tr-TR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59400"/>
            <a:ext cx="1051057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990600"/>
          </a:xfrm>
        </p:spPr>
        <p:txBody>
          <a:bodyPr/>
          <a:lstStyle/>
          <a:p>
            <a:r>
              <a:rPr lang="tr-TR" dirty="0" err="1" smtClean="0"/>
              <a:t>Diversity</a:t>
            </a:r>
            <a:r>
              <a:rPr lang="tr-TR" dirty="0" smtClean="0"/>
              <a:t> Enhancement </a:t>
            </a:r>
            <a:r>
              <a:rPr lang="tr-TR" dirty="0" err="1" smtClean="0"/>
              <a:t>for</a:t>
            </a:r>
            <a:r>
              <a:rPr lang="tr-TR" dirty="0" smtClean="0"/>
              <a:t> DUP </a:t>
            </a:r>
            <a:r>
              <a:rPr lang="tr-TR" dirty="0" err="1" smtClean="0"/>
              <a:t>Mode</a:t>
            </a:r>
            <a:endParaRPr lang="en-US" altLang="ko-KR" dirty="0" smtClean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5185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Gulim" panose="020B0600000101010101" pitchFamily="34" charset="-127"/>
              </a:rPr>
              <a:t>Date:</a:t>
            </a:r>
            <a:r>
              <a:rPr lang="en-US" altLang="ko-KR" sz="2000" b="0" dirty="0" smtClean="0">
                <a:ea typeface="Gulim" panose="020B0600000101010101" pitchFamily="34" charset="-127"/>
              </a:rPr>
              <a:t> 202</a:t>
            </a:r>
            <a:r>
              <a:rPr lang="tr-TR" altLang="ko-KR" sz="2000" b="0" dirty="0" smtClean="0">
                <a:ea typeface="Gulim" panose="020B0600000101010101" pitchFamily="34" charset="-127"/>
              </a:rPr>
              <a:t>1</a:t>
            </a:r>
            <a:r>
              <a:rPr lang="en-US" altLang="ko-KR" sz="2000" b="0" dirty="0" smtClean="0">
                <a:ea typeface="Gulim" panose="020B0600000101010101" pitchFamily="34" charset="-127"/>
              </a:rPr>
              <a:t>-</a:t>
            </a:r>
            <a:r>
              <a:rPr lang="tr-TR" altLang="ko-KR" sz="2000" b="0" dirty="0" smtClean="0">
                <a:ea typeface="Gulim" panose="020B0600000101010101" pitchFamily="34" charset="-127"/>
              </a:rPr>
              <a:t>03</a:t>
            </a:r>
            <a:r>
              <a:rPr lang="en-US" altLang="ko-KR" sz="2000" b="0" dirty="0" smtClean="0">
                <a:ea typeface="Gulim" panose="020B0600000101010101" pitchFamily="34" charset="-127"/>
              </a:rPr>
              <a:t>-</a:t>
            </a:r>
            <a:r>
              <a:rPr lang="tr-TR" altLang="ko-KR" sz="2000" b="0" dirty="0" smtClean="0">
                <a:ea typeface="Gulim" panose="020B0600000101010101" pitchFamily="34" charset="-127"/>
              </a:rPr>
              <a:t>03</a:t>
            </a:r>
            <a:endParaRPr lang="en-US" altLang="ko-KR" sz="2000" b="0" dirty="0" smtClean="0">
              <a:ea typeface="Gulim" panose="020B0600000101010101" pitchFamily="34" charset="-127"/>
            </a:endParaRP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7447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/>
              <a:t>Authors:</a:t>
            </a:r>
            <a:endParaRPr kumimoji="0" lang="en-US" altLang="ko-KR" sz="2000" b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03246"/>
              </p:ext>
            </p:extLst>
          </p:nvPr>
        </p:nvGraphicFramePr>
        <p:xfrm>
          <a:off x="762000" y="3335549"/>
          <a:ext cx="7620000" cy="151381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602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Ali Tuğberk Doğukan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Vestel &amp; Koç </a:t>
                      </a:r>
                      <a:r>
                        <a:rPr kumimoji="0" lang="tr-TR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University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adogukan18@ku.edu.tr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3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Başak Ak </a:t>
                      </a:r>
                      <a:r>
                        <a:rPr kumimoji="0" lang="tr-TR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Özbakış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basak.ozbakis@vestel.com.tr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0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Ertuğrul Başar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100" dirty="0" smtClean="0"/>
                        <a:t>ebasar@ku.edu.tr</a:t>
                      </a:r>
                      <a:endParaRPr lang="en-CA" sz="11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sz="2800" dirty="0" smtClean="0">
                <a:ea typeface="Gulim" panose="020B0600000101010101" pitchFamily="34" charset="-127"/>
              </a:rPr>
              <a:t>Introduction</a:t>
            </a:r>
            <a:endParaRPr lang="ko-KR" altLang="en-US" sz="2800" dirty="0" smtClean="0"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533400" y="1522413"/>
            <a:ext cx="8077200" cy="4649787"/>
          </a:xfrm>
        </p:spPr>
        <p:txBody>
          <a:bodyPr/>
          <a:lstStyle/>
          <a:p>
            <a:pPr>
              <a:spcBef>
                <a:spcPts val="1200"/>
              </a:spcBef>
              <a:buSzPct val="120000"/>
              <a:buFont typeface="Arial" panose="020B0604020202020204" pitchFamily="34" charset="0"/>
              <a:buChar char="•"/>
              <a:defRPr/>
            </a:pP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DUP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mode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,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which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duplicates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coded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and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modulated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data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symbols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in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frequency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domain, is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accepted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for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range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extension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in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6 GHz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band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[1].</a:t>
            </a:r>
          </a:p>
          <a:p>
            <a:pPr>
              <a:spcBef>
                <a:spcPts val="1200"/>
              </a:spcBef>
              <a:buSzPct val="120000"/>
              <a:buFont typeface="Arial" panose="020B0604020202020204" pitchFamily="34" charset="0"/>
              <a:buChar char="•"/>
              <a:defRPr/>
            </a:pP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DUP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mode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is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only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used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with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MCS0+DCM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and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bandwidth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80/160/320 MHz.</a:t>
            </a:r>
          </a:p>
          <a:p>
            <a:pPr>
              <a:spcBef>
                <a:spcPts val="1200"/>
              </a:spcBef>
              <a:buSzPct val="120000"/>
              <a:buFont typeface="Arial" panose="020B0604020202020204" pitchFamily="34" charset="0"/>
              <a:buChar char="•"/>
              <a:defRPr/>
            </a:pPr>
            <a:r>
              <a:rPr lang="tr-TR" sz="1800" b="0" dirty="0">
                <a:latin typeface="+mj-lt"/>
                <a:cs typeface="Calibri" panose="020F0502020204030204" pitchFamily="34" charset="0"/>
              </a:rPr>
              <a:t>MCS14 (BPSK + ½ rate </a:t>
            </a:r>
            <a:r>
              <a:rPr lang="tr-TR" sz="1800" b="0" dirty="0" err="1">
                <a:latin typeface="+mj-lt"/>
                <a:cs typeface="Calibri" panose="020F0502020204030204" pitchFamily="34" charset="0"/>
              </a:rPr>
              <a:t>coding</a:t>
            </a:r>
            <a:r>
              <a:rPr lang="tr-TR" sz="1800" b="0" dirty="0">
                <a:latin typeface="+mj-lt"/>
                <a:cs typeface="Calibri" panose="020F0502020204030204" pitchFamily="34" charset="0"/>
              </a:rPr>
              <a:t> + DCM + DUP) is </a:t>
            </a:r>
            <a:r>
              <a:rPr lang="tr-TR" sz="1800" b="0" dirty="0" err="1">
                <a:latin typeface="+mj-lt"/>
                <a:cs typeface="Calibri" panose="020F0502020204030204" pitchFamily="34" charset="0"/>
              </a:rPr>
              <a:t>only</a:t>
            </a:r>
            <a:r>
              <a:rPr lang="tr-TR" sz="18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>
                <a:latin typeface="+mj-lt"/>
                <a:cs typeface="Calibri" panose="020F0502020204030204" pitchFamily="34" charset="0"/>
              </a:rPr>
              <a:t>applicable</a:t>
            </a:r>
            <a:r>
              <a:rPr lang="tr-TR" sz="18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>
                <a:latin typeface="+mj-lt"/>
                <a:cs typeface="Calibri" panose="020F0502020204030204" pitchFamily="34" charset="0"/>
              </a:rPr>
              <a:t>to</a:t>
            </a:r>
            <a:r>
              <a:rPr lang="tr-TR" sz="18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>
                <a:latin typeface="+mj-lt"/>
                <a:cs typeface="Calibri" panose="020F0502020204030204" pitchFamily="34" charset="0"/>
              </a:rPr>
              <a:t>Nss</a:t>
            </a:r>
            <a:r>
              <a:rPr lang="tr-TR" sz="1800" b="0" dirty="0">
                <a:latin typeface="+mj-lt"/>
                <a:cs typeface="Calibri" panose="020F0502020204030204" pitchFamily="34" charset="0"/>
              </a:rPr>
              <a:t> = 1 </a:t>
            </a:r>
            <a:r>
              <a:rPr lang="en-US" sz="1800" b="0" dirty="0">
                <a:latin typeface="+mj-lt"/>
                <a:cs typeface="Calibri" panose="020F0502020204030204" pitchFamily="34" charset="0"/>
              </a:rPr>
              <a:t>[Motion 137, #SP250, [</a:t>
            </a:r>
            <a:r>
              <a:rPr lang="tr-TR" sz="1800" b="0" dirty="0">
                <a:latin typeface="+mj-lt"/>
                <a:cs typeface="Calibri" panose="020F0502020204030204" pitchFamily="34" charset="0"/>
              </a:rPr>
              <a:t>2</a:t>
            </a:r>
            <a:r>
              <a:rPr lang="en-US" sz="1800" b="0" dirty="0">
                <a:latin typeface="+mj-lt"/>
                <a:cs typeface="Calibri" panose="020F0502020204030204" pitchFamily="34" charset="0"/>
              </a:rPr>
              <a:t>] and [</a:t>
            </a:r>
            <a:r>
              <a:rPr lang="tr-TR" sz="1800" b="0" dirty="0">
                <a:latin typeface="+mj-lt"/>
                <a:cs typeface="Calibri" panose="020F0502020204030204" pitchFamily="34" charset="0"/>
              </a:rPr>
              <a:t>3</a:t>
            </a:r>
            <a:r>
              <a:rPr lang="en-US" sz="1800" b="0" dirty="0">
                <a:latin typeface="+mj-lt"/>
                <a:cs typeface="Calibri" panose="020F0502020204030204" pitchFamily="34" charset="0"/>
              </a:rPr>
              <a:t>]]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1200"/>
              </a:spcBef>
              <a:buSzPct val="120000"/>
              <a:buFont typeface="Arial" panose="020B0604020202020204" pitchFamily="34" charset="0"/>
              <a:buChar char="•"/>
              <a:defRPr/>
            </a:pP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PAPR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reduction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scheme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is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proposed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for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DUP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mode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in [4].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However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, </a:t>
            </a:r>
            <a:r>
              <a:rPr lang="tr-TR" sz="1800" dirty="0" err="1" smtClean="0">
                <a:latin typeface="+mj-lt"/>
                <a:cs typeface="Calibri" panose="020F0502020204030204" pitchFamily="34" charset="0"/>
              </a:rPr>
              <a:t>additional</a:t>
            </a:r>
            <a:r>
              <a:rPr lang="tr-TR" sz="18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dirty="0" err="1" smtClean="0">
                <a:latin typeface="+mj-lt"/>
                <a:cs typeface="Calibri" panose="020F0502020204030204" pitchFamily="34" charset="0"/>
              </a:rPr>
              <a:t>diversity</a:t>
            </a:r>
            <a:r>
              <a:rPr lang="tr-TR" sz="18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dirty="0" err="1" smtClean="0">
                <a:latin typeface="+mj-lt"/>
                <a:cs typeface="Calibri" panose="020F0502020204030204" pitchFamily="34" charset="0"/>
              </a:rPr>
              <a:t>scheme</a:t>
            </a:r>
            <a:r>
              <a:rPr lang="tr-TR" sz="1800" dirty="0" smtClean="0">
                <a:latin typeface="+mj-lt"/>
                <a:cs typeface="Calibri" panose="020F0502020204030204" pitchFamily="34" charset="0"/>
              </a:rPr>
              <a:t> is TBD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. </a:t>
            </a:r>
          </a:p>
          <a:p>
            <a:pPr>
              <a:spcBef>
                <a:spcPts val="1200"/>
              </a:spcBef>
              <a:buSzPct val="120000"/>
              <a:buFont typeface="Arial" panose="020B0604020202020204" pitchFamily="34" charset="0"/>
              <a:buChar char="•"/>
              <a:defRPr/>
            </a:pPr>
            <a:r>
              <a:rPr lang="en-US" sz="1800" b="0" dirty="0" smtClean="0">
                <a:latin typeface="+mj-lt"/>
                <a:cs typeface="Calibri" panose="020F0502020204030204" pitchFamily="34" charset="0"/>
              </a:rPr>
              <a:t>This contribution proposes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a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diversity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enhancing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technique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called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coordinate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interleaving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to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improve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performance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of DUP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mode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. </a:t>
            </a:r>
          </a:p>
          <a:p>
            <a:pPr>
              <a:spcBef>
                <a:spcPts val="1200"/>
              </a:spcBef>
              <a:buSzPct val="120000"/>
              <a:buFont typeface="Arial" panose="020B0604020202020204" pitchFamily="34" charset="0"/>
              <a:buChar char="•"/>
              <a:defRPr/>
            </a:pP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Coordinate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interleaving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transmits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imaginary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and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real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parts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of data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symbols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over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different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subcarriers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1200"/>
              </a:spcBef>
              <a:buSzPct val="120000"/>
              <a:buFont typeface="Arial" panose="020B0604020202020204" pitchFamily="34" charset="0"/>
              <a:buChar char="•"/>
              <a:defRPr/>
            </a:pP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A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similar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diversity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enhancing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method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called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‘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constellation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rotation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and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cyclic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Q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delay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’ is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used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in DVB-T2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standard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[5].</a:t>
            </a:r>
            <a:endParaRPr lang="en-US" sz="1800" b="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5800" y="628918"/>
            <a:ext cx="7772400" cy="818882"/>
          </a:xfrm>
        </p:spPr>
        <p:txBody>
          <a:bodyPr/>
          <a:lstStyle/>
          <a:p>
            <a:r>
              <a:rPr lang="tr-TR" sz="2800" dirty="0" err="1" smtClean="0"/>
              <a:t>Revisiting</a:t>
            </a:r>
            <a:r>
              <a:rPr lang="tr-TR" sz="2800" dirty="0" smtClean="0"/>
              <a:t> DUP </a:t>
            </a:r>
            <a:r>
              <a:rPr lang="tr-TR" sz="2800" dirty="0" err="1" smtClean="0"/>
              <a:t>Mode</a:t>
            </a:r>
            <a:endParaRPr lang="tr-T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447800"/>
                <a:ext cx="7772400" cy="4876800"/>
              </a:xfrm>
            </p:spPr>
            <p:txBody>
              <a:bodyPr/>
              <a:lstStyle/>
              <a:p>
                <a:r>
                  <a:rPr lang="tr-TR" sz="1600" b="0" dirty="0" smtClean="0"/>
                  <a:t>In DUP </a:t>
                </a:r>
                <a:r>
                  <a:rPr lang="tr-TR" sz="1600" b="0" dirty="0" err="1" smtClean="0"/>
                  <a:t>mode</a:t>
                </a:r>
                <a:r>
                  <a:rPr lang="tr-TR" sz="1600" b="0" dirty="0" smtClean="0"/>
                  <a:t>, DCM </a:t>
                </a:r>
                <a:r>
                  <a:rPr lang="tr-TR" sz="1600" b="0" dirty="0" err="1" smtClean="0"/>
                  <a:t>signal</a:t>
                </a:r>
                <a:r>
                  <a:rPr lang="tr-TR" sz="1600" b="0" dirty="0" smtClean="0"/>
                  <a:t> is </a:t>
                </a:r>
                <a:r>
                  <a:rPr lang="tr-TR" sz="1600" b="0" dirty="0" err="1" smtClean="0"/>
                  <a:t>duplicated</a:t>
                </a:r>
                <a:r>
                  <a:rPr lang="tr-TR" sz="1600" b="0" dirty="0" smtClean="0"/>
                  <a:t> in </a:t>
                </a:r>
                <a:r>
                  <a:rPr lang="tr-TR" sz="1600" b="0" dirty="0" err="1" smtClean="0"/>
                  <a:t>frequency</a:t>
                </a:r>
                <a:r>
                  <a:rPr lang="tr-TR" sz="1600" b="0" dirty="0" smtClean="0"/>
                  <a:t> domain </a:t>
                </a:r>
                <a:r>
                  <a:rPr lang="tr-TR" sz="1600" b="0" dirty="0" err="1" smtClean="0"/>
                  <a:t>with</a:t>
                </a:r>
                <a:r>
                  <a:rPr lang="tr-TR" sz="1600" b="0" dirty="0" smtClean="0"/>
                  <a:t> PAPR </a:t>
                </a:r>
                <a:r>
                  <a:rPr lang="tr-TR" sz="1600" b="0" dirty="0" err="1" smtClean="0"/>
                  <a:t>reduction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scheme</a:t>
                </a:r>
                <a:r>
                  <a:rPr lang="tr-TR" sz="1600" b="0" dirty="0" smtClean="0"/>
                  <a:t> [4].</a:t>
                </a:r>
              </a:p>
              <a:p>
                <a:endParaRPr lang="tr-TR" sz="1600" b="0" dirty="0"/>
              </a:p>
              <a:p>
                <a:endParaRPr lang="tr-TR" sz="1600" b="0" dirty="0" smtClean="0"/>
              </a:p>
              <a:p>
                <a:endParaRPr lang="tr-TR" sz="1600" b="0" dirty="0"/>
              </a:p>
              <a:p>
                <a:endParaRPr lang="tr-TR" sz="1600" b="0" dirty="0" smtClean="0"/>
              </a:p>
              <a:p>
                <a:endParaRPr lang="tr-TR" sz="1600" b="0" dirty="0"/>
              </a:p>
              <a:p>
                <a:endParaRPr lang="tr-TR" sz="1600" b="0" dirty="0" smtClean="0"/>
              </a:p>
              <a:p>
                <a:endParaRPr lang="tr-TR" sz="1600" b="0" dirty="0"/>
              </a:p>
              <a:p>
                <a:pPr marL="0" indent="0">
                  <a:buNone/>
                </a:pPr>
                <a:endParaRPr lang="tr-TR" sz="1600" b="1" i="0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tr-TR" sz="1600" b="1" i="0" smtClean="0">
                        <a:latin typeface="Cambria Math" panose="02040503050406030204" pitchFamily="18" charset="0"/>
                      </a:rPr>
                      <m:t>𝐱</m:t>
                    </m:r>
                  </m:oMath>
                </a14:m>
                <a:r>
                  <a:rPr lang="tr-TR" sz="1600" b="0" dirty="0" smtClean="0"/>
                  <a:t>: </a:t>
                </a:r>
                <a:r>
                  <a:rPr lang="tr-TR" sz="1600" b="0" dirty="0" err="1" smtClean="0"/>
                  <a:t>pre</a:t>
                </a:r>
                <a:r>
                  <a:rPr lang="tr-TR" sz="1600" b="0" dirty="0" smtClean="0"/>
                  <a:t>-DCM </a:t>
                </a:r>
                <a:r>
                  <a:rPr lang="tr-TR" sz="1600" b="0" dirty="0" err="1" smtClean="0"/>
                  <a:t>modulated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symbols</a:t>
                </a:r>
                <a:endParaRPr lang="tr-TR" sz="1600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tr-TR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160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b>
                        <m:r>
                          <a:rPr lang="tr-TR" sz="1600" b="0" i="1" smtClean="0">
                            <a:latin typeface="Cambria Math" panose="02040503050406030204" pitchFamily="18" charset="0"/>
                          </a:rPr>
                          <m:t>𝐷𝐶𝑀</m:t>
                        </m:r>
                      </m:sub>
                    </m:sSub>
                  </m:oMath>
                </a14:m>
                <a:r>
                  <a:rPr lang="tr-TR" sz="1600" b="0" dirty="0" smtClean="0"/>
                  <a:t>: </a:t>
                </a:r>
                <a:r>
                  <a:rPr lang="tr-TR" sz="1600" b="0" dirty="0" err="1" smtClean="0"/>
                  <a:t>symbols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obtained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by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performing</a:t>
                </a:r>
                <a:r>
                  <a:rPr lang="tr-TR" sz="1600" b="0" dirty="0" smtClean="0"/>
                  <a:t> DCM on </a:t>
                </a:r>
                <a14:m>
                  <m:oMath xmlns:m="http://schemas.openxmlformats.org/officeDocument/2006/math">
                    <m:r>
                      <a:rPr lang="tr-TR" sz="1600">
                        <a:latin typeface="Cambria Math" panose="02040503050406030204" pitchFamily="18" charset="0"/>
                      </a:rPr>
                      <m:t>𝐱</m:t>
                    </m:r>
                  </m:oMath>
                </a14:m>
                <a:endParaRPr lang="tr-TR" sz="1600" b="0" dirty="0"/>
              </a:p>
              <a:p>
                <a14:m>
                  <m:oMath xmlns:m="http://schemas.openxmlformats.org/officeDocument/2006/math">
                    <m:r>
                      <a:rPr lang="tr-TR" sz="1600">
                        <a:latin typeface="Cambria Math" panose="02040503050406030204" pitchFamily="18" charset="0"/>
                      </a:rPr>
                      <m:t>𝐱</m:t>
                    </m:r>
                    <m:r>
                      <a:rPr lang="tr-TR" sz="1600" b="0" i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tr-TR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tr-TR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1600">
                                <a:latin typeface="Cambria Math" panose="02040503050406030204" pitchFamily="18" charset="0"/>
                              </a:rPr>
                              <m:t>𝐱</m:t>
                            </m:r>
                          </m:e>
                          <m:sub>
                            <m:r>
                              <a:rPr lang="tr-TR" sz="1600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sub>
                        </m:sSub>
                        <m:r>
                          <a:rPr lang="tr-TR" sz="16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sSub>
                          <m:sSubPr>
                            <m:ctrlPr>
                              <a:rPr lang="tr-TR" sz="1600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1600">
                                <a:latin typeface="Cambria Math" panose="02040503050406030204" pitchFamily="18" charset="0"/>
                              </a:rPr>
                              <m:t>𝐱</m:t>
                            </m:r>
                          </m:e>
                          <m:sub>
                            <m:r>
                              <a:rPr lang="tr-TR" sz="1600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sub>
                        </m:sSub>
                      </m:e>
                    </m:d>
                  </m:oMath>
                </a14:m>
                <a:endParaRPr lang="tr-TR" sz="1600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tr-TR" sz="16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160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b>
                        <m:r>
                          <a:rPr lang="tr-TR" sz="1600" b="0" i="1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</m:oMath>
                </a14:m>
                <a:r>
                  <a:rPr lang="tr-TR" sz="1600" b="0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16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160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b>
                        <m:r>
                          <a:rPr lang="tr-TR" sz="1600" b="0" i="1">
                            <a:latin typeface="Cambria Math" panose="02040503050406030204" pitchFamily="18" charset="0"/>
                          </a:rPr>
                          <m:t>𝑈</m:t>
                        </m:r>
                      </m:sub>
                    </m:sSub>
                  </m:oMath>
                </a14:m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are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the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lower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and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upper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half</a:t>
                </a:r>
                <a:r>
                  <a:rPr lang="tr-TR" sz="1600" b="0" dirty="0" smtClean="0"/>
                  <a:t> of </a:t>
                </a:r>
                <a14:m>
                  <m:oMath xmlns:m="http://schemas.openxmlformats.org/officeDocument/2006/math">
                    <m:r>
                      <a:rPr lang="tr-TR" sz="1600">
                        <a:latin typeface="Cambria Math" panose="02040503050406030204" pitchFamily="18" charset="0"/>
                      </a:rPr>
                      <m:t>𝐱</m:t>
                    </m:r>
                  </m:oMath>
                </a14:m>
                <a:r>
                  <a:rPr lang="tr-TR" sz="1600" b="0" dirty="0" smtClean="0"/>
                  <a:t>, </a:t>
                </a:r>
                <a:r>
                  <a:rPr lang="tr-TR" sz="1600" b="0" dirty="0" err="1" smtClean="0"/>
                  <a:t>respectively</a:t>
                </a:r>
                <a:r>
                  <a:rPr lang="tr-TR" sz="1600" b="0" dirty="0" smtClean="0"/>
                  <a:t>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tr-TR" sz="16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160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b>
                        <m:r>
                          <a:rPr lang="tr-TR" sz="1600" b="0" i="1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tr-TR" sz="1600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tr-TR" sz="1600" b="0" i="1">
                            <a:latin typeface="Cambria Math" panose="02040503050406030204" pitchFamily="18" charset="0"/>
                          </a:rPr>
                          <m:t>𝐷𝐶𝑀</m:t>
                        </m:r>
                      </m:sub>
                    </m:sSub>
                  </m:oMath>
                </a14:m>
                <a:r>
                  <a:rPr lang="tr-TR" sz="1600" b="0" dirty="0" smtClean="0"/>
                  <a:t>: </a:t>
                </a:r>
                <a:r>
                  <a:rPr lang="tr-TR" sz="1600" b="0" dirty="0"/>
                  <a:t>symbols </a:t>
                </a:r>
                <a:r>
                  <a:rPr lang="tr-TR" sz="1600" b="0" dirty="0" err="1"/>
                  <a:t>obtained</a:t>
                </a:r>
                <a:r>
                  <a:rPr lang="tr-TR" sz="1600" b="0" dirty="0"/>
                  <a:t> </a:t>
                </a:r>
                <a:r>
                  <a:rPr lang="tr-TR" sz="1600" b="0" dirty="0" err="1"/>
                  <a:t>by</a:t>
                </a:r>
                <a:r>
                  <a:rPr lang="tr-TR" sz="1600" b="0" dirty="0"/>
                  <a:t> </a:t>
                </a:r>
                <a:r>
                  <a:rPr lang="tr-TR" sz="1600" b="0" dirty="0" err="1"/>
                  <a:t>performing</a:t>
                </a:r>
                <a:r>
                  <a:rPr lang="tr-TR" sz="1600" b="0" dirty="0"/>
                  <a:t> DCM </a:t>
                </a:r>
                <a:r>
                  <a:rPr lang="tr-TR" sz="1600" b="0" dirty="0" smtClean="0"/>
                  <a:t>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16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160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b>
                        <m:r>
                          <a:rPr lang="tr-TR" sz="1600" b="0" i="1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</m:oMath>
                </a14:m>
                <a:endParaRPr lang="tr-TR" sz="1600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tr-TR" sz="16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160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b>
                        <m:r>
                          <a:rPr lang="tr-TR" sz="16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tr-TR" sz="1600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tr-TR" sz="1600" b="0" i="1">
                            <a:latin typeface="Cambria Math" panose="02040503050406030204" pitchFamily="18" charset="0"/>
                          </a:rPr>
                          <m:t>𝐷𝐶𝑀</m:t>
                        </m:r>
                      </m:sub>
                    </m:sSub>
                  </m:oMath>
                </a14:m>
                <a:r>
                  <a:rPr lang="tr-TR" sz="1600" b="0" dirty="0"/>
                  <a:t>: symbols </a:t>
                </a:r>
                <a:r>
                  <a:rPr lang="tr-TR" sz="1600" b="0" dirty="0" err="1"/>
                  <a:t>obtained</a:t>
                </a:r>
                <a:r>
                  <a:rPr lang="tr-TR" sz="1600" b="0" dirty="0"/>
                  <a:t> </a:t>
                </a:r>
                <a:r>
                  <a:rPr lang="tr-TR" sz="1600" b="0" dirty="0" err="1"/>
                  <a:t>by</a:t>
                </a:r>
                <a:r>
                  <a:rPr lang="tr-TR" sz="1600" b="0" dirty="0"/>
                  <a:t> </a:t>
                </a:r>
                <a:r>
                  <a:rPr lang="tr-TR" sz="1600" b="0" dirty="0" err="1"/>
                  <a:t>performing</a:t>
                </a:r>
                <a:r>
                  <a:rPr lang="tr-TR" sz="1600" b="0" dirty="0"/>
                  <a:t> DCM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16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160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b>
                        <m:r>
                          <a:rPr lang="tr-TR" sz="16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sub>
                    </m:sSub>
                  </m:oMath>
                </a14:m>
                <a:endParaRPr lang="tr-TR" sz="1600" b="0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47800"/>
                <a:ext cx="7772400" cy="4876800"/>
              </a:xfrm>
              <a:blipFill>
                <a:blip r:embed="rId2"/>
                <a:stretch>
                  <a:fillRect l="-392" t="-37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3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057400"/>
            <a:ext cx="7793181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7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5800" y="640080"/>
            <a:ext cx="7772400" cy="579120"/>
          </a:xfrm>
        </p:spPr>
        <p:txBody>
          <a:bodyPr/>
          <a:lstStyle/>
          <a:p>
            <a:r>
              <a:rPr lang="tr-TR" sz="2800" dirty="0" err="1" smtClean="0"/>
              <a:t>Proposed</a:t>
            </a:r>
            <a:r>
              <a:rPr lang="tr-TR" sz="2800" dirty="0" smtClean="0"/>
              <a:t> </a:t>
            </a:r>
            <a:r>
              <a:rPr lang="tr-TR" sz="2800" dirty="0" err="1" smtClean="0"/>
              <a:t>Method</a:t>
            </a:r>
            <a:endParaRPr lang="tr-T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724400"/>
                <a:ext cx="8229600" cy="160020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tr-TR" sz="1400" dirty="0" smtClean="0">
                        <a:latin typeface="Cambria Math" panose="02040503050406030204" pitchFamily="18" charset="0"/>
                      </a:rPr>
                      <m:t>𝐱</m:t>
                    </m:r>
                    <m:r>
                      <a:rPr lang="tr-TR" sz="1400" b="0" i="0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tr-TR" sz="1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sz="1400" dirty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p>
                        <m:r>
                          <a:rPr lang="tr-TR" sz="1400" b="0" i="1" dirty="0" smtClean="0">
                            <a:latin typeface="Cambria Math" panose="02040503050406030204" pitchFamily="18" charset="0"/>
                          </a:rPr>
                          <m:t>𝑅</m:t>
                        </m:r>
                      </m:sup>
                    </m:sSup>
                    <m:r>
                      <a:rPr lang="tr-TR" sz="1400" b="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tr-TR" sz="1400" b="0" i="1" dirty="0" smtClean="0">
                        <a:latin typeface="Cambria Math" panose="02040503050406030204" pitchFamily="18" charset="0"/>
                      </a:rPr>
                      <m:t>𝑗</m:t>
                    </m:r>
                    <m:sSup>
                      <m:sSupPr>
                        <m:ctrlPr>
                          <a:rPr lang="tr-TR" sz="1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sz="1400" dirty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p>
                        <m:r>
                          <a:rPr lang="tr-TR" sz="1400" b="0" i="1" dirty="0" smtClean="0">
                            <a:latin typeface="Cambria Math" panose="02040503050406030204" pitchFamily="18" charset="0"/>
                          </a:rPr>
                          <m:t>𝐼</m:t>
                        </m:r>
                      </m:sup>
                    </m:sSup>
                  </m:oMath>
                </a14:m>
                <a:endParaRPr lang="tr-TR" sz="1400" b="0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tr-TR" sz="1400" b="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sz="1400" dirty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p>
                        <m:r>
                          <a:rPr lang="tr-TR" sz="1400" b="0" i="1" dirty="0">
                            <a:latin typeface="Cambria Math" panose="02040503050406030204" pitchFamily="18" charset="0"/>
                          </a:rPr>
                          <m:t>𝐼</m:t>
                        </m:r>
                      </m:sup>
                    </m:sSup>
                  </m:oMath>
                </a14:m>
                <a:r>
                  <a:rPr lang="tr-TR" sz="1400" b="0" dirty="0" smtClean="0">
                    <a:latin typeface="Cambria Math" panose="02040503050406030204" pitchFamily="18" charset="0"/>
                  </a:rPr>
                  <a:t> is </a:t>
                </a:r>
                <a:r>
                  <a:rPr lang="tr-TR" sz="1400" b="0" dirty="0" err="1" smtClean="0">
                    <a:latin typeface="Cambria Math" panose="02040503050406030204" pitchFamily="18" charset="0"/>
                  </a:rPr>
                  <a:t>cyclically</a:t>
                </a:r>
                <a:r>
                  <a:rPr lang="tr-TR" sz="1400" b="0" dirty="0" smtClean="0">
                    <a:latin typeface="Cambria Math" panose="02040503050406030204" pitchFamily="18" charset="0"/>
                  </a:rPr>
                  <a:t> </a:t>
                </a:r>
                <a:r>
                  <a:rPr lang="tr-TR" sz="1400" b="0" dirty="0" err="1" smtClean="0">
                    <a:latin typeface="Cambria Math" panose="02040503050406030204" pitchFamily="18" charset="0"/>
                  </a:rPr>
                  <a:t>shifted</a:t>
                </a:r>
                <a:r>
                  <a:rPr lang="tr-TR" sz="1400" b="0" dirty="0" smtClean="0">
                    <a:latin typeface="Cambria Math" panose="02040503050406030204" pitchFamily="18" charset="0"/>
                  </a:rPr>
                  <a:t> </a:t>
                </a:r>
                <a:r>
                  <a:rPr lang="tr-TR" sz="1400" b="0" dirty="0" err="1" smtClean="0">
                    <a:latin typeface="Cambria Math" panose="02040503050406030204" pitchFamily="18" charset="0"/>
                  </a:rPr>
                  <a:t>by</a:t>
                </a:r>
                <a:r>
                  <a:rPr lang="tr-TR" sz="1400" b="0" dirty="0" smtClean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tr-TR" sz="1400" b="0" dirty="0" smtClean="0">
                    <a:latin typeface="Cambria Math" panose="02040503050406030204" pitchFamily="18" charset="0"/>
                  </a:rPr>
                  <a:t> </a:t>
                </a:r>
                <a:r>
                  <a:rPr lang="tr-TR" sz="1400" b="0" dirty="0" err="1" smtClean="0">
                    <a:latin typeface="Cambria Math" panose="02040503050406030204" pitchFamily="18" charset="0"/>
                  </a:rPr>
                  <a:t>elements</a:t>
                </a:r>
                <a:r>
                  <a:rPr lang="tr-TR" sz="1400" b="0" dirty="0" smtClean="0">
                    <a:latin typeface="Cambria Math" panose="02040503050406030204" pitchFamily="18" charset="0"/>
                  </a:rPr>
                  <a:t>.</a:t>
                </a:r>
              </a:p>
              <a:p>
                <a:r>
                  <a:rPr lang="tr-TR" sz="1400" b="0" dirty="0" err="1" smtClean="0">
                    <a:latin typeface="Cambria Math" panose="02040503050406030204" pitchFamily="18" charset="0"/>
                  </a:rPr>
                  <a:t>In</a:t>
                </a:r>
                <a:r>
                  <a:rPr lang="tr-TR" sz="1400" b="0" dirty="0" smtClean="0">
                    <a:latin typeface="Cambria Math" panose="02040503050406030204" pitchFamily="18" charset="0"/>
                  </a:rPr>
                  <a:t> </a:t>
                </a:r>
                <a:r>
                  <a:rPr lang="tr-TR" sz="1400" b="0" dirty="0" err="1" smtClean="0">
                    <a:latin typeface="Cambria Math" panose="02040503050406030204" pitchFamily="18" charset="0"/>
                  </a:rPr>
                  <a:t>order</a:t>
                </a:r>
                <a:r>
                  <a:rPr lang="tr-TR" sz="1400" b="0" dirty="0" smtClean="0">
                    <a:latin typeface="Cambria Math" panose="02040503050406030204" pitchFamily="18" charset="0"/>
                  </a:rPr>
                  <a:t> </a:t>
                </a:r>
                <a:r>
                  <a:rPr lang="tr-TR" sz="1400" b="0" dirty="0" err="1" smtClean="0">
                    <a:latin typeface="Cambria Math" panose="02040503050406030204" pitchFamily="18" charset="0"/>
                  </a:rPr>
                  <a:t>to</a:t>
                </a:r>
                <a:r>
                  <a:rPr lang="tr-TR" sz="1400" b="0" dirty="0" smtClean="0">
                    <a:latin typeface="Cambria Math" panose="02040503050406030204" pitchFamily="18" charset="0"/>
                  </a:rPr>
                  <a:t> </a:t>
                </a:r>
                <a:r>
                  <a:rPr lang="tr-TR" sz="1400" b="0" dirty="0" err="1" smtClean="0">
                    <a:latin typeface="Cambria Math" panose="02040503050406030204" pitchFamily="18" charset="0"/>
                  </a:rPr>
                  <a:t>have</a:t>
                </a:r>
                <a:r>
                  <a:rPr lang="tr-TR" sz="1400" b="0" dirty="0" smtClean="0">
                    <a:latin typeface="Cambria Math" panose="02040503050406030204" pitchFamily="18" charset="0"/>
                  </a:rPr>
                  <a:t> </a:t>
                </a:r>
                <a:r>
                  <a:rPr lang="tr-TR" sz="1400" b="0" dirty="0" err="1" smtClean="0">
                    <a:latin typeface="Cambria Math" panose="02040503050406030204" pitchFamily="18" charset="0"/>
                  </a:rPr>
                  <a:t>imaginary</a:t>
                </a:r>
                <a:r>
                  <a:rPr lang="tr-TR" sz="1400" b="0" dirty="0" smtClean="0">
                    <a:latin typeface="Cambria Math" panose="02040503050406030204" pitchFamily="18" charset="0"/>
                  </a:rPr>
                  <a:t> </a:t>
                </a:r>
                <a:r>
                  <a:rPr lang="tr-TR" sz="1400" b="0" dirty="0" err="1" smtClean="0">
                    <a:latin typeface="Cambria Math" panose="02040503050406030204" pitchFamily="18" charset="0"/>
                  </a:rPr>
                  <a:t>and</a:t>
                </a:r>
                <a:r>
                  <a:rPr lang="tr-TR" sz="1400" b="0" dirty="0" smtClean="0">
                    <a:latin typeface="Cambria Math" panose="02040503050406030204" pitchFamily="18" charset="0"/>
                  </a:rPr>
                  <a:t> </a:t>
                </a:r>
                <a:r>
                  <a:rPr lang="tr-TR" sz="1400" b="0" dirty="0" err="1" smtClean="0">
                    <a:latin typeface="Cambria Math" panose="02040503050406030204" pitchFamily="18" charset="0"/>
                  </a:rPr>
                  <a:t>real</a:t>
                </a:r>
                <a:r>
                  <a:rPr lang="tr-TR" sz="1400" b="0" dirty="0" smtClean="0">
                    <a:latin typeface="Cambria Math" panose="02040503050406030204" pitchFamily="18" charset="0"/>
                  </a:rPr>
                  <a:t> </a:t>
                </a:r>
                <a:r>
                  <a:rPr lang="tr-TR" sz="1400" b="0" dirty="0" err="1" smtClean="0">
                    <a:latin typeface="Cambria Math" panose="02040503050406030204" pitchFamily="18" charset="0"/>
                  </a:rPr>
                  <a:t>parts</a:t>
                </a:r>
                <a:r>
                  <a:rPr lang="tr-TR" sz="1400" b="0" dirty="0" smtClean="0">
                    <a:latin typeface="Cambria Math" panose="02040503050406030204" pitchFamily="18" charset="0"/>
                  </a:rPr>
                  <a:t>, </a:t>
                </a:r>
                <a:r>
                  <a:rPr lang="tr-TR" sz="1400" b="0" dirty="0" err="1" smtClean="0">
                    <a:latin typeface="Cambria Math" panose="02040503050406030204" pitchFamily="18" charset="0"/>
                  </a:rPr>
                  <a:t>rotated</a:t>
                </a:r>
                <a:r>
                  <a:rPr lang="tr-TR" sz="1400" b="0" dirty="0" smtClean="0">
                    <a:latin typeface="Cambria Math" panose="02040503050406030204" pitchFamily="18" charset="0"/>
                  </a:rPr>
                  <a:t> BPSK can be </a:t>
                </a:r>
                <a:r>
                  <a:rPr lang="tr-TR" sz="1400" b="0" dirty="0" err="1" smtClean="0">
                    <a:latin typeface="Cambria Math" panose="02040503050406030204" pitchFamily="18" charset="0"/>
                  </a:rPr>
                  <a:t>used</a:t>
                </a:r>
                <a:r>
                  <a:rPr lang="tr-TR" sz="1400" b="0" dirty="0" smtClean="0">
                    <a:latin typeface="Cambria Math" panose="02040503050406030204" pitchFamily="18" charset="0"/>
                  </a:rPr>
                  <a:t>.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tr-TR" sz="1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sz="1400" b="1" i="0" dirty="0" smtClean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p>
                        <m:r>
                          <a:rPr lang="tr-TR" sz="1400" b="0" i="1" dirty="0" smtClean="0">
                            <a:latin typeface="Cambria Math" panose="02040503050406030204" pitchFamily="18" charset="0"/>
                          </a:rPr>
                          <m:t>𝐼</m:t>
                        </m:r>
                      </m:sup>
                    </m:sSup>
                    <m:r>
                      <a:rPr lang="tr-TR" sz="1400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tr-TR" sz="1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tr-TR" sz="1400" b="0" i="1" dirty="0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tr-TR" sz="1400" b="1" i="0" dirty="0" smtClean="0">
                                <a:latin typeface="Cambria Math" panose="02040503050406030204" pitchFamily="18" charset="0"/>
                              </a:rPr>
                              <m:t>𝐱</m:t>
                            </m:r>
                          </m:e>
                          <m:sub>
                            <m:r>
                              <a:rPr lang="tr-TR" sz="1400" b="0" i="1" dirty="0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sub>
                          <m:sup>
                            <m:r>
                              <a:rPr lang="tr-TR" sz="1400" b="0" i="1" dirty="0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sup>
                        </m:sSubSup>
                        <m:r>
                          <a:rPr lang="tr-TR" sz="1400" b="0" i="1" dirty="0" smtClean="0">
                            <a:latin typeface="Cambria Math" panose="02040503050406030204" pitchFamily="18" charset="0"/>
                          </a:rPr>
                          <m:t>   </m:t>
                        </m:r>
                        <m:sSubSup>
                          <m:sSubSupPr>
                            <m:ctrlPr>
                              <a:rPr lang="tr-TR" sz="1400" b="0" i="1" dirty="0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tr-TR" sz="1400" b="1" i="0" dirty="0" smtClean="0">
                                <a:latin typeface="Cambria Math" panose="02040503050406030204" pitchFamily="18" charset="0"/>
                              </a:rPr>
                              <m:t>𝐱</m:t>
                            </m:r>
                          </m:e>
                          <m:sub>
                            <m:r>
                              <a:rPr lang="tr-TR" sz="1400" b="0" i="1" dirty="0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sub>
                          <m:sup>
                            <m:r>
                              <a:rPr lang="tr-TR" sz="1400" b="0" i="1" dirty="0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sup>
                        </m:sSubSup>
                      </m:e>
                    </m:d>
                  </m:oMath>
                </a14:m>
                <a:r>
                  <a:rPr lang="tr-TR" sz="1400" b="0" dirty="0" smtClean="0"/>
                  <a:t>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tr-TR" sz="1400" b="0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tr-TR" sz="1400" dirty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b>
                        <m:r>
                          <a:rPr lang="tr-TR" sz="1400" b="0" i="1" dirty="0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  <m:sup>
                        <m:r>
                          <a:rPr lang="tr-TR" sz="1400" b="0" i="1" dirty="0">
                            <a:latin typeface="Cambria Math" panose="02040503050406030204" pitchFamily="18" charset="0"/>
                          </a:rPr>
                          <m:t>𝐼</m:t>
                        </m:r>
                      </m:sup>
                    </m:sSubSup>
                  </m:oMath>
                </a14:m>
                <a:r>
                  <a:rPr lang="tr-TR" sz="1400" b="0" dirty="0" smtClean="0"/>
                  <a:t> is </a:t>
                </a:r>
                <a:r>
                  <a:rPr lang="tr-TR" sz="1400" b="0" dirty="0" err="1" smtClean="0"/>
                  <a:t>the</a:t>
                </a:r>
                <a:r>
                  <a:rPr lang="tr-TR" sz="1400" b="0" dirty="0" smtClean="0"/>
                  <a:t> </a:t>
                </a:r>
                <a:r>
                  <a:rPr lang="tr-TR" sz="1400" b="0" dirty="0" err="1" smtClean="0"/>
                  <a:t>lower</a:t>
                </a:r>
                <a:r>
                  <a:rPr lang="tr-TR" sz="1400" b="0" dirty="0" smtClean="0"/>
                  <a:t> </a:t>
                </a:r>
                <a:r>
                  <a:rPr lang="tr-TR" sz="1400" b="0" dirty="0" err="1" smtClean="0"/>
                  <a:t>half</a:t>
                </a:r>
                <a:r>
                  <a:rPr lang="tr-TR" sz="1400" b="0" dirty="0" smtClean="0"/>
                  <a:t>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sz="1400" b="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sz="1400" dirty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p>
                        <m:r>
                          <a:rPr lang="tr-TR" sz="1400" b="0" i="1" dirty="0">
                            <a:latin typeface="Cambria Math" panose="02040503050406030204" pitchFamily="18" charset="0"/>
                          </a:rPr>
                          <m:t>𝐼</m:t>
                        </m:r>
                      </m:sup>
                    </m:sSup>
                  </m:oMath>
                </a14:m>
                <a:r>
                  <a:rPr lang="tr-TR" sz="1400" b="0" dirty="0" smtClean="0"/>
                  <a:t>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tr-TR" sz="1400" b="0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tr-TR" sz="1400" dirty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b>
                        <m:r>
                          <a:rPr lang="tr-TR" sz="1400" b="0" i="1" dirty="0">
                            <a:latin typeface="Cambria Math" panose="02040503050406030204" pitchFamily="18" charset="0"/>
                          </a:rPr>
                          <m:t>𝑈</m:t>
                        </m:r>
                      </m:sub>
                      <m:sup>
                        <m:r>
                          <a:rPr lang="tr-TR" sz="1400" b="0" i="1" dirty="0">
                            <a:latin typeface="Cambria Math" panose="02040503050406030204" pitchFamily="18" charset="0"/>
                          </a:rPr>
                          <m:t>𝐼</m:t>
                        </m:r>
                      </m:sup>
                    </m:sSubSup>
                  </m:oMath>
                </a14:m>
                <a:r>
                  <a:rPr lang="tr-TR" sz="1400" b="0" dirty="0"/>
                  <a:t> is </a:t>
                </a:r>
                <a:r>
                  <a:rPr lang="tr-TR" sz="1400" b="0" dirty="0" err="1"/>
                  <a:t>the</a:t>
                </a:r>
                <a:r>
                  <a:rPr lang="tr-TR" sz="1400" b="0" dirty="0"/>
                  <a:t> </a:t>
                </a:r>
                <a:r>
                  <a:rPr lang="tr-TR" sz="1400" b="0" dirty="0" err="1" smtClean="0"/>
                  <a:t>upper</a:t>
                </a:r>
                <a:r>
                  <a:rPr lang="tr-TR" sz="1400" b="0" dirty="0" smtClean="0"/>
                  <a:t> </a:t>
                </a:r>
                <a:r>
                  <a:rPr lang="tr-TR" sz="1400" b="0" dirty="0" err="1"/>
                  <a:t>half</a:t>
                </a:r>
                <a:r>
                  <a:rPr lang="tr-TR" sz="1400" b="0" dirty="0"/>
                  <a:t>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sz="1400" b="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sz="1400" dirty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p>
                        <m:r>
                          <a:rPr lang="tr-TR" sz="1400" b="0" i="1" dirty="0">
                            <a:latin typeface="Cambria Math" panose="02040503050406030204" pitchFamily="18" charset="0"/>
                          </a:rPr>
                          <m:t>𝐼</m:t>
                        </m:r>
                      </m:sup>
                    </m:sSup>
                  </m:oMath>
                </a14:m>
                <a:r>
                  <a:rPr lang="tr-TR" sz="1400" b="0" dirty="0" smtClean="0"/>
                  <a:t>.</a:t>
                </a:r>
              </a:p>
              <a:p>
                <a:r>
                  <a:rPr lang="tr-TR" sz="1400" b="0" dirty="0" err="1" smtClean="0"/>
                  <a:t>After</a:t>
                </a:r>
                <a:r>
                  <a:rPr lang="tr-TR" sz="1400" b="0" dirty="0" smtClean="0"/>
                  <a:t> </a:t>
                </a:r>
                <a:r>
                  <a:rPr lang="tr-TR" sz="1400" b="0" dirty="0" err="1" smtClean="0"/>
                  <a:t>obtaining</a:t>
                </a:r>
                <a:r>
                  <a:rPr lang="tr-TR" sz="1400" b="0" dirty="0" smtClean="0"/>
                  <a:t> </a:t>
                </a:r>
                <a14:m>
                  <m:oMath xmlns:m="http://schemas.openxmlformats.org/officeDocument/2006/math">
                    <m:r>
                      <a:rPr lang="tr-TR" sz="1400" b="1" i="0" smtClean="0">
                        <a:latin typeface="Cambria Math" panose="02040503050406030204" pitchFamily="18" charset="0"/>
                      </a:rPr>
                      <m:t>𝐬</m:t>
                    </m:r>
                  </m:oMath>
                </a14:m>
                <a:r>
                  <a:rPr lang="tr-TR" sz="1400" b="0" dirty="0" smtClean="0"/>
                  <a:t>, DUP </a:t>
                </a:r>
                <a:r>
                  <a:rPr lang="tr-TR" sz="1400" b="0" dirty="0" err="1" smtClean="0"/>
                  <a:t>mode</a:t>
                </a:r>
                <a:r>
                  <a:rPr lang="tr-TR" sz="1400" b="0" dirty="0" smtClean="0"/>
                  <a:t> can be </a:t>
                </a:r>
                <a:r>
                  <a:rPr lang="tr-TR" sz="1400" b="0" dirty="0" err="1" smtClean="0"/>
                  <a:t>used</a:t>
                </a:r>
                <a:r>
                  <a:rPr lang="tr-TR" sz="1400" b="0" dirty="0" smtClean="0"/>
                  <a:t> </a:t>
                </a:r>
                <a:r>
                  <a:rPr lang="tr-TR" sz="1400" b="0" dirty="0" err="1" smtClean="0"/>
                  <a:t>with</a:t>
                </a:r>
                <a:r>
                  <a:rPr lang="tr-TR" sz="1400" b="0" dirty="0" smtClean="0"/>
                  <a:t> </a:t>
                </a:r>
                <a:r>
                  <a:rPr lang="tr-TR" sz="1400" b="0" dirty="0" err="1" smtClean="0"/>
                  <a:t>the</a:t>
                </a:r>
                <a:r>
                  <a:rPr lang="tr-TR" sz="1400" b="0" dirty="0" smtClean="0"/>
                  <a:t> PAPR </a:t>
                </a:r>
                <a:r>
                  <a:rPr lang="tr-TR" sz="1400" b="0" dirty="0" err="1" smtClean="0"/>
                  <a:t>reduction</a:t>
                </a:r>
                <a:r>
                  <a:rPr lang="tr-TR" sz="1400" b="0" dirty="0" smtClean="0"/>
                  <a:t> </a:t>
                </a:r>
                <a:r>
                  <a:rPr lang="tr-TR" sz="1400" b="0" dirty="0" err="1" smtClean="0"/>
                  <a:t>scheme</a:t>
                </a:r>
                <a:r>
                  <a:rPr lang="tr-TR" sz="1400" b="0" dirty="0" smtClean="0"/>
                  <a:t> in [</a:t>
                </a:r>
                <a:r>
                  <a:rPr lang="tr-TR" sz="14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4</a:t>
                </a:r>
                <a:r>
                  <a:rPr lang="tr-TR" sz="1400" b="0" dirty="0" smtClean="0"/>
                  <a:t>]. </a:t>
                </a:r>
              </a:p>
              <a:p>
                <a:r>
                  <a:rPr lang="tr-TR" sz="1400" b="0" dirty="0" err="1" smtClean="0"/>
                  <a:t>The</a:t>
                </a:r>
                <a:r>
                  <a:rPr lang="tr-TR" sz="1400" b="0" dirty="0" smtClean="0"/>
                  <a:t> </a:t>
                </a:r>
                <a:r>
                  <a:rPr lang="tr-TR" sz="1400" b="0" dirty="0" err="1" smtClean="0"/>
                  <a:t>real</a:t>
                </a:r>
                <a:r>
                  <a:rPr lang="tr-TR" sz="1400" b="0" dirty="0" smtClean="0"/>
                  <a:t> </a:t>
                </a:r>
                <a:r>
                  <a:rPr lang="tr-TR" sz="1400" b="0" dirty="0" err="1" smtClean="0"/>
                  <a:t>parts</a:t>
                </a:r>
                <a:r>
                  <a:rPr lang="tr-TR" sz="1400" b="0" dirty="0" smtClean="0"/>
                  <a:t> of </a:t>
                </a:r>
                <a14:m>
                  <m:oMath xmlns:m="http://schemas.openxmlformats.org/officeDocument/2006/math">
                    <m:r>
                      <a:rPr lang="tr-TR" sz="1400" dirty="0">
                        <a:latin typeface="Cambria Math" panose="02040503050406030204" pitchFamily="18" charset="0"/>
                      </a:rPr>
                      <m:t>𝐱</m:t>
                    </m:r>
                  </m:oMath>
                </a14:m>
                <a:r>
                  <a:rPr lang="tr-TR" sz="1400" b="0" dirty="0" smtClean="0"/>
                  <a:t> and </a:t>
                </a:r>
                <a14:m>
                  <m:oMath xmlns:m="http://schemas.openxmlformats.org/officeDocument/2006/math">
                    <m:r>
                      <a:rPr lang="tr-TR" sz="1400" b="1" i="0" dirty="0" smtClean="0">
                        <a:latin typeface="Cambria Math" panose="02040503050406030204" pitchFamily="18" charset="0"/>
                      </a:rPr>
                      <m:t>𝐬</m:t>
                    </m:r>
                  </m:oMath>
                </a14:m>
                <a:r>
                  <a:rPr lang="tr-TR" sz="1400" b="0" dirty="0" smtClean="0"/>
                  <a:t> </a:t>
                </a:r>
                <a:r>
                  <a:rPr lang="tr-TR" sz="1400" b="0" dirty="0" err="1" smtClean="0"/>
                  <a:t>are</a:t>
                </a:r>
                <a:r>
                  <a:rPr lang="tr-TR" sz="1400" b="0" dirty="0" smtClean="0"/>
                  <a:t> </a:t>
                </a:r>
                <a:r>
                  <a:rPr lang="tr-TR" sz="1400" b="0" dirty="0" err="1" smtClean="0"/>
                  <a:t>the</a:t>
                </a:r>
                <a:r>
                  <a:rPr lang="tr-TR" sz="1400" b="0" dirty="0" smtClean="0"/>
                  <a:t> </a:t>
                </a:r>
                <a:r>
                  <a:rPr lang="tr-TR" sz="1400" b="0" dirty="0" err="1" smtClean="0"/>
                  <a:t>same</a:t>
                </a:r>
                <a:r>
                  <a:rPr lang="tr-TR" sz="1400" b="0" dirty="0" smtClean="0"/>
                  <a:t>, </a:t>
                </a:r>
                <a:r>
                  <a:rPr lang="tr-TR" sz="1400" b="0" dirty="0" err="1" smtClean="0"/>
                  <a:t>however</a:t>
                </a:r>
                <a:r>
                  <a:rPr lang="tr-TR" sz="1400" b="0" dirty="0" smtClean="0"/>
                  <a:t>; </a:t>
                </a:r>
                <a:r>
                  <a:rPr lang="tr-TR" sz="1400" b="0" dirty="0" err="1" smtClean="0"/>
                  <a:t>the</a:t>
                </a:r>
                <a:r>
                  <a:rPr lang="tr-TR" sz="1400" b="0" dirty="0" smtClean="0"/>
                  <a:t> </a:t>
                </a:r>
                <a:r>
                  <a:rPr lang="tr-TR" sz="1400" b="0" dirty="0" err="1" smtClean="0"/>
                  <a:t>imaginary</a:t>
                </a:r>
                <a:r>
                  <a:rPr lang="tr-TR" sz="1400" b="0" dirty="0" smtClean="0"/>
                  <a:t> </a:t>
                </a:r>
                <a:r>
                  <a:rPr lang="tr-TR" sz="1400" b="0" dirty="0" err="1" smtClean="0"/>
                  <a:t>part</a:t>
                </a:r>
                <a:r>
                  <a:rPr lang="tr-TR" sz="1400" b="0" dirty="0" smtClean="0"/>
                  <a:t> of </a:t>
                </a:r>
                <a14:m>
                  <m:oMath xmlns:m="http://schemas.openxmlformats.org/officeDocument/2006/math">
                    <m:r>
                      <a:rPr lang="tr-TR" sz="1400" dirty="0">
                        <a:latin typeface="Cambria Math" panose="02040503050406030204" pitchFamily="18" charset="0"/>
                      </a:rPr>
                      <m:t>𝐬</m:t>
                    </m:r>
                  </m:oMath>
                </a14:m>
                <a:r>
                  <a:rPr lang="tr-TR" sz="1400" b="0" dirty="0" smtClean="0"/>
                  <a:t> is </a:t>
                </a:r>
                <a:r>
                  <a:rPr lang="tr-TR" sz="1400" b="0" dirty="0" err="1" smtClean="0"/>
                  <a:t>the</a:t>
                </a:r>
                <a:r>
                  <a:rPr lang="tr-TR" sz="1400" b="0" dirty="0" smtClean="0"/>
                  <a:t> </a:t>
                </a:r>
                <a:r>
                  <a:rPr lang="tr-TR" sz="1400" b="0" dirty="0" err="1" smtClean="0"/>
                  <a:t>cylically</a:t>
                </a:r>
                <a:r>
                  <a:rPr lang="tr-TR" sz="1400" b="0" dirty="0" smtClean="0"/>
                  <a:t> </a:t>
                </a:r>
                <a:r>
                  <a:rPr lang="tr-TR" sz="1400" b="0" dirty="0" err="1" smtClean="0"/>
                  <a:t>shifted</a:t>
                </a:r>
                <a:r>
                  <a:rPr lang="tr-TR" sz="1400" b="0" dirty="0" smtClean="0"/>
                  <a:t> </a:t>
                </a:r>
                <a:r>
                  <a:rPr lang="tr-TR" sz="1400" b="0" dirty="0" err="1" smtClean="0"/>
                  <a:t>version</a:t>
                </a:r>
                <a:r>
                  <a:rPr lang="tr-TR" sz="1400" b="0" dirty="0" smtClean="0"/>
                  <a:t> of </a:t>
                </a:r>
                <a14:m>
                  <m:oMath xmlns:m="http://schemas.openxmlformats.org/officeDocument/2006/math">
                    <m:r>
                      <a:rPr lang="tr-TR" sz="1400" dirty="0">
                        <a:latin typeface="Cambria Math" panose="02040503050406030204" pitchFamily="18" charset="0"/>
                      </a:rPr>
                      <m:t>𝐱</m:t>
                    </m:r>
                  </m:oMath>
                </a14:m>
                <a:r>
                  <a:rPr lang="tr-TR" sz="1400" b="0" dirty="0" smtClean="0"/>
                  <a:t>.</a:t>
                </a:r>
                <a:endParaRPr lang="tr-TR" sz="1400" b="0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724400"/>
                <a:ext cx="8229600" cy="1600200"/>
              </a:xfrm>
              <a:blipFill>
                <a:blip r:embed="rId2"/>
                <a:stretch>
                  <a:fillRect l="-148" t="-380" b="-342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5474" y="1295400"/>
            <a:ext cx="6034526" cy="3243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08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48603"/>
          </a:xfrm>
        </p:spPr>
        <p:txBody>
          <a:bodyPr/>
          <a:lstStyle/>
          <a:p>
            <a:r>
              <a:rPr lang="tr-TR" sz="2800" dirty="0" err="1" smtClean="0"/>
              <a:t>Comparison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4953000"/>
                <a:ext cx="8229600" cy="1219200"/>
              </a:xfrm>
            </p:spPr>
            <p:txBody>
              <a:bodyPr/>
              <a:lstStyle/>
              <a:p>
                <a:r>
                  <a:rPr lang="tr-TR" sz="1600" b="0" dirty="0" smtClean="0"/>
                  <a:t>Imaginary </a:t>
                </a:r>
                <a:r>
                  <a:rPr lang="tr-TR" sz="1600" b="0" dirty="0" err="1" smtClean="0"/>
                  <a:t>part</a:t>
                </a:r>
                <a:r>
                  <a:rPr lang="tr-TR" sz="1600" b="0" dirty="0" smtClean="0"/>
                  <a:t> is </a:t>
                </a:r>
                <a:r>
                  <a:rPr lang="tr-TR" sz="1600" b="0" dirty="0" err="1" smtClean="0"/>
                  <a:t>cyclically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shifted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by</a:t>
                </a:r>
                <a:r>
                  <a:rPr lang="tr-TR" sz="1600" b="0" dirty="0" smtClean="0"/>
                  <a:t> </a:t>
                </a:r>
                <a14:m>
                  <m:oMath xmlns:m="http://schemas.openxmlformats.org/officeDocument/2006/math">
                    <m:r>
                      <a:rPr lang="tr-TR" sz="1600" b="0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tr-TR" sz="1600" b="0" i="0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sz="1600" b="0" i="1" dirty="0" smtClean="0">
                        <a:latin typeface="Cambria Math" panose="02040503050406030204" pitchFamily="18" charset="0"/>
                      </a:rPr>
                      <m:t>245</m:t>
                    </m:r>
                  </m:oMath>
                </a14:m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elements</a:t>
                </a:r>
                <a:r>
                  <a:rPr lang="tr-TR" sz="1600" b="0" dirty="0" smtClean="0"/>
                  <a:t>.</a:t>
                </a:r>
              </a:p>
              <a:p>
                <a:r>
                  <a:rPr lang="tr-TR" sz="1600" b="0" dirty="0" smtClean="0"/>
                  <a:t>DUP </a:t>
                </a:r>
                <a:r>
                  <a:rPr lang="tr-TR" sz="1600" b="0" dirty="0" err="1" smtClean="0"/>
                  <a:t>mode</a:t>
                </a:r>
                <a:r>
                  <a:rPr lang="tr-TR" sz="1600" b="0" dirty="0" smtClean="0"/>
                  <a:t> </a:t>
                </a:r>
                <a14:m>
                  <m:oMath xmlns:m="http://schemas.openxmlformats.org/officeDocument/2006/math">
                    <m:r>
                      <a:rPr lang="tr-TR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tr-TR" sz="1600" b="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1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16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sz="16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tr-TR" sz="1600" b="0" dirty="0" smtClean="0"/>
                  <a:t> is </a:t>
                </a:r>
                <a:r>
                  <a:rPr lang="tr-TR" sz="1600" b="0" dirty="0" err="1" smtClean="0"/>
                  <a:t>transmitted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over</a:t>
                </a:r>
                <a:r>
                  <a:rPr lang="tr-TR" sz="1600" b="0" dirty="0"/>
                  <a:t> </a:t>
                </a:r>
                <a:r>
                  <a:rPr lang="tr-TR" sz="1600" dirty="0" smtClean="0">
                    <a:solidFill>
                      <a:srgbClr val="FF0000"/>
                    </a:solidFill>
                  </a:rPr>
                  <a:t>4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subcarriers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with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the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indices</a:t>
                </a:r>
                <a:r>
                  <a:rPr lang="tr-TR" sz="1600" b="0" dirty="0" smtClean="0"/>
                  <a:t> </a:t>
                </a:r>
                <a14:m>
                  <m:oMath xmlns:m="http://schemas.openxmlformats.org/officeDocument/2006/math"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tr-TR" sz="1600" b="0" dirty="0" smtClean="0"/>
                  <a:t>, </a:t>
                </a:r>
                <a14:m>
                  <m:oMath xmlns:m="http://schemas.openxmlformats.org/officeDocument/2006/math"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491</m:t>
                    </m:r>
                  </m:oMath>
                </a14:m>
                <a:r>
                  <a:rPr lang="tr-TR" sz="1600" b="0" dirty="0" smtClean="0"/>
                  <a:t>, </a:t>
                </a:r>
                <a14:m>
                  <m:oMath xmlns:m="http://schemas.openxmlformats.org/officeDocument/2006/math"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981</m:t>
                    </m:r>
                  </m:oMath>
                </a14:m>
                <a:r>
                  <a:rPr lang="tr-TR" sz="1600" b="0" dirty="0" smtClean="0"/>
                  <a:t>, </a:t>
                </a:r>
                <a:r>
                  <a:rPr lang="tr-TR" sz="1600" b="0" dirty="0" err="1" smtClean="0"/>
                  <a:t>and</a:t>
                </a:r>
                <a:r>
                  <a:rPr lang="tr-TR" sz="1600" b="0" dirty="0" smtClean="0"/>
                  <a:t> </a:t>
                </a:r>
                <a14:m>
                  <m:oMath xmlns:m="http://schemas.openxmlformats.org/officeDocument/2006/math"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1471</m:t>
                    </m:r>
                  </m:oMath>
                </a14:m>
                <a:r>
                  <a:rPr lang="tr-TR" sz="1600" b="0" dirty="0" smtClean="0"/>
                  <a:t>.</a:t>
                </a:r>
              </a:p>
              <a:p>
                <a:r>
                  <a:rPr lang="tr-TR" sz="1600" b="0" dirty="0" smtClean="0"/>
                  <a:t>Proposed </a:t>
                </a:r>
                <a:r>
                  <a:rPr lang="tr-TR" sz="1600" b="0" dirty="0" err="1" smtClean="0"/>
                  <a:t>method</a:t>
                </a:r>
                <a:r>
                  <a:rPr lang="tr-TR" sz="1600" b="0" dirty="0" smtClean="0"/>
                  <a:t> </a:t>
                </a:r>
                <a14:m>
                  <m:oMath xmlns:m="http://schemas.openxmlformats.org/officeDocument/2006/math">
                    <m:r>
                      <a:rPr lang="tr-TR" sz="16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tr-TR" sz="1600" b="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1600" b="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1600" b="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sz="1600" b="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tr-TR" sz="1600" b="0" dirty="0"/>
                  <a:t> is </a:t>
                </a:r>
                <a:r>
                  <a:rPr lang="tr-TR" sz="1600" b="0" dirty="0" err="1"/>
                  <a:t>transmitted</a:t>
                </a:r>
                <a:r>
                  <a:rPr lang="tr-TR" sz="1600" b="0" dirty="0"/>
                  <a:t> </a:t>
                </a:r>
                <a:r>
                  <a:rPr lang="tr-TR" sz="1600" b="0" dirty="0" err="1"/>
                  <a:t>over</a:t>
                </a:r>
                <a:r>
                  <a:rPr lang="tr-TR" sz="1600" b="0" dirty="0"/>
                  <a:t> </a:t>
                </a:r>
                <a:r>
                  <a:rPr lang="tr-TR" sz="1600" dirty="0" smtClean="0">
                    <a:solidFill>
                      <a:srgbClr val="FF0000"/>
                    </a:solidFill>
                  </a:rPr>
                  <a:t>8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subcarriers</a:t>
                </a:r>
                <a:r>
                  <a:rPr lang="tr-TR" sz="1600" b="0" dirty="0" smtClean="0"/>
                  <a:t> </a:t>
                </a:r>
                <a:r>
                  <a:rPr lang="tr-TR" sz="1600" b="0" dirty="0" err="1"/>
                  <a:t>with</a:t>
                </a:r>
                <a:r>
                  <a:rPr lang="tr-TR" sz="1600" b="0" dirty="0"/>
                  <a:t> </a:t>
                </a:r>
                <a:r>
                  <a:rPr lang="tr-TR" sz="1600" b="0" dirty="0" err="1"/>
                  <a:t>the</a:t>
                </a:r>
                <a:r>
                  <a:rPr lang="tr-TR" sz="1600" b="0" dirty="0"/>
                  <a:t> </a:t>
                </a:r>
                <a:r>
                  <a:rPr lang="tr-TR" sz="1600" b="0" dirty="0" err="1"/>
                  <a:t>indices</a:t>
                </a:r>
                <a:r>
                  <a:rPr lang="tr-TR" sz="1600" b="0" dirty="0"/>
                  <a:t> </a:t>
                </a:r>
                <a14:m>
                  <m:oMath xmlns:m="http://schemas.openxmlformats.org/officeDocument/2006/math">
                    <m:r>
                      <a:rPr lang="tr-TR" sz="1600" b="0" i="1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tr-TR" sz="1600" b="0" dirty="0" smtClean="0"/>
                  <a:t>, </a:t>
                </a:r>
                <a14:m>
                  <m:oMath xmlns:m="http://schemas.openxmlformats.org/officeDocument/2006/math">
                    <m:r>
                      <a:rPr lang="tr-TR" sz="1600" b="0" i="1" dirty="0" smtClean="0">
                        <a:latin typeface="Cambria Math" panose="02040503050406030204" pitchFamily="18" charset="0"/>
                      </a:rPr>
                      <m:t>246</m:t>
                    </m:r>
                  </m:oMath>
                </a14:m>
                <a:r>
                  <a:rPr lang="tr-TR" sz="1600" b="0" dirty="0" smtClean="0"/>
                  <a:t>, </a:t>
                </a:r>
                <a14:m>
                  <m:oMath xmlns:m="http://schemas.openxmlformats.org/officeDocument/2006/math">
                    <m:r>
                      <a:rPr lang="tr-TR" sz="1600" b="0" i="1">
                        <a:latin typeface="Cambria Math" panose="02040503050406030204" pitchFamily="18" charset="0"/>
                      </a:rPr>
                      <m:t>491</m:t>
                    </m:r>
                  </m:oMath>
                </a14:m>
                <a:r>
                  <a:rPr lang="tr-TR" sz="1600" b="0" dirty="0" smtClean="0"/>
                  <a:t>, </a:t>
                </a:r>
                <a14:m>
                  <m:oMath xmlns:m="http://schemas.openxmlformats.org/officeDocument/2006/math">
                    <m:r>
                      <a:rPr lang="tr-TR" sz="1600" b="0" i="1" dirty="0" smtClean="0">
                        <a:latin typeface="Cambria Math" panose="02040503050406030204" pitchFamily="18" charset="0"/>
                      </a:rPr>
                      <m:t>736</m:t>
                    </m:r>
                  </m:oMath>
                </a14:m>
                <a:r>
                  <a:rPr lang="tr-TR" sz="1600" b="0" dirty="0" smtClean="0"/>
                  <a:t>, </a:t>
                </a:r>
                <a14:m>
                  <m:oMath xmlns:m="http://schemas.openxmlformats.org/officeDocument/2006/math">
                    <m:r>
                      <a:rPr lang="tr-TR" sz="1600" b="0" i="1">
                        <a:latin typeface="Cambria Math" panose="02040503050406030204" pitchFamily="18" charset="0"/>
                      </a:rPr>
                      <m:t>981</m:t>
                    </m:r>
                  </m:oMath>
                </a14:m>
                <a:r>
                  <a:rPr lang="tr-TR" sz="1600" b="0" dirty="0" smtClean="0"/>
                  <a:t>, </a:t>
                </a:r>
                <a14:m>
                  <m:oMath xmlns:m="http://schemas.openxmlformats.org/officeDocument/2006/math">
                    <m:r>
                      <a:rPr lang="tr-TR" sz="1600" b="0" i="1" dirty="0" smtClean="0">
                        <a:latin typeface="Cambria Math" panose="02040503050406030204" pitchFamily="18" charset="0"/>
                      </a:rPr>
                      <m:t>1226</m:t>
                    </m:r>
                  </m:oMath>
                </a14:m>
                <a:r>
                  <a:rPr lang="tr-TR" sz="1600" b="0" dirty="0" smtClean="0"/>
                  <a:t>, </a:t>
                </a:r>
                <a14:m>
                  <m:oMath xmlns:m="http://schemas.openxmlformats.org/officeDocument/2006/math">
                    <m:r>
                      <a:rPr lang="tr-TR" sz="1600" b="0" i="1">
                        <a:latin typeface="Cambria Math" panose="02040503050406030204" pitchFamily="18" charset="0"/>
                      </a:rPr>
                      <m:t>1471</m:t>
                    </m:r>
                  </m:oMath>
                </a14:m>
                <a:r>
                  <a:rPr lang="tr-TR" sz="1600" b="0" dirty="0" smtClean="0"/>
                  <a:t>, </a:t>
                </a:r>
                <a:r>
                  <a:rPr lang="tr-TR" sz="1600" b="0" dirty="0" err="1" smtClean="0"/>
                  <a:t>and</a:t>
                </a:r>
                <a:r>
                  <a:rPr lang="tr-TR" sz="1600" b="0" dirty="0"/>
                  <a:t> </a:t>
                </a:r>
                <a14:m>
                  <m:oMath xmlns:m="http://schemas.openxmlformats.org/officeDocument/2006/math">
                    <m:r>
                      <a:rPr lang="tr-TR" sz="1600" b="0" i="1" dirty="0" smtClean="0">
                        <a:latin typeface="Cambria Math" panose="02040503050406030204" pitchFamily="18" charset="0"/>
                      </a:rPr>
                      <m:t>1716</m:t>
                    </m:r>
                  </m:oMath>
                </a14:m>
                <a:r>
                  <a:rPr lang="tr-TR" sz="1600" b="0" dirty="0" smtClean="0"/>
                  <a:t>. </a:t>
                </a:r>
                <a:endParaRPr lang="tr-TR" sz="1600" b="0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4953000"/>
                <a:ext cx="8229600" cy="1219200"/>
              </a:xfrm>
              <a:blipFill>
                <a:blip r:embed="rId2"/>
                <a:stretch>
                  <a:fillRect l="-296" t="-1500" b="-200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" y="3686204"/>
            <a:ext cx="9000000" cy="1114396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534877"/>
            <a:ext cx="9000000" cy="1970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64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5800" y="609601"/>
            <a:ext cx="7772400" cy="762000"/>
          </a:xfrm>
        </p:spPr>
        <p:txBody>
          <a:bodyPr/>
          <a:lstStyle/>
          <a:p>
            <a:r>
              <a:rPr lang="tr-TR" sz="2800" dirty="0" err="1" smtClean="0"/>
              <a:t>Single</a:t>
            </a:r>
            <a:r>
              <a:rPr lang="tr-TR" sz="2800" dirty="0" smtClean="0"/>
              <a:t> </a:t>
            </a:r>
            <a:r>
              <a:rPr lang="tr-TR" sz="2800" dirty="0" err="1" smtClean="0"/>
              <a:t>Symbol</a:t>
            </a:r>
            <a:r>
              <a:rPr lang="tr-TR" sz="2800" dirty="0" smtClean="0"/>
              <a:t> </a:t>
            </a:r>
            <a:r>
              <a:rPr lang="tr-TR" sz="2800" dirty="0" err="1" smtClean="0"/>
              <a:t>Detection</a:t>
            </a:r>
            <a:endParaRPr lang="tr-T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1371600"/>
                <a:ext cx="8229600" cy="5027613"/>
              </a:xfrm>
            </p:spPr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tr-TR" sz="1800" b="0" dirty="0" smtClean="0"/>
                  <a:t>In </a:t>
                </a:r>
                <a:r>
                  <a:rPr lang="tr-TR" sz="1800" b="0" dirty="0" err="1" smtClean="0"/>
                  <a:t>the</a:t>
                </a:r>
                <a:r>
                  <a:rPr lang="tr-TR" sz="1800" b="0" dirty="0" smtClean="0"/>
                  <a:t> </a:t>
                </a:r>
                <a:r>
                  <a:rPr lang="tr-TR" sz="1800" b="0" dirty="0" err="1" smtClean="0"/>
                  <a:t>proposed</a:t>
                </a:r>
                <a:r>
                  <a:rPr lang="tr-TR" sz="1800" b="0" dirty="0" smtClean="0"/>
                  <a:t> </a:t>
                </a:r>
                <a:r>
                  <a:rPr lang="tr-TR" sz="1800" b="0" dirty="0" err="1" smtClean="0"/>
                  <a:t>method</a:t>
                </a:r>
                <a:r>
                  <a:rPr lang="tr-TR" sz="1800" b="0" dirty="0" smtClean="0"/>
                  <a:t>, </a:t>
                </a:r>
                <a:r>
                  <a:rPr lang="tr-TR" sz="1800" b="0" dirty="0" err="1" smtClean="0"/>
                  <a:t>the</a:t>
                </a:r>
                <a:r>
                  <a:rPr lang="tr-TR" sz="1800" b="0" dirty="0" smtClean="0"/>
                  <a:t> </a:t>
                </a:r>
                <a:r>
                  <a:rPr lang="tr-TR" sz="1800" b="0" dirty="0" err="1" smtClean="0"/>
                  <a:t>real</a:t>
                </a:r>
                <a:r>
                  <a:rPr lang="tr-TR" sz="1800" b="0" dirty="0" smtClean="0"/>
                  <a:t> </a:t>
                </a:r>
                <a:r>
                  <a:rPr lang="tr-TR" sz="1800" b="0" dirty="0" err="1" smtClean="0"/>
                  <a:t>part</a:t>
                </a:r>
                <a:r>
                  <a:rPr lang="tr-TR" sz="1800" b="0" dirty="0" smtClean="0"/>
                  <a:t> of </a:t>
                </a:r>
                <a:r>
                  <a:rPr lang="tr-TR" sz="1800" b="0" dirty="0" err="1" smtClean="0"/>
                  <a:t>each</a:t>
                </a:r>
                <a:r>
                  <a:rPr lang="tr-TR" sz="1800" b="0" dirty="0" smtClean="0"/>
                  <a:t> </a:t>
                </a:r>
                <a:r>
                  <a:rPr lang="tr-TR" sz="1800" b="0" dirty="0" err="1" smtClean="0"/>
                  <a:t>symbol</a:t>
                </a:r>
                <a:r>
                  <a:rPr lang="tr-TR" sz="1800" b="0" dirty="0" smtClean="0"/>
                  <a:t> is </a:t>
                </a:r>
                <a:r>
                  <a:rPr lang="tr-TR" sz="1800" b="0" dirty="0" err="1" smtClean="0"/>
                  <a:t>transmitted</a:t>
                </a:r>
                <a:r>
                  <a:rPr lang="tr-TR" sz="1800" b="0" dirty="0" smtClean="0"/>
                  <a:t> </a:t>
                </a:r>
                <a:r>
                  <a:rPr lang="tr-TR" sz="1800" b="0" dirty="0" err="1" smtClean="0"/>
                  <a:t>over</a:t>
                </a:r>
                <a:r>
                  <a:rPr lang="tr-TR" sz="1800" b="0" dirty="0" smtClean="0"/>
                  <a:t> </a:t>
                </a:r>
                <a:r>
                  <a:rPr lang="tr-TR" sz="1800" b="0" dirty="0" err="1" smtClean="0"/>
                  <a:t>the</a:t>
                </a:r>
                <a:r>
                  <a:rPr lang="tr-TR" sz="1800" b="0" dirty="0" smtClean="0"/>
                  <a:t> </a:t>
                </a:r>
                <a:r>
                  <a:rPr lang="tr-TR" sz="1800" b="0" dirty="0" err="1" smtClean="0"/>
                  <a:t>same</a:t>
                </a:r>
                <a:r>
                  <a:rPr lang="tr-TR" sz="1800" b="0" dirty="0" smtClean="0"/>
                  <a:t> </a:t>
                </a:r>
                <a:r>
                  <a:rPr lang="tr-TR" sz="1800" b="0" dirty="0" err="1" smtClean="0"/>
                  <a:t>subcarrier</a:t>
                </a:r>
                <a:r>
                  <a:rPr lang="tr-TR" sz="1800" b="0" dirty="0" smtClean="0"/>
                  <a:t> </a:t>
                </a:r>
                <a:r>
                  <a:rPr lang="tr-TR" sz="1800" b="0" dirty="0" err="1" smtClean="0"/>
                  <a:t>with</a:t>
                </a:r>
                <a:r>
                  <a:rPr lang="tr-TR" sz="1800" b="0" dirty="0" smtClean="0"/>
                  <a:t> </a:t>
                </a:r>
                <a:r>
                  <a:rPr lang="tr-TR" sz="1800" b="0" dirty="0" err="1" smtClean="0"/>
                  <a:t>the</a:t>
                </a:r>
                <a:r>
                  <a:rPr lang="tr-TR" sz="1800" b="0" dirty="0" smtClean="0"/>
                  <a:t> </a:t>
                </a:r>
                <a:r>
                  <a:rPr lang="tr-TR" sz="1800" b="0" dirty="0" err="1" smtClean="0"/>
                  <a:t>imaginary</a:t>
                </a:r>
                <a:r>
                  <a:rPr lang="tr-TR" sz="1800" b="0" dirty="0" smtClean="0"/>
                  <a:t> </a:t>
                </a:r>
                <a:r>
                  <a:rPr lang="tr-TR" sz="1800" b="0" dirty="0" err="1" smtClean="0"/>
                  <a:t>part</a:t>
                </a:r>
                <a:r>
                  <a:rPr lang="tr-TR" sz="1800" b="0" dirty="0" smtClean="0"/>
                  <a:t> of </a:t>
                </a:r>
                <a:r>
                  <a:rPr lang="tr-TR" sz="1800" b="0" dirty="0" err="1" smtClean="0"/>
                  <a:t>another</a:t>
                </a:r>
                <a:r>
                  <a:rPr lang="tr-TR" sz="1800" b="0" dirty="0" smtClean="0"/>
                  <a:t> </a:t>
                </a:r>
                <a:r>
                  <a:rPr lang="tr-TR" sz="1800" b="0" dirty="0" err="1" smtClean="0"/>
                  <a:t>symbol</a:t>
                </a:r>
                <a:r>
                  <a:rPr lang="tr-TR" sz="1800" b="0" dirty="0" smtClean="0"/>
                  <a:t>.</a:t>
                </a:r>
              </a:p>
              <a:p>
                <a:pPr>
                  <a:lnSpc>
                    <a:spcPct val="150000"/>
                  </a:lnSpc>
                </a:pPr>
                <a:r>
                  <a:rPr lang="tr-TR" sz="1800" b="0" dirty="0" err="1" smtClean="0"/>
                  <a:t>However</a:t>
                </a:r>
                <a:r>
                  <a:rPr lang="tr-TR" sz="1800" b="0" dirty="0" smtClean="0"/>
                  <a:t>, it is </a:t>
                </a:r>
                <a:r>
                  <a:rPr lang="tr-TR" sz="1800" b="0" dirty="0" err="1" smtClean="0"/>
                  <a:t>still</a:t>
                </a:r>
                <a:r>
                  <a:rPr lang="tr-TR" sz="1800" b="0" dirty="0" smtClean="0"/>
                  <a:t> </a:t>
                </a:r>
                <a:r>
                  <a:rPr lang="tr-TR" sz="1800" b="0" dirty="0" err="1" smtClean="0"/>
                  <a:t>possible</a:t>
                </a:r>
                <a:r>
                  <a:rPr lang="tr-TR" sz="1800" b="0" dirty="0" smtClean="0"/>
                  <a:t> </a:t>
                </a:r>
                <a:r>
                  <a:rPr lang="tr-TR" sz="1800" b="0" dirty="0" err="1" smtClean="0"/>
                  <a:t>to</a:t>
                </a:r>
                <a:r>
                  <a:rPr lang="tr-TR" sz="1800" b="0" dirty="0" smtClean="0"/>
                  <a:t> </a:t>
                </a:r>
                <a:r>
                  <a:rPr lang="tr-TR" sz="1800" b="0" dirty="0" err="1" smtClean="0"/>
                  <a:t>perform</a:t>
                </a:r>
                <a:r>
                  <a:rPr lang="tr-TR" sz="1800" b="0" dirty="0" smtClean="0"/>
                  <a:t> </a:t>
                </a:r>
                <a:r>
                  <a:rPr lang="tr-TR" sz="1800" b="0" dirty="0" err="1" smtClean="0"/>
                  <a:t>single</a:t>
                </a:r>
                <a:r>
                  <a:rPr lang="tr-TR" sz="1800" b="0" dirty="0" smtClean="0"/>
                  <a:t> </a:t>
                </a:r>
                <a:r>
                  <a:rPr lang="tr-TR" sz="1800" b="0" dirty="0" err="1" smtClean="0"/>
                  <a:t>symbol</a:t>
                </a:r>
                <a:r>
                  <a:rPr lang="tr-TR" sz="1800" b="0" dirty="0" smtClean="0"/>
                  <a:t> </a:t>
                </a:r>
                <a:r>
                  <a:rPr lang="tr-TR" sz="1800" b="0" dirty="0" err="1" smtClean="0"/>
                  <a:t>detection</a:t>
                </a:r>
                <a:r>
                  <a:rPr lang="tr-TR" sz="1800" b="0" dirty="0" smtClean="0"/>
                  <a:t>. </a:t>
                </a:r>
                <a:r>
                  <a:rPr lang="tr-TR" sz="1800" b="0" dirty="0" err="1" smtClean="0"/>
                  <a:t>Joint</a:t>
                </a:r>
                <a:r>
                  <a:rPr lang="tr-TR" sz="1800" b="0" dirty="0" smtClean="0"/>
                  <a:t> </a:t>
                </a:r>
                <a:r>
                  <a:rPr lang="tr-TR" sz="1800" b="0" dirty="0" err="1" smtClean="0"/>
                  <a:t>detection</a:t>
                </a:r>
                <a:r>
                  <a:rPr lang="tr-TR" sz="1800" b="0" dirty="0" smtClean="0"/>
                  <a:t> is not </a:t>
                </a:r>
                <a:r>
                  <a:rPr lang="tr-TR" sz="1800" b="0" dirty="0" err="1" smtClean="0"/>
                  <a:t>mandatory</a:t>
                </a:r>
                <a:r>
                  <a:rPr lang="tr-TR" sz="1800" b="0" dirty="0" smtClean="0"/>
                  <a:t>.</a:t>
                </a:r>
              </a:p>
              <a:p>
                <a:pPr>
                  <a:lnSpc>
                    <a:spcPct val="150000"/>
                  </a:lnSpc>
                </a:pPr>
                <a:r>
                  <a:rPr lang="tr-TR" sz="1800" b="0" dirty="0" err="1" smtClean="0"/>
                  <a:t>To</a:t>
                </a:r>
                <a:r>
                  <a:rPr lang="tr-TR" sz="1800" b="0" dirty="0" smtClean="0"/>
                  <a:t> be </a:t>
                </a:r>
                <a:r>
                  <a:rPr lang="tr-TR" sz="1800" b="0" dirty="0" err="1" smtClean="0"/>
                  <a:t>able</a:t>
                </a:r>
                <a:r>
                  <a:rPr lang="tr-TR" sz="1800" b="0" dirty="0" smtClean="0"/>
                  <a:t> </a:t>
                </a:r>
                <a:r>
                  <a:rPr lang="tr-TR" sz="1800" b="0" dirty="0" err="1" smtClean="0"/>
                  <a:t>to</a:t>
                </a:r>
                <a:r>
                  <a:rPr lang="tr-TR" sz="1800" b="0" dirty="0" smtClean="0"/>
                  <a:t> </a:t>
                </a:r>
                <a:r>
                  <a:rPr lang="tr-TR" sz="1800" b="0" dirty="0" err="1" smtClean="0"/>
                  <a:t>perform</a:t>
                </a:r>
                <a:r>
                  <a:rPr lang="tr-TR" sz="1800" b="0" dirty="0" smtClean="0"/>
                  <a:t> </a:t>
                </a:r>
                <a:r>
                  <a:rPr lang="tr-TR" sz="1800" b="0" dirty="0" err="1" smtClean="0"/>
                  <a:t>single</a:t>
                </a:r>
                <a:r>
                  <a:rPr lang="tr-TR" sz="1800" b="0" dirty="0" smtClean="0"/>
                  <a:t> </a:t>
                </a:r>
                <a:r>
                  <a:rPr lang="tr-TR" sz="1800" b="0" dirty="0" err="1" smtClean="0"/>
                  <a:t>symbol</a:t>
                </a:r>
                <a:r>
                  <a:rPr lang="tr-TR" sz="1800" b="0" dirty="0" smtClean="0"/>
                  <a:t> </a:t>
                </a:r>
                <a:r>
                  <a:rPr lang="tr-TR" sz="1800" b="0" dirty="0" err="1" smtClean="0"/>
                  <a:t>detection</a:t>
                </a:r>
                <a:r>
                  <a:rPr lang="tr-TR" sz="1800" b="0" dirty="0" smtClean="0"/>
                  <a:t>, </a:t>
                </a:r>
                <a14:m>
                  <m:oMath xmlns:m="http://schemas.openxmlformats.org/officeDocument/2006/math">
                    <m:r>
                      <a:rPr lang="tr-TR" sz="18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tr-TR" sz="1800" b="0" dirty="0" smtClean="0"/>
                  <a:t> </a:t>
                </a:r>
                <a:r>
                  <a:rPr lang="tr-TR" sz="1800" b="0" dirty="0" err="1" smtClean="0"/>
                  <a:t>should</a:t>
                </a:r>
                <a:r>
                  <a:rPr lang="tr-TR" sz="1800" b="0" dirty="0" smtClean="0"/>
                  <a:t> be </a:t>
                </a:r>
                <a:r>
                  <a:rPr lang="tr-TR" sz="1800" b="0" dirty="0" err="1" smtClean="0"/>
                  <a:t>equal</a:t>
                </a:r>
                <a:r>
                  <a:rPr lang="tr-TR" sz="1800" b="0" dirty="0" smtClean="0"/>
                  <a:t> </a:t>
                </a:r>
                <a:r>
                  <a:rPr lang="tr-TR" sz="1800" b="0" dirty="0" err="1" smtClean="0"/>
                  <a:t>to</a:t>
                </a:r>
                <a:r>
                  <a:rPr lang="tr-TR" sz="1800" b="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1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tr-TR" sz="1800" b="0" i="1" smtClean="0">
                            <a:latin typeface="Cambria Math" panose="02040503050406030204" pitchFamily="18" charset="0"/>
                          </a:rPr>
                          <m:t>𝑆𝐷</m:t>
                        </m:r>
                      </m:sub>
                    </m:sSub>
                    <m:r>
                      <a:rPr lang="tr-TR" sz="1800" b="0" i="1" smtClean="0">
                        <a:latin typeface="Cambria Math" panose="02040503050406030204" pitchFamily="18" charset="0"/>
                      </a:rPr>
                      <m:t>/8</m:t>
                    </m:r>
                  </m:oMath>
                </a14:m>
                <a:r>
                  <a:rPr lang="tr-TR" sz="1800" b="0" dirty="0" smtClean="0"/>
                  <a:t>.</a:t>
                </a:r>
              </a:p>
              <a:p>
                <a:pPr>
                  <a:lnSpc>
                    <a:spcPct val="150000"/>
                  </a:lnSpc>
                </a:pPr>
                <a:r>
                  <a:rPr lang="tr-TR" sz="1800" b="0" dirty="0" smtClean="0"/>
                  <a:t>160 MHz </a:t>
                </a:r>
                <a14:m>
                  <m:oMath xmlns:m="http://schemas.openxmlformats.org/officeDocument/2006/math">
                    <m:r>
                      <a:rPr lang="tr-TR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tr-TR" sz="1800" b="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1800" b="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tr-TR" sz="1800" b="0" i="1">
                            <a:latin typeface="Cambria Math" panose="02040503050406030204" pitchFamily="18" charset="0"/>
                          </a:rPr>
                          <m:t>𝑆𝐷</m:t>
                        </m:r>
                      </m:sub>
                    </m:sSub>
                    <m:r>
                      <a:rPr lang="tr-TR" sz="1800" b="0" i="1" smtClean="0">
                        <a:latin typeface="Cambria Math" panose="02040503050406030204" pitchFamily="18" charset="0"/>
                      </a:rPr>
                      <m:t>=1960</m:t>
                    </m:r>
                  </m:oMath>
                </a14:m>
                <a:r>
                  <a:rPr lang="tr-TR" sz="1800" b="0" dirty="0" smtClean="0"/>
                  <a:t>, </a:t>
                </a:r>
                <a14:m>
                  <m:oMath xmlns:m="http://schemas.openxmlformats.org/officeDocument/2006/math">
                    <m:r>
                      <a:rPr lang="tr-TR" sz="1800" b="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tr-TR" sz="1800" b="0" i="1" smtClean="0">
                        <a:latin typeface="Cambria Math" panose="02040503050406030204" pitchFamily="18" charset="0"/>
                      </a:rPr>
                      <m:t>=245</m:t>
                    </m:r>
                  </m:oMath>
                </a14:m>
                <a:r>
                  <a:rPr lang="tr-TR" sz="1800" b="0" dirty="0" smtClean="0"/>
                  <a:t>.</a:t>
                </a:r>
              </a:p>
              <a:p>
                <a:pPr>
                  <a:lnSpc>
                    <a:spcPct val="150000"/>
                  </a:lnSpc>
                </a:pPr>
                <a:r>
                  <a:rPr lang="tr-TR" sz="1800" b="0" dirty="0" smtClean="0"/>
                  <a:t>320 </a:t>
                </a:r>
                <a:r>
                  <a:rPr lang="tr-TR" sz="1800" b="0" dirty="0"/>
                  <a:t>MHz</a:t>
                </a:r>
                <a:r>
                  <a:rPr lang="tr-TR" sz="1800" b="0" dirty="0" smtClean="0"/>
                  <a:t> </a:t>
                </a:r>
                <a14:m>
                  <m:oMath xmlns:m="http://schemas.openxmlformats.org/officeDocument/2006/math">
                    <m:r>
                      <a:rPr lang="tr-TR" sz="18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tr-TR" sz="1800" b="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1800" b="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tr-TR" sz="1800" b="0" i="1">
                            <a:latin typeface="Cambria Math" panose="02040503050406030204" pitchFamily="18" charset="0"/>
                          </a:rPr>
                          <m:t>𝑆𝐷</m:t>
                        </m:r>
                      </m:sub>
                    </m:sSub>
                    <m:r>
                      <a:rPr lang="tr-TR" sz="1800" b="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sz="1800" b="0" i="1" smtClean="0">
                        <a:latin typeface="Cambria Math" panose="02040503050406030204" pitchFamily="18" charset="0"/>
                      </a:rPr>
                      <m:t>3920</m:t>
                    </m:r>
                  </m:oMath>
                </a14:m>
                <a:r>
                  <a:rPr lang="tr-TR" sz="1800" b="0" dirty="0"/>
                  <a:t>, </a:t>
                </a:r>
                <a14:m>
                  <m:oMath xmlns:m="http://schemas.openxmlformats.org/officeDocument/2006/math">
                    <m:r>
                      <a:rPr lang="tr-TR" sz="1800" b="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tr-TR" sz="1800" b="0" i="1">
                        <a:latin typeface="Cambria Math" panose="02040503050406030204" pitchFamily="18" charset="0"/>
                      </a:rPr>
                      <m:t>=490</m:t>
                    </m:r>
                  </m:oMath>
                </a14:m>
                <a:r>
                  <a:rPr lang="tr-TR" sz="1800" b="0" dirty="0"/>
                  <a:t>.</a:t>
                </a:r>
              </a:p>
              <a:p>
                <a:pPr>
                  <a:lnSpc>
                    <a:spcPct val="150000"/>
                  </a:lnSpc>
                </a:pPr>
                <a:r>
                  <a:rPr lang="tr-TR" sz="1800" b="0" dirty="0"/>
                  <a:t>8</a:t>
                </a:r>
                <a:r>
                  <a:rPr lang="tr-TR" sz="1800" b="0" dirty="0" smtClean="0"/>
                  <a:t>0 MHz </a:t>
                </a:r>
                <a14:m>
                  <m:oMath xmlns:m="http://schemas.openxmlformats.org/officeDocument/2006/math">
                    <m:r>
                      <a:rPr lang="tr-TR" sz="18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tr-TR" sz="1800" b="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1800" b="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tr-TR" sz="1800" b="0" i="1">
                            <a:latin typeface="Cambria Math" panose="02040503050406030204" pitchFamily="18" charset="0"/>
                          </a:rPr>
                          <m:t>𝑆𝐷</m:t>
                        </m:r>
                      </m:sub>
                    </m:sSub>
                    <m:r>
                      <a:rPr lang="tr-TR" sz="1800" b="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sz="1800" b="0" i="1" smtClean="0">
                        <a:latin typeface="Cambria Math" panose="02040503050406030204" pitchFamily="18" charset="0"/>
                      </a:rPr>
                      <m:t>980</m:t>
                    </m:r>
                  </m:oMath>
                </a14:m>
                <a:r>
                  <a:rPr lang="tr-TR" sz="1800" b="0" dirty="0"/>
                  <a:t>, </a:t>
                </a:r>
                <a14:m>
                  <m:oMath xmlns:m="http://schemas.openxmlformats.org/officeDocument/2006/math">
                    <m:r>
                      <a:rPr lang="tr-TR" sz="1800" b="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tr-TR" sz="1800" b="0" i="1">
                        <a:latin typeface="Cambria Math" panose="02040503050406030204" pitchFamily="18" charset="0"/>
                      </a:rPr>
                      <m:t>=122,5</m:t>
                    </m:r>
                  </m:oMath>
                </a14:m>
                <a:r>
                  <a:rPr lang="tr-TR" sz="1800" b="0" dirty="0" smtClean="0"/>
                  <a:t>. </a:t>
                </a:r>
                <a14:m>
                  <m:oMath xmlns:m="http://schemas.openxmlformats.org/officeDocument/2006/math">
                    <m:r>
                      <a:rPr lang="tr-TR" sz="1800" b="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tr-TR" sz="1800" b="0" dirty="0" smtClean="0"/>
                  <a:t> is not an </a:t>
                </a:r>
                <a:r>
                  <a:rPr lang="tr-TR" sz="1800" b="0" dirty="0" err="1" smtClean="0"/>
                  <a:t>integer</a:t>
                </a:r>
                <a:r>
                  <a:rPr lang="tr-TR" sz="1800" b="0" dirty="0" smtClean="0"/>
                  <a:t>. </a:t>
                </a:r>
                <a:r>
                  <a:rPr lang="tr-TR" sz="1800" b="0" dirty="0" err="1" smtClean="0"/>
                  <a:t>By</a:t>
                </a:r>
                <a:r>
                  <a:rPr lang="tr-TR" sz="1800" b="0" dirty="0" smtClean="0"/>
                  <a:t> </a:t>
                </a:r>
                <a:r>
                  <a:rPr lang="tr-TR" sz="1800" b="0" dirty="0" err="1" smtClean="0"/>
                  <a:t>selecting</a:t>
                </a:r>
                <a:r>
                  <a:rPr lang="tr-TR" sz="1800" b="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1800" b="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tr-TR" sz="1800" b="0" i="1">
                            <a:latin typeface="Cambria Math" panose="02040503050406030204" pitchFamily="18" charset="0"/>
                          </a:rPr>
                          <m:t>𝑆𝐷</m:t>
                        </m:r>
                      </m:sub>
                    </m:sSub>
                    <m:r>
                      <a:rPr lang="tr-TR" sz="1800" b="0" i="1">
                        <a:latin typeface="Cambria Math" panose="02040503050406030204" pitchFamily="18" charset="0"/>
                      </a:rPr>
                      <m:t>=9</m:t>
                    </m:r>
                    <m:r>
                      <a:rPr lang="tr-TR" sz="1800" b="0" i="1" smtClean="0">
                        <a:latin typeface="Cambria Math" panose="02040503050406030204" pitchFamily="18" charset="0"/>
                      </a:rPr>
                      <m:t>76</m:t>
                    </m:r>
                  </m:oMath>
                </a14:m>
                <a:r>
                  <a:rPr lang="tr-TR" sz="1800" b="0" dirty="0" smtClean="0"/>
                  <a:t>, </a:t>
                </a:r>
                <a14:m>
                  <m:oMath xmlns:m="http://schemas.openxmlformats.org/officeDocument/2006/math">
                    <m:r>
                      <a:rPr lang="tr-TR" sz="1800" b="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tr-TR" sz="1800" b="0" i="1">
                        <a:latin typeface="Cambria Math" panose="02040503050406030204" pitchFamily="18" charset="0"/>
                      </a:rPr>
                      <m:t>=122</m:t>
                    </m:r>
                  </m:oMath>
                </a14:m>
                <a:r>
                  <a:rPr lang="tr-TR" sz="1800" b="0" dirty="0" smtClean="0"/>
                  <a:t> </a:t>
                </a:r>
                <a:r>
                  <a:rPr lang="tr-TR" sz="1800" b="0" dirty="0" err="1" smtClean="0"/>
                  <a:t>becomes</a:t>
                </a:r>
                <a:r>
                  <a:rPr lang="tr-TR" sz="1800" b="0" dirty="0" smtClean="0"/>
                  <a:t> an </a:t>
                </a:r>
                <a:r>
                  <a:rPr lang="tr-TR" sz="1800" b="0" dirty="0" err="1" smtClean="0"/>
                  <a:t>integer</a:t>
                </a:r>
                <a:r>
                  <a:rPr lang="tr-TR" sz="1800" b="0" dirty="0" smtClean="0"/>
                  <a:t>. Data rate is </a:t>
                </a:r>
                <a:r>
                  <a:rPr lang="tr-TR" sz="1800" b="0" dirty="0" err="1" smtClean="0"/>
                  <a:t>decreased</a:t>
                </a:r>
                <a:r>
                  <a:rPr lang="tr-TR" sz="1800" b="0" dirty="0" smtClean="0"/>
                  <a:t> </a:t>
                </a:r>
                <a:r>
                  <a:rPr lang="tr-TR" sz="1800" b="0" dirty="0" err="1" smtClean="0"/>
                  <a:t>by</a:t>
                </a:r>
                <a:r>
                  <a:rPr lang="tr-TR" sz="1800" b="0" dirty="0" smtClean="0"/>
                  <a:t> </a:t>
                </a:r>
                <a:r>
                  <a:rPr lang="tr-TR" sz="1800" b="0" dirty="0" smtClean="0">
                    <a:solidFill>
                      <a:srgbClr val="FF0000"/>
                    </a:solidFill>
                  </a:rPr>
                  <a:t>%0.004</a:t>
                </a:r>
                <a:r>
                  <a:rPr lang="tr-TR" sz="1800" b="0" dirty="0" smtClean="0"/>
                  <a:t>. (</a:t>
                </a:r>
                <a:r>
                  <a:rPr lang="tr-TR" sz="1800" b="0" dirty="0" err="1" smtClean="0"/>
                  <a:t>Negligible</a:t>
                </a:r>
                <a:r>
                  <a:rPr lang="tr-TR" sz="1800" b="0" dirty="0" smtClean="0"/>
                  <a:t>)</a:t>
                </a:r>
              </a:p>
              <a:p>
                <a:pPr>
                  <a:lnSpc>
                    <a:spcPct val="150000"/>
                  </a:lnSpc>
                </a:pPr>
                <a:r>
                  <a:rPr lang="tr-TR" sz="1800" b="0" dirty="0" err="1" smtClean="0"/>
                  <a:t>It</a:t>
                </a:r>
                <a:r>
                  <a:rPr lang="tr-TR" sz="1800" b="0" dirty="0" smtClean="0"/>
                  <a:t> is </a:t>
                </a:r>
                <a:r>
                  <a:rPr lang="tr-TR" sz="1800" b="0" dirty="0" err="1" smtClean="0"/>
                  <a:t>possible</a:t>
                </a:r>
                <a:r>
                  <a:rPr lang="tr-TR" sz="1800" b="0" dirty="0" smtClean="0"/>
                  <a:t> </a:t>
                </a:r>
                <a:r>
                  <a:rPr lang="tr-TR" sz="1800" b="0" dirty="0" err="1" smtClean="0"/>
                  <a:t>to</a:t>
                </a:r>
                <a:r>
                  <a:rPr lang="tr-TR" sz="1800" b="0" dirty="0" smtClean="0"/>
                  <a:t> </a:t>
                </a:r>
                <a:r>
                  <a:rPr lang="tr-TR" sz="1800" b="0" dirty="0" err="1" smtClean="0"/>
                  <a:t>transmit</a:t>
                </a:r>
                <a:r>
                  <a:rPr lang="tr-TR" sz="1800" b="0" dirty="0" smtClean="0"/>
                  <a:t> data </a:t>
                </a:r>
                <a:r>
                  <a:rPr lang="tr-TR" sz="1800" b="0" dirty="0" err="1" smtClean="0"/>
                  <a:t>over</a:t>
                </a:r>
                <a:r>
                  <a:rPr lang="tr-TR" sz="1800" b="0" dirty="0" smtClean="0"/>
                  <a:t> </a:t>
                </a:r>
                <a:r>
                  <a:rPr lang="tr-TR" sz="1800" b="0" dirty="0" err="1" smtClean="0"/>
                  <a:t>the</a:t>
                </a:r>
                <a:r>
                  <a:rPr lang="tr-TR" sz="1800" b="0" dirty="0" smtClean="0"/>
                  <a:t> </a:t>
                </a:r>
                <a:r>
                  <a:rPr lang="tr-TR" sz="1800" b="0" dirty="0" err="1" smtClean="0"/>
                  <a:t>remaining</a:t>
                </a:r>
                <a:r>
                  <a:rPr lang="tr-TR" sz="1800" b="0" dirty="0" smtClean="0"/>
                  <a:t> 4 </a:t>
                </a:r>
                <a:r>
                  <a:rPr lang="tr-TR" sz="1800" b="0" dirty="0" err="1" smtClean="0"/>
                  <a:t>subcarriers</a:t>
                </a:r>
                <a:r>
                  <a:rPr lang="tr-TR" sz="1800" b="0" dirty="0" smtClean="0"/>
                  <a:t>. </a:t>
                </a:r>
                <a:r>
                  <a:rPr lang="tr-TR" sz="1800" b="0" dirty="0" err="1" smtClean="0"/>
                  <a:t>They</a:t>
                </a:r>
                <a:r>
                  <a:rPr lang="tr-TR" sz="1800" b="0" dirty="0" smtClean="0"/>
                  <a:t> do not </a:t>
                </a:r>
                <a:r>
                  <a:rPr lang="tr-TR" sz="1800" b="0" dirty="0" err="1" smtClean="0"/>
                  <a:t>have</a:t>
                </a:r>
                <a:r>
                  <a:rPr lang="tr-TR" sz="1800" b="0" dirty="0" smtClean="0"/>
                  <a:t> </a:t>
                </a:r>
                <a:r>
                  <a:rPr lang="tr-TR" sz="1800" b="0" dirty="0" err="1" smtClean="0"/>
                  <a:t>to</a:t>
                </a:r>
                <a:r>
                  <a:rPr lang="tr-TR" sz="1800" b="0" dirty="0" smtClean="0"/>
                  <a:t> be </a:t>
                </a:r>
                <a:r>
                  <a:rPr lang="tr-TR" sz="1800" b="0" dirty="0" err="1" smtClean="0"/>
                  <a:t>wasted</a:t>
                </a:r>
                <a:r>
                  <a:rPr lang="tr-TR" sz="1800" b="0" dirty="0" smtClean="0"/>
                  <a:t>.</a:t>
                </a:r>
                <a:endParaRPr lang="tr-TR" sz="1800" b="0" dirty="0"/>
              </a:p>
              <a:p>
                <a:endParaRPr lang="tr-TR" sz="1800" b="0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371600"/>
                <a:ext cx="8229600" cy="5027613"/>
              </a:xfrm>
              <a:blipFill>
                <a:blip r:embed="rId2"/>
                <a:stretch>
                  <a:fillRect l="-519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18005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544810"/>
            <a:ext cx="7772400" cy="914400"/>
          </a:xfrm>
        </p:spPr>
        <p:txBody>
          <a:bodyPr/>
          <a:lstStyle/>
          <a:p>
            <a:r>
              <a:rPr lang="en-US" sz="2800" dirty="0" smtClean="0"/>
              <a:t>Summary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96913" y="1676400"/>
            <a:ext cx="8066087" cy="3733800"/>
          </a:xfrm>
        </p:spPr>
        <p:txBody>
          <a:bodyPr/>
          <a:lstStyle/>
          <a:p>
            <a:pPr>
              <a:buSzPct val="120000"/>
              <a:buFont typeface="Arial" panose="020B0604020202020204" pitchFamily="34" charset="0"/>
              <a:buChar char="•"/>
              <a:defRPr/>
            </a:pPr>
            <a:r>
              <a:rPr lang="en-US" sz="2000" b="0" dirty="0" smtClean="0">
                <a:latin typeface="+mj-lt"/>
                <a:cs typeface="Calibri" panose="020F0502020204030204" pitchFamily="34" charset="0"/>
              </a:rPr>
              <a:t>We propose 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a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diversity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enhancing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technique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for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2000" b="0" dirty="0" smtClean="0">
                <a:latin typeface="+mj-lt"/>
                <a:cs typeface="Calibri" panose="020F0502020204030204" pitchFamily="34" charset="0"/>
              </a:rPr>
              <a:t>DUP mode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to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further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increase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transmission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range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and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improve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error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performance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.</a:t>
            </a:r>
          </a:p>
          <a:p>
            <a:pPr>
              <a:buSzPct val="120000"/>
              <a:buFont typeface="Arial" panose="020B0604020202020204" pitchFamily="34" charset="0"/>
              <a:buChar char="•"/>
              <a:defRPr/>
            </a:pP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Compatible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with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PAPR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reduction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scheme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[2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].</a:t>
            </a:r>
          </a:p>
          <a:p>
            <a:pPr>
              <a:buSzPct val="120000"/>
              <a:buFont typeface="Arial" panose="020B0604020202020204" pitchFamily="34" charset="0"/>
              <a:buChar char="•"/>
              <a:defRPr/>
            </a:pP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proposed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method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cs typeface="Calibri" panose="020F0502020204030204" pitchFamily="34" charset="0"/>
              </a:rPr>
              <a:t>theoretically</a:t>
            </a:r>
            <a:r>
              <a:rPr lang="tr-TR" sz="2000" b="0" dirty="0"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doubles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diversity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order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of DUP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mode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.</a:t>
            </a:r>
          </a:p>
          <a:p>
            <a:pPr>
              <a:buSzPct val="120000"/>
              <a:buFont typeface="Arial" panose="020B0604020202020204" pitchFamily="34" charset="0"/>
              <a:buChar char="•"/>
              <a:defRPr/>
            </a:pP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Although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real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part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of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one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data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symbol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and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imaginary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part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of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another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data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symbol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is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transmitted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over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same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subcarrier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,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single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symbol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detection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is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still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possible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.</a:t>
            </a:r>
            <a:endParaRPr lang="tr-TR" sz="2000" b="0" dirty="0" smtClean="0">
              <a:latin typeface="+mj-lt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SzPct val="120000"/>
              <a:buNone/>
              <a:defRPr/>
            </a:pP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Pct val="120000"/>
              <a:buNone/>
              <a:defRPr/>
            </a:pP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7373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7387"/>
          </a:xfrm>
        </p:spPr>
        <p:txBody>
          <a:bodyPr/>
          <a:lstStyle/>
          <a:p>
            <a:r>
              <a:rPr lang="en-US" altLang="zh-CN" sz="2800" dirty="0" smtClean="0"/>
              <a:t>Reference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524000"/>
            <a:ext cx="7847013" cy="4572000"/>
          </a:xfrm>
        </p:spPr>
        <p:txBody>
          <a:bodyPr/>
          <a:lstStyle/>
          <a:p>
            <a:pPr marL="0" indent="0">
              <a:buNone/>
            </a:pPr>
            <a:r>
              <a:rPr lang="en-US" sz="2000" b="0" dirty="0">
                <a:latin typeface="+mj-lt"/>
                <a:cs typeface="Calibri" panose="020F0502020204030204" pitchFamily="34" charset="0"/>
              </a:rPr>
              <a:t>[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1</a:t>
            </a:r>
            <a:r>
              <a:rPr lang="en-US" sz="2000" b="0" dirty="0">
                <a:latin typeface="+mj-lt"/>
                <a:cs typeface="Calibri" panose="020F0502020204030204" pitchFamily="34" charset="0"/>
              </a:rPr>
              <a:t>] Ron </a:t>
            </a:r>
            <a:r>
              <a:rPr lang="en-US" sz="2000" b="0" dirty="0" err="1">
                <a:latin typeface="+mj-lt"/>
                <a:cs typeface="Calibri" panose="020F0502020204030204" pitchFamily="34" charset="0"/>
              </a:rPr>
              <a:t>Porat</a:t>
            </a:r>
            <a:r>
              <a:rPr lang="en-US" sz="2000" b="0" dirty="0">
                <a:latin typeface="+mj-lt"/>
                <a:cs typeface="Calibri" panose="020F0502020204030204" pitchFamily="34" charset="0"/>
              </a:rPr>
              <a:t>, IEEE 802.11-20/965r4, 6 GHz LPI Range Extension.</a:t>
            </a:r>
            <a:endParaRPr lang="tr-TR" sz="2000" b="0" dirty="0">
              <a:latin typeface="+mj-lt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tr-TR" sz="2000" b="0" dirty="0">
                <a:latin typeface="+mj-lt"/>
                <a:cs typeface="Calibri" panose="020F0502020204030204" pitchFamily="34" charset="0"/>
              </a:rPr>
              <a:t>[2] </a:t>
            </a:r>
            <a:r>
              <a:rPr lang="en-US" sz="2000" b="0" dirty="0" err="1">
                <a:latin typeface="+mj-lt"/>
                <a:cs typeface="Calibri" panose="020F0502020204030204" pitchFamily="34" charset="0"/>
              </a:rPr>
              <a:t>TGbe</a:t>
            </a:r>
            <a:r>
              <a:rPr lang="en-US" sz="2000" b="0" dirty="0">
                <a:latin typeface="+mj-lt"/>
                <a:cs typeface="Calibri" panose="020F0502020204030204" pitchFamily="34" charset="0"/>
              </a:rPr>
              <a:t>, “Compendium of motions related to the contents of the </a:t>
            </a:r>
            <a:r>
              <a:rPr lang="en-US" sz="2000" b="0" dirty="0" err="1">
                <a:latin typeface="+mj-lt"/>
                <a:cs typeface="Calibri" panose="020F0502020204030204" pitchFamily="34" charset="0"/>
              </a:rPr>
              <a:t>TGbe</a:t>
            </a:r>
            <a:r>
              <a:rPr lang="en-US" sz="2000" b="0" dirty="0">
                <a:latin typeface="+mj-lt"/>
                <a:cs typeface="Calibri" panose="020F0502020204030204" pitchFamily="34" charset="0"/>
              </a:rPr>
              <a:t> specification framework document,” 20/1755r11, November 2020. </a:t>
            </a:r>
            <a:endParaRPr lang="tr-TR" sz="2000" b="0" dirty="0">
              <a:latin typeface="+mj-lt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tr-TR" sz="2000" b="0" dirty="0">
                <a:latin typeface="+mj-lt"/>
                <a:cs typeface="Calibri" panose="020F0502020204030204" pitchFamily="34" charset="0"/>
              </a:rPr>
              <a:t>[3]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Jianhan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Liu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(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MediaTek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), “On TBD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MCSs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,” 20/1377r1,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October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2020. </a:t>
            </a:r>
          </a:p>
          <a:p>
            <a:pPr marL="0" indent="0">
              <a:buNone/>
            </a:pPr>
            <a:r>
              <a:rPr lang="en-US" sz="2000" b="0" dirty="0">
                <a:latin typeface="+mj-lt"/>
                <a:cs typeface="Calibri" panose="020F0502020204030204" pitchFamily="34" charset="0"/>
              </a:rPr>
              <a:t>[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4</a:t>
            </a:r>
            <a:r>
              <a:rPr lang="en-US" sz="2000" b="0" dirty="0">
                <a:latin typeface="+mj-lt"/>
                <a:cs typeface="Calibri" panose="020F0502020204030204" pitchFamily="34" charset="0"/>
              </a:rPr>
              <a:t>] Ron </a:t>
            </a:r>
            <a:r>
              <a:rPr lang="en-US" sz="2000" b="0" dirty="0" err="1">
                <a:latin typeface="+mj-lt"/>
                <a:cs typeface="Calibri" panose="020F0502020204030204" pitchFamily="34" charset="0"/>
              </a:rPr>
              <a:t>Porat</a:t>
            </a:r>
            <a:r>
              <a:rPr lang="en-US" sz="2000" b="0" dirty="0">
                <a:latin typeface="+mj-lt"/>
                <a:cs typeface="Calibri" panose="020F0502020204030204" pitchFamily="34" charset="0"/>
              </a:rPr>
              <a:t>, </a:t>
            </a:r>
            <a:r>
              <a:rPr lang="en-US" sz="2000" b="0" i="1" dirty="0">
                <a:latin typeface="+mj-lt"/>
                <a:cs typeface="Calibri" panose="020F0502020204030204" pitchFamily="34" charset="0"/>
              </a:rPr>
              <a:t>et al</a:t>
            </a:r>
            <a:r>
              <a:rPr lang="en-US" sz="2000" b="0" dirty="0">
                <a:latin typeface="+mj-lt"/>
                <a:cs typeface="Calibri" panose="020F0502020204030204" pitchFamily="34" charset="0"/>
              </a:rPr>
              <a:t>, IEEE 802.11-20/1191r1, DUP mode PAPR reduction.</a:t>
            </a:r>
            <a:endParaRPr lang="tr-TR" sz="2000" b="0" dirty="0">
              <a:latin typeface="+mj-lt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tr-TR" sz="2000" b="0" dirty="0">
                <a:latin typeface="+mj-lt"/>
                <a:cs typeface="Calibri" panose="020F0502020204030204" pitchFamily="34" charset="0"/>
              </a:rPr>
              <a:t>[5] “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Frame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structure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channel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coding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and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modulation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for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a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second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 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generation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digital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terrestrial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television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broadcasting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system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(DVB-T2),” ETSI EN 302 755 V1.1.1,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Sep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. 2009.</a:t>
            </a:r>
          </a:p>
          <a:p>
            <a:pPr marL="339725" indent="-339725">
              <a:buNone/>
              <a:defRPr/>
            </a:pPr>
            <a:endParaRPr lang="en-US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zh-CN" sz="20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zh-CN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zh-CN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2452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2800" dirty="0" smtClean="0"/>
              <a:t>SP</a:t>
            </a:r>
            <a:endParaRPr lang="en-C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8013" cy="4343400"/>
          </a:xfrm>
        </p:spPr>
        <p:txBody>
          <a:bodyPr/>
          <a:lstStyle/>
          <a:p>
            <a:pPr marL="0" indent="0">
              <a:buNone/>
            </a:pPr>
            <a:r>
              <a:rPr lang="en-CA" sz="2000" b="0" dirty="0" smtClean="0">
                <a:latin typeface="+mj-lt"/>
                <a:cs typeface="Calibri" panose="020F0502020204030204" pitchFamily="34" charset="0"/>
              </a:rPr>
              <a:t>Do you agree to add the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proposed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method</a:t>
            </a:r>
            <a:r>
              <a:rPr lang="en-CA" sz="2000" b="0" dirty="0" smtClean="0">
                <a:latin typeface="+mj-lt"/>
                <a:cs typeface="Calibri" panose="020F0502020204030204" pitchFamily="34" charset="0"/>
              </a:rPr>
              <a:t> with MCS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14</a:t>
            </a:r>
            <a:r>
              <a:rPr lang="en-CA" sz="2000" b="0" dirty="0" smtClean="0">
                <a:latin typeface="+mj-lt"/>
                <a:cs typeface="Calibri" panose="020F0502020204030204" pitchFamily="34" charset="0"/>
              </a:rPr>
              <a:t> to the 11be SFD?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2071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210503</TotalTime>
  <Words>604</Words>
  <Application>Microsoft Office PowerPoint</Application>
  <PresentationFormat>Ekran Gösterisi (4:3)</PresentationFormat>
  <Paragraphs>100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9" baseType="lpstr">
      <vt:lpstr>맑은 고딕</vt:lpstr>
      <vt:lpstr>MS Gothic</vt:lpstr>
      <vt:lpstr>Arial</vt:lpstr>
      <vt:lpstr>Arial Unicode MS</vt:lpstr>
      <vt:lpstr>Calibri</vt:lpstr>
      <vt:lpstr>Cambria Math</vt:lpstr>
      <vt:lpstr>굴림</vt:lpstr>
      <vt:lpstr>굴림</vt:lpstr>
      <vt:lpstr>Times New Roman</vt:lpstr>
      <vt:lpstr>802-11-Submission</vt:lpstr>
      <vt:lpstr>Diversity Enhancement for DUP Mode</vt:lpstr>
      <vt:lpstr>Introduction</vt:lpstr>
      <vt:lpstr>Revisiting DUP Mode</vt:lpstr>
      <vt:lpstr>Proposed Method</vt:lpstr>
      <vt:lpstr>Comparison</vt:lpstr>
      <vt:lpstr>Single Symbol Detection</vt:lpstr>
      <vt:lpstr>Summary</vt:lpstr>
      <vt:lpstr>Reference</vt:lpstr>
      <vt:lpstr>SP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Windows Kullanıcısı</cp:lastModifiedBy>
  <cp:revision>3777</cp:revision>
  <cp:lastPrinted>2019-10-30T14:42:18Z</cp:lastPrinted>
  <dcterms:created xsi:type="dcterms:W3CDTF">2007-05-21T21:00:37Z</dcterms:created>
  <dcterms:modified xsi:type="dcterms:W3CDTF">2021-03-07T22:21:50Z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1578421453</vt:lpwstr>
  </property>
</Properties>
</file>