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83" r:id="rId2"/>
    <p:sldId id="554" r:id="rId3"/>
    <p:sldId id="699" r:id="rId4"/>
    <p:sldId id="700" r:id="rId5"/>
    <p:sldId id="701" r:id="rId6"/>
    <p:sldId id="698" r:id="rId7"/>
    <p:sldId id="681" r:id="rId8"/>
    <p:sldId id="690" r:id="rId9"/>
  </p:sldIdLst>
  <p:sldSz cx="9144000" cy="6858000" type="screen4x3"/>
  <p:notesSz cx="9312275" cy="702627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45" userDrawn="1">
          <p15:clr>
            <a:srgbClr val="A4A3A4"/>
          </p15:clr>
        </p15:guide>
        <p15:guide id="2" pos="3132" userDrawn="1">
          <p15:clr>
            <a:srgbClr val="A4A3A4"/>
          </p15:clr>
        </p15:guide>
        <p15:guide id="3" orient="horz" pos="2213" userDrawn="1">
          <p15:clr>
            <a:srgbClr val="A4A3A4"/>
          </p15:clr>
        </p15:guide>
        <p15:guide id="4" pos="293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5050"/>
    <a:srgbClr val="9933FF"/>
    <a:srgbClr val="006C31"/>
    <a:srgbClr val="00863D"/>
    <a:srgbClr val="168420"/>
    <a:srgbClr val="9900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5034" autoAdjust="0"/>
  </p:normalViewPr>
  <p:slideViewPr>
    <p:cSldViewPr>
      <p:cViewPr>
        <p:scale>
          <a:sx n="69" d="100"/>
          <a:sy n="69" d="100"/>
        </p:scale>
        <p:origin x="-1244" y="2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2145"/>
        <p:guide orient="horz" pos="2213"/>
        <p:guide pos="3132"/>
        <p:guide pos="293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81616" y="79405"/>
            <a:ext cx="2196607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4054" y="79405"/>
            <a:ext cx="916332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33655" y="6800150"/>
            <a:ext cx="1651656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92307" y="6800150"/>
            <a:ext cx="517947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73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931080" y="293309"/>
            <a:ext cx="745011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31079" y="6800150"/>
            <a:ext cx="718390" cy="18474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931080" y="6791957"/>
            <a:ext cx="765537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41108" y="20416"/>
            <a:ext cx="2196607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7534" y="20416"/>
            <a:ext cx="916332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30225"/>
            <a:ext cx="3502025" cy="26273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447" y="3337809"/>
            <a:ext cx="6831381" cy="3162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90" tIns="46052" rIns="93690" bIns="460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24237" y="6803427"/>
            <a:ext cx="2113479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337" lvl="4" algn="r" defTabSz="93373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8873" y="6803427"/>
            <a:ext cx="517947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72725" y="6803427"/>
            <a:ext cx="718390" cy="18474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972725" y="6801789"/>
            <a:ext cx="736682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871586" y="224487"/>
            <a:ext cx="756910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01500" y="6803427"/>
            <a:ext cx="415320" cy="18474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3173" indent="-285836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343" indent="-228669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680" indent="-228669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8017" indent="-228669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5354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2692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0029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7366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 2020</a:t>
            </a: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Yan Xin, et. al, Huawei Technologies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9112" y="6475413"/>
            <a:ext cx="230184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249112" y="381000"/>
            <a:ext cx="2195858" cy="215444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802.11-21/0368r0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59400"/>
            <a:ext cx="1051057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March 2021</a:t>
            </a:r>
            <a:endParaRPr kumimoji="0" lang="en-GB" sz="1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839200" cy="990600"/>
          </a:xfrm>
        </p:spPr>
        <p:txBody>
          <a:bodyPr/>
          <a:lstStyle/>
          <a:p>
            <a:r>
              <a:rPr lang="tr-TR" dirty="0" err="1" smtClean="0"/>
              <a:t>Diversity</a:t>
            </a:r>
            <a:r>
              <a:rPr lang="tr-TR" dirty="0" smtClean="0"/>
              <a:t> Enhancement </a:t>
            </a:r>
            <a:r>
              <a:rPr lang="tr-TR" dirty="0" err="1" smtClean="0"/>
              <a:t>for</a:t>
            </a:r>
            <a:r>
              <a:rPr lang="tr-TR" dirty="0" smtClean="0"/>
              <a:t> DUP </a:t>
            </a:r>
            <a:r>
              <a:rPr lang="tr-TR" dirty="0" err="1" smtClean="0"/>
              <a:t>Mode</a:t>
            </a:r>
            <a:endParaRPr lang="en-US" altLang="ko-KR" dirty="0" smtClean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5185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Gulim" panose="020B0600000101010101" pitchFamily="34" charset="-127"/>
              </a:rPr>
              <a:t>Date:</a:t>
            </a:r>
            <a:r>
              <a:rPr lang="en-US" altLang="ko-KR" sz="2000" b="0" dirty="0" smtClean="0">
                <a:ea typeface="Gulim" panose="020B0600000101010101" pitchFamily="34" charset="-127"/>
              </a:rPr>
              <a:t> 202</a:t>
            </a:r>
            <a:r>
              <a:rPr lang="tr-TR" altLang="ko-KR" sz="2000" b="0" dirty="0" smtClean="0">
                <a:ea typeface="Gulim" panose="020B0600000101010101" pitchFamily="34" charset="-127"/>
              </a:rPr>
              <a:t>1</a:t>
            </a:r>
            <a:r>
              <a:rPr lang="en-US" altLang="ko-KR" sz="2000" b="0" dirty="0" smtClean="0">
                <a:ea typeface="Gulim" panose="020B0600000101010101" pitchFamily="34" charset="-127"/>
              </a:rPr>
              <a:t>-</a:t>
            </a:r>
            <a:r>
              <a:rPr lang="tr-TR" altLang="ko-KR" sz="2000" b="0" dirty="0" smtClean="0">
                <a:ea typeface="Gulim" panose="020B0600000101010101" pitchFamily="34" charset="-127"/>
              </a:rPr>
              <a:t>03</a:t>
            </a:r>
            <a:r>
              <a:rPr lang="en-US" altLang="ko-KR" sz="2000" b="0" dirty="0" smtClean="0">
                <a:ea typeface="Gulim" panose="020B0600000101010101" pitchFamily="34" charset="-127"/>
              </a:rPr>
              <a:t>-</a:t>
            </a:r>
            <a:r>
              <a:rPr lang="tr-TR" altLang="ko-KR" sz="2000" b="0" dirty="0" smtClean="0">
                <a:ea typeface="Gulim" panose="020B0600000101010101" pitchFamily="34" charset="-127"/>
              </a:rPr>
              <a:t>03</a:t>
            </a:r>
            <a:endParaRPr lang="en-US" altLang="ko-KR" sz="2000" b="0" dirty="0" smtClean="0">
              <a:ea typeface="Gulim" panose="020B0600000101010101" pitchFamily="34" charset="-127"/>
            </a:endParaRP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533400" y="27447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/>
              <a:t>Authors:</a:t>
            </a:r>
            <a:endParaRPr kumimoji="0" lang="en-US" altLang="ko-KR" sz="2000" b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886968"/>
              </p:ext>
            </p:extLst>
          </p:nvPr>
        </p:nvGraphicFramePr>
        <p:xfrm>
          <a:off x="762000" y="3335549"/>
          <a:ext cx="7620000" cy="151381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5093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6602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3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Ali Tuğberk Doğukan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Vestel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adogukan18@ku.edu.tr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83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Başak Ak </a:t>
                      </a:r>
                      <a:r>
                        <a:rPr kumimoji="0" lang="tr-TR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Özbakış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basak.ozbakis@vestel.com.tr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10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Ertuğrul Başar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100" dirty="0" smtClean="0"/>
                        <a:t>ebasar@ku.edu.tr</a:t>
                      </a:r>
                      <a:endParaRPr lang="en-CA" sz="11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53324" y="6475413"/>
            <a:ext cx="2190601" cy="184666"/>
          </a:xfrm>
        </p:spPr>
        <p:txBody>
          <a:bodyPr/>
          <a:lstStyle/>
          <a:p>
            <a:pPr>
              <a:defRPr/>
            </a:pPr>
            <a:r>
              <a:rPr lang="tr-TR" altLang="ko-KR" dirty="0" smtClean="0"/>
              <a:t>Ali Tuğberk Doğukan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</a:t>
            </a:r>
            <a:r>
              <a:rPr lang="tr-TR" altLang="ko-KR" dirty="0" smtClean="0"/>
              <a:t>Vestel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sz="2800" dirty="0" smtClean="0">
                <a:ea typeface="Gulim" panose="020B0600000101010101" pitchFamily="34" charset="-127"/>
              </a:rPr>
              <a:t>Introduction</a:t>
            </a:r>
            <a:endParaRPr lang="ko-KR" altLang="en-US" sz="2800" dirty="0" smtClean="0"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8050794" cy="4346294"/>
          </a:xfrm>
        </p:spPr>
        <p:txBody>
          <a:bodyPr/>
          <a:lstStyle/>
          <a:p>
            <a:pPr>
              <a:spcBef>
                <a:spcPts val="1200"/>
              </a:spcBef>
              <a:buSzPct val="120000"/>
              <a:buFont typeface="Arial" panose="020B0604020202020204" pitchFamily="34" charset="0"/>
              <a:buChar char="•"/>
              <a:defRPr/>
            </a:pP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DUP </a:t>
            </a:r>
            <a:r>
              <a:rPr lang="tr-TR" sz="1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mode</a:t>
            </a: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tr-TR" sz="1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which</a:t>
            </a: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duplicates</a:t>
            </a: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coded</a:t>
            </a: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modulated</a:t>
            </a: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data </a:t>
            </a:r>
            <a:r>
              <a:rPr lang="tr-TR" sz="1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symbols</a:t>
            </a: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tr-TR" sz="1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frequency</a:t>
            </a: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domain, has </a:t>
            </a:r>
            <a:r>
              <a:rPr lang="tr-TR" sz="1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proposed</a:t>
            </a: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range</a:t>
            </a: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extension</a:t>
            </a: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tr-TR" sz="1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6 GHz </a:t>
            </a:r>
            <a:r>
              <a:rPr lang="tr-TR" sz="1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band</a:t>
            </a: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[1].</a:t>
            </a:r>
          </a:p>
          <a:p>
            <a:pPr>
              <a:spcBef>
                <a:spcPts val="1200"/>
              </a:spcBef>
              <a:buSzPct val="120000"/>
              <a:buFont typeface="Arial" panose="020B0604020202020204" pitchFamily="34" charset="0"/>
              <a:buChar char="•"/>
              <a:defRPr/>
            </a:pP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DUP </a:t>
            </a:r>
            <a:r>
              <a:rPr lang="tr-TR" sz="1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mode</a:t>
            </a: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is </a:t>
            </a:r>
            <a:r>
              <a:rPr lang="tr-TR" sz="1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used</a:t>
            </a: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MCS0+DCM </a:t>
            </a:r>
            <a:r>
              <a:rPr lang="tr-TR" sz="1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bandwidth</a:t>
            </a: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80/160/320 MHz.</a:t>
            </a:r>
          </a:p>
          <a:p>
            <a:pPr>
              <a:spcBef>
                <a:spcPts val="1200"/>
              </a:spcBef>
              <a:buSzPct val="120000"/>
              <a:buFont typeface="Arial" panose="020B0604020202020204" pitchFamily="34" charset="0"/>
              <a:buChar char="•"/>
              <a:defRPr/>
            </a:pP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PAPR </a:t>
            </a:r>
            <a:r>
              <a:rPr lang="tr-TR" sz="1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reduction</a:t>
            </a: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scheme</a:t>
            </a: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is </a:t>
            </a:r>
            <a:r>
              <a:rPr lang="tr-TR" sz="1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proposed</a:t>
            </a: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DUP </a:t>
            </a:r>
            <a:r>
              <a:rPr lang="tr-TR" sz="1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mode</a:t>
            </a: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in [2]. </a:t>
            </a:r>
            <a:r>
              <a:rPr lang="tr-TR" sz="1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However</a:t>
            </a: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tr-TR" sz="1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additional</a:t>
            </a: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diversity</a:t>
            </a: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scheme</a:t>
            </a: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is TBD. </a:t>
            </a:r>
          </a:p>
          <a:p>
            <a:pPr>
              <a:spcBef>
                <a:spcPts val="1200"/>
              </a:spcBef>
              <a:buSzPct val="120000"/>
              <a:buFont typeface="Arial" panose="020B0604020202020204" pitchFamily="34" charset="0"/>
              <a:buChar char="•"/>
              <a:defRPr/>
            </a:pP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This contribution proposes</a:t>
            </a: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tr-TR" sz="1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diversity</a:t>
            </a: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enhancing</a:t>
            </a: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technique</a:t>
            </a: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improve</a:t>
            </a: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performance</a:t>
            </a: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of DUP </a:t>
            </a:r>
            <a:r>
              <a:rPr lang="tr-TR" sz="1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mode</a:t>
            </a: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>
              <a:spcBef>
                <a:spcPts val="1200"/>
              </a:spcBef>
              <a:buSzPct val="120000"/>
              <a:buFont typeface="Arial" panose="020B0604020202020204" pitchFamily="34" charset="0"/>
              <a:buChar char="•"/>
              <a:defRPr/>
            </a:pP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tr-TR" sz="1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similar</a:t>
            </a: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diversity</a:t>
            </a: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enhancing</a:t>
            </a: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method</a:t>
            </a: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called</a:t>
            </a: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‘</a:t>
            </a:r>
            <a:r>
              <a:rPr lang="tr-TR" sz="1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constellation</a:t>
            </a: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rotation</a:t>
            </a: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cyclic</a:t>
            </a: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Q </a:t>
            </a:r>
            <a:r>
              <a:rPr lang="tr-TR" sz="1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delay</a:t>
            </a: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’ is </a:t>
            </a:r>
            <a:r>
              <a:rPr lang="tr-TR" sz="1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used</a:t>
            </a: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in DVB-T2 </a:t>
            </a:r>
            <a:r>
              <a:rPr lang="tr-TR" sz="18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standard</a:t>
            </a:r>
            <a:r>
              <a:rPr lang="tr-TR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[3].</a:t>
            </a:r>
            <a:endParaRPr lang="en-US" sz="18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53324" y="6475413"/>
            <a:ext cx="2190601" cy="184666"/>
          </a:xfrm>
        </p:spPr>
        <p:txBody>
          <a:bodyPr/>
          <a:lstStyle/>
          <a:p>
            <a:pPr>
              <a:defRPr/>
            </a:pPr>
            <a:r>
              <a:rPr lang="tr-TR" altLang="ko-KR" dirty="0" smtClean="0"/>
              <a:t>Ali Tuğberk Doğukan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</a:t>
            </a:r>
            <a:r>
              <a:rPr lang="tr-TR" altLang="ko-KR" dirty="0" smtClean="0"/>
              <a:t>Vestel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5800" y="610394"/>
            <a:ext cx="7772400" cy="838993"/>
          </a:xfrm>
        </p:spPr>
        <p:txBody>
          <a:bodyPr/>
          <a:lstStyle/>
          <a:p>
            <a:r>
              <a:rPr lang="tr-TR" sz="2800" dirty="0" err="1" smtClean="0"/>
              <a:t>Revisiting</a:t>
            </a:r>
            <a:r>
              <a:rPr lang="tr-TR" sz="2800" dirty="0" smtClean="0"/>
              <a:t> DUP </a:t>
            </a:r>
            <a:r>
              <a:rPr lang="tr-TR" sz="2800" dirty="0" err="1" smtClean="0"/>
              <a:t>Mode</a:t>
            </a:r>
            <a:endParaRPr lang="tr-TR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524000"/>
                <a:ext cx="7772400" cy="4800600"/>
              </a:xfrm>
            </p:spPr>
            <p:txBody>
              <a:bodyPr/>
              <a:lstStyle/>
              <a:p>
                <a:r>
                  <a:rPr lang="tr-TR" sz="1600" b="0" dirty="0" smtClean="0"/>
                  <a:t>In DUP </a:t>
                </a:r>
                <a:r>
                  <a:rPr lang="tr-TR" sz="1600" b="0" dirty="0" err="1" smtClean="0"/>
                  <a:t>mode</a:t>
                </a:r>
                <a:r>
                  <a:rPr lang="tr-TR" sz="1600" b="0" dirty="0" smtClean="0"/>
                  <a:t>, DCM </a:t>
                </a:r>
                <a:r>
                  <a:rPr lang="tr-TR" sz="1600" b="0" dirty="0" err="1" smtClean="0"/>
                  <a:t>signal</a:t>
                </a:r>
                <a:r>
                  <a:rPr lang="tr-TR" sz="1600" b="0" dirty="0" smtClean="0"/>
                  <a:t> is </a:t>
                </a:r>
                <a:r>
                  <a:rPr lang="tr-TR" sz="1600" b="0" dirty="0" err="1" smtClean="0"/>
                  <a:t>duplicated</a:t>
                </a:r>
                <a:r>
                  <a:rPr lang="tr-TR" sz="1600" b="0" dirty="0" smtClean="0"/>
                  <a:t> in </a:t>
                </a:r>
                <a:r>
                  <a:rPr lang="tr-TR" sz="1600" b="0" dirty="0" err="1" smtClean="0"/>
                  <a:t>frequency</a:t>
                </a:r>
                <a:r>
                  <a:rPr lang="tr-TR" sz="1600" b="0" dirty="0" smtClean="0"/>
                  <a:t> domain </a:t>
                </a:r>
                <a:r>
                  <a:rPr lang="tr-TR" sz="1600" b="0" dirty="0" err="1" smtClean="0"/>
                  <a:t>with</a:t>
                </a:r>
                <a:r>
                  <a:rPr lang="tr-TR" sz="1600" b="0" dirty="0" smtClean="0"/>
                  <a:t> PAPR </a:t>
                </a:r>
                <a:r>
                  <a:rPr lang="tr-TR" sz="1600" b="0" dirty="0" err="1" smtClean="0"/>
                  <a:t>reduction</a:t>
                </a:r>
                <a:r>
                  <a:rPr lang="tr-TR" sz="1600" b="0" dirty="0" smtClean="0"/>
                  <a:t> [2].</a:t>
                </a:r>
              </a:p>
              <a:p>
                <a:endParaRPr lang="tr-TR" sz="1600" b="0" dirty="0"/>
              </a:p>
              <a:p>
                <a:endParaRPr lang="tr-TR" sz="1600" b="0" dirty="0" smtClean="0"/>
              </a:p>
              <a:p>
                <a:endParaRPr lang="tr-TR" sz="1600" b="0" dirty="0"/>
              </a:p>
              <a:p>
                <a:endParaRPr lang="tr-TR" sz="1600" b="0" dirty="0" smtClean="0"/>
              </a:p>
              <a:p>
                <a:endParaRPr lang="tr-TR" sz="1600" b="0" dirty="0"/>
              </a:p>
              <a:p>
                <a:endParaRPr lang="tr-TR" sz="1600" b="0" dirty="0" smtClean="0"/>
              </a:p>
              <a:p>
                <a:endParaRPr lang="tr-TR" sz="1600" b="0" dirty="0"/>
              </a:p>
              <a:p>
                <a:endParaRPr lang="tr-TR" sz="1600" b="0" dirty="0" smtClean="0"/>
              </a:p>
              <a:p>
                <a:endParaRPr lang="tr-TR" sz="1600" b="1" i="0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tr-TR" sz="1600" b="1" i="0" smtClean="0">
                        <a:latin typeface="Cambria Math" panose="02040503050406030204" pitchFamily="18" charset="0"/>
                      </a:rPr>
                      <m:t>𝐱</m:t>
                    </m:r>
                  </m:oMath>
                </a14:m>
                <a:r>
                  <a:rPr lang="tr-TR" sz="1600" b="0" dirty="0" smtClean="0"/>
                  <a:t>: </a:t>
                </a:r>
                <a:r>
                  <a:rPr lang="tr-TR" sz="1600" b="0" dirty="0" err="1" smtClean="0"/>
                  <a:t>pre</a:t>
                </a:r>
                <a:r>
                  <a:rPr lang="tr-TR" sz="1600" b="0" dirty="0" smtClean="0"/>
                  <a:t>-DCM </a:t>
                </a:r>
                <a:r>
                  <a:rPr lang="tr-TR" sz="1600" b="0" dirty="0" err="1" smtClean="0"/>
                  <a:t>modulated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symbols</a:t>
                </a:r>
                <a:endParaRPr lang="tr-TR" sz="1600" b="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tr-TR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tr-TR" sz="160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b>
                        <m:r>
                          <a:rPr lang="tr-TR" sz="1600" b="0" i="1" smtClean="0">
                            <a:latin typeface="Cambria Math" panose="02040503050406030204" pitchFamily="18" charset="0"/>
                          </a:rPr>
                          <m:t>𝐷𝐶𝑀</m:t>
                        </m:r>
                      </m:sub>
                    </m:sSub>
                  </m:oMath>
                </a14:m>
                <a:r>
                  <a:rPr lang="tr-TR" sz="1600" b="0" dirty="0" smtClean="0"/>
                  <a:t>: </a:t>
                </a:r>
                <a:r>
                  <a:rPr lang="tr-TR" sz="1600" b="0" dirty="0" err="1" smtClean="0"/>
                  <a:t>symbols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obtained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by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performing</a:t>
                </a:r>
                <a:r>
                  <a:rPr lang="tr-TR" sz="1600" b="0" dirty="0" smtClean="0"/>
                  <a:t> DCM on </a:t>
                </a:r>
                <a14:m>
                  <m:oMath xmlns:m="http://schemas.openxmlformats.org/officeDocument/2006/math">
                    <m:r>
                      <a:rPr lang="tr-TR" sz="1600">
                        <a:latin typeface="Cambria Math" panose="02040503050406030204" pitchFamily="18" charset="0"/>
                      </a:rPr>
                      <m:t>𝐱</m:t>
                    </m:r>
                  </m:oMath>
                </a14:m>
                <a:endParaRPr lang="tr-TR" sz="1600" b="0" dirty="0"/>
              </a:p>
              <a:p>
                <a14:m>
                  <m:oMath xmlns:m="http://schemas.openxmlformats.org/officeDocument/2006/math">
                    <m:r>
                      <a:rPr lang="tr-TR" sz="1600">
                        <a:latin typeface="Cambria Math" panose="02040503050406030204" pitchFamily="18" charset="0"/>
                      </a:rPr>
                      <m:t>𝐱</m:t>
                    </m:r>
                    <m:r>
                      <a:rPr lang="tr-TR" sz="1600" b="0" i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tr-TR" sz="1600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tr-TR" sz="16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tr-TR" sz="1600">
                                <a:latin typeface="Cambria Math" panose="02040503050406030204" pitchFamily="18" charset="0"/>
                              </a:rPr>
                              <m:t>𝐱</m:t>
                            </m:r>
                          </m:e>
                          <m:sub>
                            <m:r>
                              <a:rPr lang="tr-TR" sz="1600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sub>
                        </m:sSub>
                        <m:r>
                          <a:rPr lang="tr-TR" sz="1600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sSub>
                          <m:sSubPr>
                            <m:ctrlPr>
                              <a:rPr lang="tr-TR" sz="1600" b="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tr-TR" sz="1600">
                                <a:latin typeface="Cambria Math" panose="02040503050406030204" pitchFamily="18" charset="0"/>
                              </a:rPr>
                              <m:t>𝐱</m:t>
                            </m:r>
                          </m:e>
                          <m:sub>
                            <m:r>
                              <a:rPr lang="tr-TR" sz="1600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sub>
                        </m:sSub>
                      </m:e>
                    </m:d>
                  </m:oMath>
                </a14:m>
                <a:endParaRPr lang="tr-TR" sz="1600" b="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tr-TR" sz="1600" b="0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sz="160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b>
                        <m:r>
                          <a:rPr lang="tr-TR" sz="1600" b="0" i="1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tr-TR" sz="1600" b="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tr-TR" sz="1600" b="0" i="1">
                            <a:latin typeface="Cambria Math" panose="02040503050406030204" pitchFamily="18" charset="0"/>
                          </a:rPr>
                          <m:t>𝐷𝐶𝑀</m:t>
                        </m:r>
                      </m:sub>
                    </m:sSub>
                  </m:oMath>
                </a14:m>
                <a:r>
                  <a:rPr lang="tr-TR" sz="1600" b="0" dirty="0" smtClean="0"/>
                  <a:t>: </a:t>
                </a:r>
                <a:r>
                  <a:rPr lang="tr-TR" sz="1600" b="0" dirty="0"/>
                  <a:t>symbols </a:t>
                </a:r>
                <a:r>
                  <a:rPr lang="tr-TR" sz="1600" b="0" dirty="0" err="1"/>
                  <a:t>obtained</a:t>
                </a:r>
                <a:r>
                  <a:rPr lang="tr-TR" sz="1600" b="0" dirty="0"/>
                  <a:t> </a:t>
                </a:r>
                <a:r>
                  <a:rPr lang="tr-TR" sz="1600" b="0" dirty="0" err="1"/>
                  <a:t>by</a:t>
                </a:r>
                <a:r>
                  <a:rPr lang="tr-TR" sz="1600" b="0" dirty="0"/>
                  <a:t> </a:t>
                </a:r>
                <a:r>
                  <a:rPr lang="tr-TR" sz="1600" b="0" dirty="0" err="1"/>
                  <a:t>performing</a:t>
                </a:r>
                <a:r>
                  <a:rPr lang="tr-TR" sz="1600" b="0" dirty="0"/>
                  <a:t> DCM </a:t>
                </a:r>
                <a:r>
                  <a:rPr lang="tr-TR" sz="1600" b="0" dirty="0" smtClean="0"/>
                  <a:t>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1600" b="0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sz="160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b>
                        <m:r>
                          <a:rPr lang="tr-TR" sz="1600" b="0" i="1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</m:oMath>
                </a14:m>
                <a:endParaRPr lang="tr-TR" sz="1600" b="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tr-TR" sz="1600" b="0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sz="160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b>
                        <m:r>
                          <a:rPr lang="tr-TR" sz="16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  <m:r>
                          <a:rPr lang="tr-TR" sz="1600" b="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tr-TR" sz="1600" b="0" i="1">
                            <a:latin typeface="Cambria Math" panose="02040503050406030204" pitchFamily="18" charset="0"/>
                          </a:rPr>
                          <m:t>𝐷𝐶𝑀</m:t>
                        </m:r>
                      </m:sub>
                    </m:sSub>
                  </m:oMath>
                </a14:m>
                <a:r>
                  <a:rPr lang="tr-TR" sz="1600" b="0" dirty="0"/>
                  <a:t>: symbols </a:t>
                </a:r>
                <a:r>
                  <a:rPr lang="tr-TR" sz="1600" b="0" dirty="0" err="1"/>
                  <a:t>obtained</a:t>
                </a:r>
                <a:r>
                  <a:rPr lang="tr-TR" sz="1600" b="0" dirty="0"/>
                  <a:t> </a:t>
                </a:r>
                <a:r>
                  <a:rPr lang="tr-TR" sz="1600" b="0" dirty="0" err="1"/>
                  <a:t>by</a:t>
                </a:r>
                <a:r>
                  <a:rPr lang="tr-TR" sz="1600" b="0" dirty="0"/>
                  <a:t> </a:t>
                </a:r>
                <a:r>
                  <a:rPr lang="tr-TR" sz="1600" b="0" dirty="0" err="1"/>
                  <a:t>performing</a:t>
                </a:r>
                <a:r>
                  <a:rPr lang="tr-TR" sz="1600" b="0" dirty="0"/>
                  <a:t> DCM 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1600" b="0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sz="160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b>
                        <m:r>
                          <a:rPr lang="tr-TR" sz="16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sub>
                    </m:sSub>
                  </m:oMath>
                </a14:m>
                <a:endParaRPr lang="tr-TR" sz="1600" b="0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524000"/>
                <a:ext cx="7772400" cy="4800600"/>
              </a:xfrm>
              <a:blipFill>
                <a:blip r:embed="rId2"/>
                <a:stretch>
                  <a:fillRect l="-392" t="-38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3</a:t>
            </a:fld>
            <a:endParaRPr lang="en-US" altLang="ko-K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53324" y="6475413"/>
            <a:ext cx="2190601" cy="184666"/>
          </a:xfrm>
        </p:spPr>
        <p:txBody>
          <a:bodyPr/>
          <a:lstStyle/>
          <a:p>
            <a:pPr>
              <a:defRPr/>
            </a:pPr>
            <a:r>
              <a:rPr lang="tr-TR" altLang="ko-KR" dirty="0" smtClean="0"/>
              <a:t>Ali Tuğberk Doğukan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</a:t>
            </a:r>
            <a:r>
              <a:rPr lang="tr-TR" altLang="ko-KR" dirty="0" smtClean="0"/>
              <a:t>Vestel</a:t>
            </a:r>
            <a:endParaRPr lang="en-US" altLang="ko-KR" dirty="0"/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279" y="2209800"/>
            <a:ext cx="7255721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7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5800" y="760413"/>
            <a:ext cx="7772400" cy="534987"/>
          </a:xfrm>
        </p:spPr>
        <p:txBody>
          <a:bodyPr/>
          <a:lstStyle/>
          <a:p>
            <a:r>
              <a:rPr lang="tr-TR" sz="2800" dirty="0" err="1" smtClean="0"/>
              <a:t>Proposed</a:t>
            </a:r>
            <a:r>
              <a:rPr lang="tr-TR" sz="2800" dirty="0" smtClean="0"/>
              <a:t> </a:t>
            </a:r>
            <a:r>
              <a:rPr lang="tr-TR" sz="2800" dirty="0" err="1" smtClean="0"/>
              <a:t>Method</a:t>
            </a:r>
            <a:endParaRPr lang="tr-TR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5181600"/>
                <a:ext cx="7772400" cy="1295400"/>
              </a:xfrm>
            </p:spPr>
            <p:txBody>
              <a:bodyPr/>
              <a:lstStyle/>
              <a:p>
                <a:r>
                  <a:rPr lang="tr-TR" sz="1600" b="0" dirty="0" err="1" smtClean="0">
                    <a:latin typeface="Cambria Math" panose="02040503050406030204" pitchFamily="18" charset="0"/>
                  </a:rPr>
                  <a:t>In</a:t>
                </a:r>
                <a:r>
                  <a:rPr lang="tr-TR" sz="1600" b="0" dirty="0" smtClean="0">
                    <a:latin typeface="Cambria Math" panose="02040503050406030204" pitchFamily="18" charset="0"/>
                  </a:rPr>
                  <a:t> </a:t>
                </a:r>
                <a:r>
                  <a:rPr lang="tr-TR" sz="1600" b="0" dirty="0" err="1" smtClean="0">
                    <a:latin typeface="Cambria Math" panose="02040503050406030204" pitchFamily="18" charset="0"/>
                  </a:rPr>
                  <a:t>order</a:t>
                </a:r>
                <a:r>
                  <a:rPr lang="tr-TR" sz="1600" b="0" dirty="0" smtClean="0">
                    <a:latin typeface="Cambria Math" panose="02040503050406030204" pitchFamily="18" charset="0"/>
                  </a:rPr>
                  <a:t> </a:t>
                </a:r>
                <a:r>
                  <a:rPr lang="tr-TR" sz="1600" b="0" dirty="0" err="1" smtClean="0">
                    <a:latin typeface="Cambria Math" panose="02040503050406030204" pitchFamily="18" charset="0"/>
                  </a:rPr>
                  <a:t>to</a:t>
                </a:r>
                <a:r>
                  <a:rPr lang="tr-TR" sz="1600" b="0" dirty="0" smtClean="0">
                    <a:latin typeface="Cambria Math" panose="02040503050406030204" pitchFamily="18" charset="0"/>
                  </a:rPr>
                  <a:t> </a:t>
                </a:r>
                <a:r>
                  <a:rPr lang="tr-TR" sz="1600" b="0" dirty="0" err="1" smtClean="0">
                    <a:latin typeface="Cambria Math" panose="02040503050406030204" pitchFamily="18" charset="0"/>
                  </a:rPr>
                  <a:t>have</a:t>
                </a:r>
                <a:r>
                  <a:rPr lang="tr-TR" sz="1600" b="0" dirty="0" smtClean="0">
                    <a:latin typeface="Cambria Math" panose="02040503050406030204" pitchFamily="18" charset="0"/>
                  </a:rPr>
                  <a:t> </a:t>
                </a:r>
                <a:r>
                  <a:rPr lang="tr-TR" sz="1600" b="0" dirty="0" err="1" smtClean="0">
                    <a:latin typeface="Cambria Math" panose="02040503050406030204" pitchFamily="18" charset="0"/>
                  </a:rPr>
                  <a:t>imaginary</a:t>
                </a:r>
                <a:r>
                  <a:rPr lang="tr-TR" sz="1600" b="0" dirty="0" smtClean="0">
                    <a:latin typeface="Cambria Math" panose="02040503050406030204" pitchFamily="18" charset="0"/>
                  </a:rPr>
                  <a:t> </a:t>
                </a:r>
                <a:r>
                  <a:rPr lang="tr-TR" sz="1600" b="0" dirty="0" err="1" smtClean="0">
                    <a:latin typeface="Cambria Math" panose="02040503050406030204" pitchFamily="18" charset="0"/>
                  </a:rPr>
                  <a:t>and</a:t>
                </a:r>
                <a:r>
                  <a:rPr lang="tr-TR" sz="1600" b="0" dirty="0" smtClean="0">
                    <a:latin typeface="Cambria Math" panose="02040503050406030204" pitchFamily="18" charset="0"/>
                  </a:rPr>
                  <a:t> </a:t>
                </a:r>
                <a:r>
                  <a:rPr lang="tr-TR" sz="1600" b="0" dirty="0" err="1" smtClean="0">
                    <a:latin typeface="Cambria Math" panose="02040503050406030204" pitchFamily="18" charset="0"/>
                  </a:rPr>
                  <a:t>real</a:t>
                </a:r>
                <a:r>
                  <a:rPr lang="tr-TR" sz="1600" b="0" dirty="0" smtClean="0">
                    <a:latin typeface="Cambria Math" panose="02040503050406030204" pitchFamily="18" charset="0"/>
                  </a:rPr>
                  <a:t> </a:t>
                </a:r>
                <a:r>
                  <a:rPr lang="tr-TR" sz="1600" b="0" dirty="0" err="1" smtClean="0">
                    <a:latin typeface="Cambria Math" panose="02040503050406030204" pitchFamily="18" charset="0"/>
                  </a:rPr>
                  <a:t>parts</a:t>
                </a:r>
                <a:r>
                  <a:rPr lang="tr-TR" sz="1600" b="0" dirty="0" smtClean="0">
                    <a:latin typeface="Cambria Math" panose="02040503050406030204" pitchFamily="18" charset="0"/>
                  </a:rPr>
                  <a:t>, </a:t>
                </a:r>
                <a:r>
                  <a:rPr lang="tr-TR" sz="1600" b="0" dirty="0" err="1" smtClean="0">
                    <a:latin typeface="Cambria Math" panose="02040503050406030204" pitchFamily="18" charset="0"/>
                  </a:rPr>
                  <a:t>rotated</a:t>
                </a:r>
                <a:r>
                  <a:rPr lang="tr-TR" sz="1600" b="0" dirty="0" smtClean="0">
                    <a:latin typeface="Cambria Math" panose="02040503050406030204" pitchFamily="18" charset="0"/>
                  </a:rPr>
                  <a:t> BPSK can be </a:t>
                </a:r>
                <a:r>
                  <a:rPr lang="tr-TR" sz="1600" b="0" dirty="0" err="1" smtClean="0">
                    <a:latin typeface="Cambria Math" panose="02040503050406030204" pitchFamily="18" charset="0"/>
                  </a:rPr>
                  <a:t>used</a:t>
                </a:r>
                <a:r>
                  <a:rPr lang="tr-TR" sz="1600" b="0" dirty="0" smtClean="0">
                    <a:latin typeface="Cambria Math" panose="02040503050406030204" pitchFamily="18" charset="0"/>
                  </a:rPr>
                  <a:t>.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tr-TR" sz="1600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tr-TR" sz="1600" b="1" i="0" dirty="0" smtClean="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p>
                        <m:r>
                          <a:rPr lang="tr-TR" sz="1600" b="0" i="1" dirty="0" smtClean="0">
                            <a:latin typeface="Cambria Math" panose="02040503050406030204" pitchFamily="18" charset="0"/>
                          </a:rPr>
                          <m:t>𝐼</m:t>
                        </m:r>
                      </m:sup>
                    </m:sSup>
                    <m:r>
                      <a:rPr lang="tr-TR" sz="1600" b="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tr-TR" sz="1600" b="0" i="1" dirty="0" smtClean="0">
                            <a:latin typeface="Cambria Math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tr-TR" sz="1600" b="0" i="1" dirty="0" smtClean="0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tr-TR" sz="1600" b="1" i="0" dirty="0" smtClean="0">
                                <a:latin typeface="Cambria Math" panose="02040503050406030204" pitchFamily="18" charset="0"/>
                              </a:rPr>
                              <m:t>𝐱</m:t>
                            </m:r>
                          </m:e>
                          <m:sub>
                            <m:r>
                              <a:rPr lang="tr-TR" sz="16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tr-TR" sz="1600" b="0" i="1" dirty="0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sup>
                        </m:sSubSup>
                        <m:r>
                          <a:rPr lang="tr-TR" sz="1600" b="0" i="1" dirty="0" smtClean="0">
                            <a:latin typeface="Cambria Math" panose="02040503050406030204" pitchFamily="18" charset="0"/>
                          </a:rPr>
                          <m:t>   </m:t>
                        </m:r>
                        <m:sSubSup>
                          <m:sSubSupPr>
                            <m:ctrlPr>
                              <a:rPr lang="tr-TR" sz="1600" b="0" i="1" dirty="0" smtClean="0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tr-TR" sz="1600" b="1" i="0" dirty="0" smtClean="0">
                                <a:latin typeface="Cambria Math" panose="02040503050406030204" pitchFamily="18" charset="0"/>
                              </a:rPr>
                              <m:t>𝐱</m:t>
                            </m:r>
                          </m:e>
                          <m:sub>
                            <m:r>
                              <a:rPr lang="tr-TR" sz="16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tr-TR" sz="1600" b="0" i="1" dirty="0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sup>
                        </m:sSubSup>
                      </m:e>
                    </m:d>
                  </m:oMath>
                </a14:m>
                <a:endParaRPr lang="tr-TR" sz="1600" b="0" dirty="0" smtClean="0"/>
              </a:p>
              <a:p>
                <a:r>
                  <a:rPr lang="tr-TR" sz="1600" b="0" dirty="0" err="1" smtClean="0"/>
                  <a:t>After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obtaining</a:t>
                </a:r>
                <a:r>
                  <a:rPr lang="tr-TR" sz="1600" b="0" dirty="0" smtClean="0"/>
                  <a:t> </a:t>
                </a:r>
                <a14:m>
                  <m:oMath xmlns:m="http://schemas.openxmlformats.org/officeDocument/2006/math">
                    <m:r>
                      <a:rPr lang="tr-TR" sz="1600" b="1" i="0" smtClean="0">
                        <a:latin typeface="Cambria Math" panose="02040503050406030204" pitchFamily="18" charset="0"/>
                      </a:rPr>
                      <m:t>𝐲</m:t>
                    </m:r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tr-TR" sz="1600" b="0" i="1" smtClean="0">
                            <a:latin typeface="Cambria Math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tr-TR" sz="1600" b="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tr-TR" sz="1600" b="1" i="0" smtClean="0">
                                <a:latin typeface="Cambria Math" panose="02040503050406030204" pitchFamily="18" charset="0"/>
                              </a:rPr>
                              <m:t>𝐱</m:t>
                            </m:r>
                          </m:e>
                        </m:acc>
                        <m:r>
                          <a:rPr lang="tr-TR" sz="1600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sSub>
                          <m:sSubPr>
                            <m:ctrlPr>
                              <a:rPr lang="tr-TR" sz="1600" b="0" i="1" smtClean="0"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tr-TR" sz="1600" b="0" i="1" smtClean="0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tr-TR" sz="1600" b="1" i="0" smtClean="0">
                                    <a:latin typeface="Cambria Math" panose="02040503050406030204" pitchFamily="18" charset="0"/>
                                  </a:rPr>
                                  <m:t>𝐱</m:t>
                                </m:r>
                              </m:e>
                            </m:acc>
                          </m:e>
                          <m:sub>
                            <m:r>
                              <a:rPr lang="tr-TR" sz="1600" b="0" i="1" smtClean="0">
                                <a:latin typeface="Cambria Math" panose="02040503050406030204" pitchFamily="18" charset="0"/>
                              </a:rPr>
                              <m:t>𝐷𝐶𝑀</m:t>
                            </m:r>
                          </m:sub>
                        </m:sSub>
                      </m:e>
                    </m:d>
                  </m:oMath>
                </a14:m>
                <a:r>
                  <a:rPr lang="tr-TR" sz="1600" b="0" dirty="0" smtClean="0"/>
                  <a:t>, DUP </a:t>
                </a:r>
                <a:r>
                  <a:rPr lang="tr-TR" sz="1600" b="0" dirty="0" err="1" smtClean="0"/>
                  <a:t>mode</a:t>
                </a:r>
                <a:r>
                  <a:rPr lang="tr-TR" sz="1600" b="0" dirty="0" smtClean="0"/>
                  <a:t> can be </a:t>
                </a:r>
                <a:r>
                  <a:rPr lang="tr-TR" sz="1600" b="0" dirty="0" err="1" smtClean="0"/>
                  <a:t>used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with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the</a:t>
                </a:r>
                <a:r>
                  <a:rPr lang="tr-TR" sz="1600" b="0" dirty="0" smtClean="0"/>
                  <a:t> PAPR </a:t>
                </a:r>
                <a:r>
                  <a:rPr lang="tr-TR" sz="1600" b="0" dirty="0" err="1" smtClean="0"/>
                  <a:t>reduction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scheme</a:t>
                </a:r>
                <a:r>
                  <a:rPr lang="tr-TR" sz="1600" b="0" dirty="0" smtClean="0"/>
                  <a:t> in [</a:t>
                </a:r>
                <a:r>
                  <a:rPr lang="tr-TR" sz="1600" b="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tr-TR" sz="1600" b="0" dirty="0" smtClean="0"/>
                  <a:t>]. </a:t>
                </a:r>
                <a:endParaRPr lang="tr-TR" sz="1600" b="0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5181600"/>
                <a:ext cx="7772400" cy="1295400"/>
              </a:xfrm>
              <a:blipFill>
                <a:blip r:embed="rId2"/>
                <a:stretch>
                  <a:fillRect l="-392" t="-187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4</a:t>
            </a:fld>
            <a:endParaRPr lang="en-US" altLang="ko-KR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368" y="1533097"/>
            <a:ext cx="5821263" cy="3419903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53324" y="6475413"/>
            <a:ext cx="2190601" cy="184666"/>
          </a:xfrm>
        </p:spPr>
        <p:txBody>
          <a:bodyPr/>
          <a:lstStyle/>
          <a:p>
            <a:pPr>
              <a:defRPr/>
            </a:pPr>
            <a:r>
              <a:rPr lang="tr-TR" altLang="ko-KR" dirty="0" smtClean="0"/>
              <a:t>Ali Tuğberk Doğukan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</a:t>
            </a:r>
            <a:r>
              <a:rPr lang="tr-TR" altLang="ko-KR" dirty="0" smtClean="0"/>
              <a:t>Vestel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8108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48603"/>
          </a:xfrm>
        </p:spPr>
        <p:txBody>
          <a:bodyPr/>
          <a:lstStyle/>
          <a:p>
            <a:r>
              <a:rPr lang="tr-TR" sz="2800" dirty="0" err="1" smtClean="0"/>
              <a:t>Comparison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>
              <a:xfrm>
                <a:off x="533400" y="4648200"/>
                <a:ext cx="8229600" cy="1447800"/>
              </a:xfrm>
            </p:spPr>
            <p:txBody>
              <a:bodyPr/>
              <a:lstStyle/>
              <a:p>
                <a:r>
                  <a:rPr lang="tr-TR" sz="1600" b="0" dirty="0" err="1" smtClean="0"/>
                  <a:t>Imaginary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part</a:t>
                </a:r>
                <a:r>
                  <a:rPr lang="tr-TR" sz="1600" b="0" dirty="0" smtClean="0"/>
                  <a:t> is </a:t>
                </a:r>
                <a:r>
                  <a:rPr lang="tr-TR" sz="1600" b="0" dirty="0" err="1" smtClean="0"/>
                  <a:t>cyclicly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shifted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by</a:t>
                </a:r>
                <a:r>
                  <a:rPr lang="tr-TR" sz="1600" b="0" dirty="0" smtClean="0"/>
                  <a:t> </a:t>
                </a:r>
                <a14:m>
                  <m:oMath xmlns:m="http://schemas.openxmlformats.org/officeDocument/2006/math">
                    <m:r>
                      <a:rPr lang="tr-TR" sz="1600" b="0" i="1" dirty="0" smtClean="0">
                        <a:latin typeface="Cambria Math" panose="02040503050406030204" pitchFamily="18" charset="0"/>
                      </a:rPr>
                      <m:t>245</m:t>
                    </m:r>
                  </m:oMath>
                </a14:m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elements</a:t>
                </a:r>
                <a:r>
                  <a:rPr lang="tr-TR" sz="1600" b="0" dirty="0" smtClean="0"/>
                  <a:t>.</a:t>
                </a:r>
              </a:p>
              <a:p>
                <a:r>
                  <a:rPr lang="tr-TR" sz="1600" b="0" dirty="0" smtClean="0"/>
                  <a:t>DUP </a:t>
                </a:r>
                <a:r>
                  <a:rPr lang="tr-TR" sz="1600" b="0" dirty="0" err="1" smtClean="0"/>
                  <a:t>mode</a:t>
                </a:r>
                <a:r>
                  <a:rPr lang="tr-TR" sz="1600" b="0" dirty="0" smtClean="0"/>
                  <a:t> </a:t>
                </a:r>
                <a14:m>
                  <m:oMath xmlns:m="http://schemas.openxmlformats.org/officeDocument/2006/math">
                    <m:r>
                      <a:rPr lang="tr-TR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tr-TR" sz="1600" b="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1600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tr-TR" sz="16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sz="16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tr-TR" sz="1600" b="0" dirty="0" smtClean="0"/>
                  <a:t> is </a:t>
                </a:r>
                <a:r>
                  <a:rPr lang="tr-TR" sz="1600" b="0" dirty="0" err="1" smtClean="0"/>
                  <a:t>transmitted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over</a:t>
                </a:r>
                <a:r>
                  <a:rPr lang="tr-TR" sz="1600" b="0" dirty="0"/>
                  <a:t> </a:t>
                </a:r>
                <a:r>
                  <a:rPr lang="tr-TR" sz="1600" b="0" dirty="0" err="1" smtClean="0"/>
                  <a:t>subcarriers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with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the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indices</a:t>
                </a:r>
                <a:r>
                  <a:rPr lang="tr-TR" sz="1600" b="0" dirty="0" smtClean="0"/>
                  <a:t> </a:t>
                </a:r>
                <a14:m>
                  <m:oMath xmlns:m="http://schemas.openxmlformats.org/officeDocument/2006/math"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tr-TR" sz="1600" b="0" dirty="0" smtClean="0"/>
                  <a:t>, </a:t>
                </a:r>
                <a14:m>
                  <m:oMath xmlns:m="http://schemas.openxmlformats.org/officeDocument/2006/math"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491</m:t>
                    </m:r>
                  </m:oMath>
                </a14:m>
                <a:r>
                  <a:rPr lang="tr-TR" sz="1600" b="0" dirty="0" smtClean="0"/>
                  <a:t>, </a:t>
                </a:r>
                <a14:m>
                  <m:oMath xmlns:m="http://schemas.openxmlformats.org/officeDocument/2006/math"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981</m:t>
                    </m:r>
                  </m:oMath>
                </a14:m>
                <a:r>
                  <a:rPr lang="tr-TR" sz="1600" b="0" dirty="0" smtClean="0"/>
                  <a:t>, </a:t>
                </a:r>
                <a:r>
                  <a:rPr lang="tr-TR" sz="1600" b="0" dirty="0" err="1" smtClean="0"/>
                  <a:t>and</a:t>
                </a:r>
                <a:r>
                  <a:rPr lang="tr-TR" sz="1600" b="0" dirty="0" smtClean="0"/>
                  <a:t> </a:t>
                </a:r>
                <a14:m>
                  <m:oMath xmlns:m="http://schemas.openxmlformats.org/officeDocument/2006/math">
                    <m:r>
                      <a:rPr lang="tr-TR" sz="1600" b="0" i="1" smtClean="0">
                        <a:latin typeface="Cambria Math" panose="02040503050406030204" pitchFamily="18" charset="0"/>
                      </a:rPr>
                      <m:t>1471</m:t>
                    </m:r>
                  </m:oMath>
                </a14:m>
                <a:r>
                  <a:rPr lang="tr-TR" sz="1600" b="0" dirty="0" smtClean="0"/>
                  <a:t>. (</a:t>
                </a:r>
                <a14:m>
                  <m:oMath xmlns:m="http://schemas.openxmlformats.org/officeDocument/2006/math">
                    <m:r>
                      <a:rPr lang="tr-TR" sz="1600" b="0" i="1" dirty="0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subcarriers</a:t>
                </a:r>
                <a:r>
                  <a:rPr lang="tr-TR" sz="1600" b="0" dirty="0" smtClean="0"/>
                  <a:t>)</a:t>
                </a:r>
              </a:p>
              <a:p>
                <a:r>
                  <a:rPr lang="tr-TR" sz="1600" b="0" dirty="0" err="1" smtClean="0"/>
                  <a:t>Proposed</a:t>
                </a:r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method</a:t>
                </a:r>
                <a:r>
                  <a:rPr lang="tr-TR" sz="1600" b="0" dirty="0" smtClean="0"/>
                  <a:t> </a:t>
                </a:r>
                <a14:m>
                  <m:oMath xmlns:m="http://schemas.openxmlformats.org/officeDocument/2006/math">
                    <m:r>
                      <a:rPr lang="tr-TR" sz="16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tr-TR" sz="1600" b="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1600" b="0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tr-TR" sz="1600" b="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sz="1600" b="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tr-TR" sz="1600" b="0" dirty="0"/>
                  <a:t> is </a:t>
                </a:r>
                <a:r>
                  <a:rPr lang="tr-TR" sz="1600" b="0" dirty="0" err="1"/>
                  <a:t>transmitted</a:t>
                </a:r>
                <a:r>
                  <a:rPr lang="tr-TR" sz="1600" b="0" dirty="0"/>
                  <a:t> </a:t>
                </a:r>
                <a:r>
                  <a:rPr lang="tr-TR" sz="1600" b="0" dirty="0" err="1"/>
                  <a:t>over</a:t>
                </a:r>
                <a:r>
                  <a:rPr lang="tr-TR" sz="1600" b="0" dirty="0"/>
                  <a:t> </a:t>
                </a:r>
                <a:r>
                  <a:rPr lang="tr-TR" sz="1600" b="0" dirty="0" err="1"/>
                  <a:t>subcarriers</a:t>
                </a:r>
                <a:r>
                  <a:rPr lang="tr-TR" sz="1600" b="0" dirty="0"/>
                  <a:t> </a:t>
                </a:r>
                <a:r>
                  <a:rPr lang="tr-TR" sz="1600" b="0" dirty="0" err="1"/>
                  <a:t>with</a:t>
                </a:r>
                <a:r>
                  <a:rPr lang="tr-TR" sz="1600" b="0" dirty="0"/>
                  <a:t> </a:t>
                </a:r>
                <a:r>
                  <a:rPr lang="tr-TR" sz="1600" b="0" dirty="0" err="1"/>
                  <a:t>the</a:t>
                </a:r>
                <a:r>
                  <a:rPr lang="tr-TR" sz="1600" b="0" dirty="0"/>
                  <a:t> </a:t>
                </a:r>
                <a:r>
                  <a:rPr lang="tr-TR" sz="1600" b="0" dirty="0" err="1"/>
                  <a:t>indices</a:t>
                </a:r>
                <a:r>
                  <a:rPr lang="tr-TR" sz="1600" b="0" dirty="0"/>
                  <a:t> </a:t>
                </a:r>
                <a14:m>
                  <m:oMath xmlns:m="http://schemas.openxmlformats.org/officeDocument/2006/math">
                    <m:r>
                      <a:rPr lang="tr-TR" sz="1600" b="0" i="1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tr-TR" sz="1600" b="0" dirty="0" smtClean="0"/>
                  <a:t>, </a:t>
                </a:r>
                <a14:m>
                  <m:oMath xmlns:m="http://schemas.openxmlformats.org/officeDocument/2006/math">
                    <m:r>
                      <a:rPr lang="tr-TR" sz="1600" b="0" i="1" dirty="0" smtClean="0">
                        <a:latin typeface="Cambria Math" panose="02040503050406030204" pitchFamily="18" charset="0"/>
                      </a:rPr>
                      <m:t>246</m:t>
                    </m:r>
                  </m:oMath>
                </a14:m>
                <a:r>
                  <a:rPr lang="tr-TR" sz="1600" b="0" dirty="0" smtClean="0"/>
                  <a:t>, </a:t>
                </a:r>
                <a14:m>
                  <m:oMath xmlns:m="http://schemas.openxmlformats.org/officeDocument/2006/math">
                    <m:r>
                      <a:rPr lang="tr-TR" sz="1600" b="0" i="1">
                        <a:latin typeface="Cambria Math" panose="02040503050406030204" pitchFamily="18" charset="0"/>
                      </a:rPr>
                      <m:t>491</m:t>
                    </m:r>
                  </m:oMath>
                </a14:m>
                <a:r>
                  <a:rPr lang="tr-TR" sz="1600" b="0" dirty="0" smtClean="0"/>
                  <a:t>, </a:t>
                </a:r>
                <a14:m>
                  <m:oMath xmlns:m="http://schemas.openxmlformats.org/officeDocument/2006/math">
                    <m:r>
                      <a:rPr lang="tr-TR" sz="1600" b="0" i="1" dirty="0" smtClean="0">
                        <a:latin typeface="Cambria Math" panose="02040503050406030204" pitchFamily="18" charset="0"/>
                      </a:rPr>
                      <m:t>736</m:t>
                    </m:r>
                  </m:oMath>
                </a14:m>
                <a:r>
                  <a:rPr lang="tr-TR" sz="1600" b="0" dirty="0" smtClean="0"/>
                  <a:t>, </a:t>
                </a:r>
                <a14:m>
                  <m:oMath xmlns:m="http://schemas.openxmlformats.org/officeDocument/2006/math">
                    <m:r>
                      <a:rPr lang="tr-TR" sz="1600" b="0" i="1">
                        <a:latin typeface="Cambria Math" panose="02040503050406030204" pitchFamily="18" charset="0"/>
                      </a:rPr>
                      <m:t>981</m:t>
                    </m:r>
                  </m:oMath>
                </a14:m>
                <a:r>
                  <a:rPr lang="tr-TR" sz="1600" b="0" dirty="0" smtClean="0"/>
                  <a:t>, </a:t>
                </a:r>
                <a14:m>
                  <m:oMath xmlns:m="http://schemas.openxmlformats.org/officeDocument/2006/math">
                    <m:r>
                      <a:rPr lang="tr-TR" sz="1600" b="0" i="1" dirty="0" smtClean="0">
                        <a:latin typeface="Cambria Math" panose="02040503050406030204" pitchFamily="18" charset="0"/>
                      </a:rPr>
                      <m:t>1226</m:t>
                    </m:r>
                  </m:oMath>
                </a14:m>
                <a:r>
                  <a:rPr lang="tr-TR" sz="1600" b="0" dirty="0" smtClean="0"/>
                  <a:t>, </a:t>
                </a:r>
                <a14:m>
                  <m:oMath xmlns:m="http://schemas.openxmlformats.org/officeDocument/2006/math">
                    <m:r>
                      <a:rPr lang="tr-TR" sz="1600" b="0" i="1">
                        <a:latin typeface="Cambria Math" panose="02040503050406030204" pitchFamily="18" charset="0"/>
                      </a:rPr>
                      <m:t>1471</m:t>
                    </m:r>
                  </m:oMath>
                </a14:m>
                <a:r>
                  <a:rPr lang="tr-TR" sz="1600" b="0" dirty="0" smtClean="0"/>
                  <a:t>, </a:t>
                </a:r>
                <a:r>
                  <a:rPr lang="tr-TR" sz="1600" b="0" dirty="0" err="1" smtClean="0"/>
                  <a:t>and</a:t>
                </a:r>
                <a:r>
                  <a:rPr lang="tr-TR" sz="1600" b="0" dirty="0"/>
                  <a:t> </a:t>
                </a:r>
                <a14:m>
                  <m:oMath xmlns:m="http://schemas.openxmlformats.org/officeDocument/2006/math">
                    <m:r>
                      <a:rPr lang="tr-TR" sz="1600" b="0" i="1" dirty="0" smtClean="0">
                        <a:latin typeface="Cambria Math" panose="02040503050406030204" pitchFamily="18" charset="0"/>
                      </a:rPr>
                      <m:t>1716</m:t>
                    </m:r>
                  </m:oMath>
                </a14:m>
                <a:r>
                  <a:rPr lang="tr-TR" sz="1600" b="0" dirty="0" smtClean="0"/>
                  <a:t>. (</a:t>
                </a:r>
                <a14:m>
                  <m:oMath xmlns:m="http://schemas.openxmlformats.org/officeDocument/2006/math">
                    <m:r>
                      <a:rPr lang="tr-TR" sz="1600" b="0" i="1" dirty="0" smtClean="0">
                        <a:latin typeface="Cambria Math" panose="02040503050406030204" pitchFamily="18" charset="0"/>
                      </a:rPr>
                      <m:t>8</m:t>
                    </m:r>
                  </m:oMath>
                </a14:m>
                <a:r>
                  <a:rPr lang="tr-TR" sz="1600" b="0" dirty="0" smtClean="0"/>
                  <a:t> </a:t>
                </a:r>
                <a:r>
                  <a:rPr lang="tr-TR" sz="1600" b="0" dirty="0" err="1" smtClean="0"/>
                  <a:t>subcarriers</a:t>
                </a:r>
                <a:r>
                  <a:rPr lang="tr-TR" sz="1600" b="0" dirty="0" smtClean="0"/>
                  <a:t>)</a:t>
                </a:r>
                <a:endParaRPr lang="tr-TR" sz="1600" b="0" dirty="0"/>
              </a:p>
              <a:p>
                <a:endParaRPr lang="tr-TR" sz="1600" b="0" dirty="0"/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4648200"/>
                <a:ext cx="8229600" cy="1447800"/>
              </a:xfrm>
              <a:blipFill>
                <a:blip r:embed="rId2"/>
                <a:stretch>
                  <a:fillRect l="-296" t="-1266" b="-2954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5</a:t>
            </a:fld>
            <a:endParaRPr lang="en-US" altLang="ko-KR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200" y="3299972"/>
            <a:ext cx="8640000" cy="891028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200" y="1404271"/>
            <a:ext cx="8640000" cy="1796129"/>
          </a:xfrm>
          <a:prstGeom prst="rect">
            <a:avLst/>
          </a:prstGeom>
        </p:spPr>
      </p:pic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53324" y="6475413"/>
            <a:ext cx="2190601" cy="184666"/>
          </a:xfrm>
        </p:spPr>
        <p:txBody>
          <a:bodyPr/>
          <a:lstStyle/>
          <a:p>
            <a:pPr>
              <a:defRPr/>
            </a:pPr>
            <a:r>
              <a:rPr lang="tr-TR" altLang="ko-KR" dirty="0" smtClean="0"/>
              <a:t>Ali Tuğberk Doğukan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</a:t>
            </a:r>
            <a:r>
              <a:rPr lang="tr-TR" altLang="ko-KR" dirty="0" smtClean="0"/>
              <a:t>Vestel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7864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544810"/>
            <a:ext cx="7772400" cy="914400"/>
          </a:xfrm>
        </p:spPr>
        <p:txBody>
          <a:bodyPr/>
          <a:lstStyle/>
          <a:p>
            <a:r>
              <a:rPr lang="en-US" sz="2800" dirty="0" smtClean="0"/>
              <a:t>Summary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 smtClean="0"/>
              <a:t>Slide </a:t>
            </a:r>
            <a:fld id="{E792CD62-9AAA-4B66-A216-7F1F565D5B47}" type="slidenum">
              <a:rPr lang="en-US" altLang="ko-KR" smtClean="0"/>
              <a:pPr/>
              <a:t>6</a:t>
            </a:fld>
            <a:endParaRPr lang="en-US" altLang="ko-KR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96913" y="1676400"/>
            <a:ext cx="8066087" cy="3733800"/>
          </a:xfrm>
        </p:spPr>
        <p:txBody>
          <a:bodyPr/>
          <a:lstStyle/>
          <a:p>
            <a:pPr>
              <a:buSzPct val="120000"/>
              <a:buFont typeface="Arial" panose="020B0604020202020204" pitchFamily="34" charset="0"/>
              <a:buChar char="•"/>
              <a:defRPr/>
            </a:pP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We propose </a:t>
            </a:r>
            <a:r>
              <a:rPr lang="tr-TR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tr-TR" sz="20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diversity</a:t>
            </a:r>
            <a:r>
              <a:rPr lang="tr-TR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enhancing</a:t>
            </a:r>
            <a:r>
              <a:rPr lang="tr-TR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technique</a:t>
            </a:r>
            <a:r>
              <a:rPr lang="tr-TR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tr-TR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DUP mode</a:t>
            </a:r>
            <a:r>
              <a:rPr lang="tr-TR" sz="20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tr-TR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further</a:t>
            </a:r>
            <a:r>
              <a:rPr lang="tr-TR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increase</a:t>
            </a:r>
            <a:r>
              <a:rPr lang="tr-TR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tr-TR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transmission</a:t>
            </a:r>
            <a:r>
              <a:rPr lang="tr-TR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range</a:t>
            </a:r>
            <a:r>
              <a:rPr lang="tr-TR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tr-TR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improve</a:t>
            </a:r>
            <a:r>
              <a:rPr lang="tr-TR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tr-TR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error</a:t>
            </a:r>
            <a:r>
              <a:rPr lang="tr-TR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performance</a:t>
            </a:r>
            <a:r>
              <a:rPr lang="tr-TR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SzPct val="120000"/>
              <a:buNone/>
              <a:defRPr/>
            </a:pP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SzPct val="120000"/>
              <a:buNone/>
              <a:defRPr/>
            </a:pP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53324" y="6475413"/>
            <a:ext cx="2190601" cy="184666"/>
          </a:xfrm>
        </p:spPr>
        <p:txBody>
          <a:bodyPr/>
          <a:lstStyle/>
          <a:p>
            <a:pPr>
              <a:defRPr/>
            </a:pPr>
            <a:r>
              <a:rPr lang="tr-TR" altLang="ko-KR" dirty="0" smtClean="0"/>
              <a:t>Ali Tuğberk Doğukan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</a:t>
            </a:r>
            <a:r>
              <a:rPr lang="tr-TR" altLang="ko-KR" dirty="0" smtClean="0"/>
              <a:t>Vestel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7373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7387"/>
          </a:xfrm>
        </p:spPr>
        <p:txBody>
          <a:bodyPr/>
          <a:lstStyle/>
          <a:p>
            <a:r>
              <a:rPr lang="en-US" altLang="zh-CN" sz="2800" dirty="0" smtClean="0"/>
              <a:t>Reference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524000"/>
            <a:ext cx="7847013" cy="4572000"/>
          </a:xfrm>
        </p:spPr>
        <p:txBody>
          <a:bodyPr/>
          <a:lstStyle/>
          <a:p>
            <a:pPr marL="0" indent="0">
              <a:buNone/>
            </a:pP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[</a:t>
            </a:r>
            <a:r>
              <a:rPr lang="tr-TR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] </a:t>
            </a: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Ron Porat, IEEE 802.11-20/965r4, 6 GHz LPI Range Extension</a:t>
            </a: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tr-TR" sz="20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[</a:t>
            </a:r>
            <a:r>
              <a:rPr lang="tr-TR" sz="2000" b="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] Ron </a:t>
            </a:r>
            <a:r>
              <a:rPr lang="en-US" sz="2000" b="0" dirty="0" err="1">
                <a:latin typeface="Calibri" panose="020F0502020204030204" pitchFamily="34" charset="0"/>
                <a:cs typeface="Calibri" panose="020F0502020204030204" pitchFamily="34" charset="0"/>
              </a:rPr>
              <a:t>Porat</a:t>
            </a: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b="0" i="1" dirty="0">
                <a:latin typeface="Calibri" panose="020F0502020204030204" pitchFamily="34" charset="0"/>
                <a:cs typeface="Calibri" panose="020F0502020204030204" pitchFamily="34" charset="0"/>
              </a:rPr>
              <a:t>et al</a:t>
            </a: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, IEEE 802.11-20/1191r1, DUP mode PAPR reduction</a:t>
            </a: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tr-TR" sz="20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tr-TR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[3</a:t>
            </a:r>
            <a:r>
              <a:rPr lang="tr-TR" sz="2000" b="0" dirty="0">
                <a:latin typeface="Calibri" panose="020F0502020204030204" pitchFamily="34" charset="0"/>
                <a:cs typeface="Calibri" panose="020F0502020204030204" pitchFamily="34" charset="0"/>
              </a:rPr>
              <a:t>] “</a:t>
            </a:r>
            <a:r>
              <a:rPr lang="tr-TR" sz="2000" b="0" dirty="0" err="1">
                <a:latin typeface="Calibri" panose="020F0502020204030204" pitchFamily="34" charset="0"/>
                <a:cs typeface="Calibri" panose="020F0502020204030204" pitchFamily="34" charset="0"/>
              </a:rPr>
              <a:t>Frame</a:t>
            </a:r>
            <a:r>
              <a:rPr lang="tr-TR" sz="20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000" b="0" dirty="0" err="1">
                <a:latin typeface="Calibri" panose="020F0502020204030204" pitchFamily="34" charset="0"/>
                <a:cs typeface="Calibri" panose="020F0502020204030204" pitchFamily="34" charset="0"/>
              </a:rPr>
              <a:t>structure</a:t>
            </a:r>
            <a:r>
              <a:rPr lang="tr-TR" sz="20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000" b="0" dirty="0" err="1">
                <a:latin typeface="Calibri" panose="020F0502020204030204" pitchFamily="34" charset="0"/>
                <a:cs typeface="Calibri" panose="020F0502020204030204" pitchFamily="34" charset="0"/>
              </a:rPr>
              <a:t>channel</a:t>
            </a:r>
            <a:r>
              <a:rPr lang="tr-TR" sz="20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000" b="0" dirty="0" err="1">
                <a:latin typeface="Calibri" panose="020F0502020204030204" pitchFamily="34" charset="0"/>
                <a:cs typeface="Calibri" panose="020F0502020204030204" pitchFamily="34" charset="0"/>
              </a:rPr>
              <a:t>coding</a:t>
            </a:r>
            <a:r>
              <a:rPr lang="tr-TR" sz="20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000" b="0" dirty="0" err="1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tr-TR" sz="20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000" b="0" dirty="0" err="1">
                <a:latin typeface="Calibri" panose="020F0502020204030204" pitchFamily="34" charset="0"/>
                <a:cs typeface="Calibri" panose="020F0502020204030204" pitchFamily="34" charset="0"/>
              </a:rPr>
              <a:t>modulation</a:t>
            </a:r>
            <a:r>
              <a:rPr lang="tr-TR" sz="20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000" b="0" dirty="0" err="1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tr-TR" sz="2000" b="0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tr-TR" sz="20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second</a:t>
            </a:r>
            <a:r>
              <a:rPr lang="tr-TR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tr-TR" sz="20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generation</a:t>
            </a:r>
            <a:r>
              <a:rPr lang="tr-TR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digital</a:t>
            </a:r>
            <a:r>
              <a:rPr lang="tr-TR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000" b="0" dirty="0" err="1">
                <a:latin typeface="Calibri" panose="020F0502020204030204" pitchFamily="34" charset="0"/>
                <a:cs typeface="Calibri" panose="020F0502020204030204" pitchFamily="34" charset="0"/>
              </a:rPr>
              <a:t>terrestrial</a:t>
            </a:r>
            <a:r>
              <a:rPr lang="tr-TR" sz="20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000" b="0" dirty="0" err="1">
                <a:latin typeface="Calibri" panose="020F0502020204030204" pitchFamily="34" charset="0"/>
                <a:cs typeface="Calibri" panose="020F0502020204030204" pitchFamily="34" charset="0"/>
              </a:rPr>
              <a:t>television</a:t>
            </a:r>
            <a:r>
              <a:rPr lang="tr-TR" sz="20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000" b="0" dirty="0" err="1">
                <a:latin typeface="Calibri" panose="020F0502020204030204" pitchFamily="34" charset="0"/>
                <a:cs typeface="Calibri" panose="020F0502020204030204" pitchFamily="34" charset="0"/>
              </a:rPr>
              <a:t>broadcasting</a:t>
            </a:r>
            <a:r>
              <a:rPr lang="tr-TR" sz="20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0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system</a:t>
            </a:r>
            <a:r>
              <a:rPr lang="tr-TR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(DVB-T2),” ETSI EN 302 </a:t>
            </a:r>
            <a:r>
              <a:rPr lang="tr-TR" sz="2000" b="0" dirty="0">
                <a:latin typeface="Calibri" panose="020F0502020204030204" pitchFamily="34" charset="0"/>
                <a:cs typeface="Calibri" panose="020F0502020204030204" pitchFamily="34" charset="0"/>
              </a:rPr>
              <a:t>755 V1.1.1, </a:t>
            </a:r>
            <a:r>
              <a:rPr lang="tr-TR" sz="2000" b="0" dirty="0" err="1">
                <a:latin typeface="Calibri" panose="020F0502020204030204" pitchFamily="34" charset="0"/>
                <a:cs typeface="Calibri" panose="020F0502020204030204" pitchFamily="34" charset="0"/>
              </a:rPr>
              <a:t>Sep</a:t>
            </a:r>
            <a:r>
              <a:rPr lang="tr-TR" sz="2000" b="0" dirty="0">
                <a:latin typeface="Calibri" panose="020F0502020204030204" pitchFamily="34" charset="0"/>
                <a:cs typeface="Calibri" panose="020F0502020204030204" pitchFamily="34" charset="0"/>
              </a:rPr>
              <a:t>. 2009.</a:t>
            </a:r>
            <a:endParaRPr lang="tr-TR" sz="20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39725" indent="-339725">
              <a:buNone/>
              <a:defRPr/>
            </a:pPr>
            <a:endParaRPr lang="en-US" sz="20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zh-CN" sz="20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zh-CN" sz="20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zh-CN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7</a:t>
            </a:fld>
            <a:endParaRPr lang="en-US" altLang="ko-K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53324" y="6475413"/>
            <a:ext cx="2190601" cy="184666"/>
          </a:xfrm>
        </p:spPr>
        <p:txBody>
          <a:bodyPr/>
          <a:lstStyle/>
          <a:p>
            <a:pPr>
              <a:defRPr/>
            </a:pPr>
            <a:r>
              <a:rPr lang="tr-TR" altLang="ko-KR" dirty="0" smtClean="0"/>
              <a:t>Ali Tuğberk Doğukan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</a:t>
            </a:r>
            <a:r>
              <a:rPr lang="tr-TR" altLang="ko-KR" dirty="0" smtClean="0"/>
              <a:t>Vestel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2452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2800" dirty="0" smtClean="0"/>
              <a:t>SP</a:t>
            </a:r>
            <a:endParaRPr lang="en-C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228013" cy="4343400"/>
          </a:xfrm>
        </p:spPr>
        <p:txBody>
          <a:bodyPr/>
          <a:lstStyle/>
          <a:p>
            <a:pPr marL="0" indent="0">
              <a:buNone/>
            </a:pPr>
            <a:r>
              <a:rPr lang="en-CA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Do you agree to add the </a:t>
            </a:r>
            <a:r>
              <a:rPr lang="tr-TR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proposed</a:t>
            </a:r>
            <a:r>
              <a:rPr lang="tr-TR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method</a:t>
            </a:r>
            <a:r>
              <a:rPr lang="en-CA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with MCS</a:t>
            </a:r>
            <a:r>
              <a:rPr lang="tr-TR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14</a:t>
            </a:r>
            <a:r>
              <a:rPr lang="en-CA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to the 11be SFD?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8</a:t>
            </a:fld>
            <a:endParaRPr lang="en-US" altLang="ko-K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53324" y="6475413"/>
            <a:ext cx="2190601" cy="184666"/>
          </a:xfrm>
        </p:spPr>
        <p:txBody>
          <a:bodyPr/>
          <a:lstStyle/>
          <a:p>
            <a:pPr>
              <a:defRPr/>
            </a:pPr>
            <a:r>
              <a:rPr lang="tr-TR" altLang="ko-KR" dirty="0" smtClean="0"/>
              <a:t>Ali Tuğberk Doğukan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</a:t>
            </a:r>
            <a:r>
              <a:rPr lang="tr-TR" altLang="ko-KR" dirty="0" smtClean="0"/>
              <a:t>Vestel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2071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209759</TotalTime>
  <Words>555</Words>
  <Application>Microsoft Office PowerPoint</Application>
  <PresentationFormat>On-screen Show (4:3)</PresentationFormat>
  <Paragraphs>80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802-11-Submission</vt:lpstr>
      <vt:lpstr>Diversity Enhancement for DUP Mode</vt:lpstr>
      <vt:lpstr>Introduction</vt:lpstr>
      <vt:lpstr>Revisiting DUP Mode</vt:lpstr>
      <vt:lpstr>Proposed Method</vt:lpstr>
      <vt:lpstr>Comparison</vt:lpstr>
      <vt:lpstr>Summary</vt:lpstr>
      <vt:lpstr>Reference</vt:lpstr>
      <vt:lpstr>SP</vt:lpstr>
    </vt:vector>
  </TitlesOfParts>
  <Company>LG Electronics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Başak Özbakış</cp:lastModifiedBy>
  <cp:revision>3689</cp:revision>
  <cp:lastPrinted>2019-10-30T14:42:18Z</cp:lastPrinted>
  <dcterms:created xsi:type="dcterms:W3CDTF">2007-05-21T21:00:37Z</dcterms:created>
  <dcterms:modified xsi:type="dcterms:W3CDTF">2021-03-03T14:47:18Z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(2)A56q1VWb31HeONRT4KPsYNh/hp5DyC+ahE2YERZ3WFOcgCI2nj85EHasTXXRokWDp6kHsF/C
8xxCohD9ok8Tu1lVri3JyCdeDIF4qy45Zu49dRHHD08pJ10mrcRqp3EHsVO/5+t+8nhQbXUP
WFHTuirM+kgLYor0+xO0YDC18ciH74YvCfEDHLZR7c3PjPGndqabkeYXcXFaBuZOidGsR55J
lSR8e70t+AbOlg+832</vt:lpwstr>
  </property>
  <property fmtid="{D5CDD505-2E9C-101B-9397-08002B2CF9AE}" pid="3" name="_2015_ms_pID_7253431">
    <vt:lpwstr>cnUm6lU5sDl21P7OhygWk9SPgEtKEGf9QcGOiBlyXtUtds6cFKvhbe
FU9z4KkMJGIZEGeYxuEV+9SjN9SPqENYF/FpC8IVBGFL2MyXv4mWbDxI92SPSNMxs6Bv6aEY
eAEEz0ytyy05WLxPLOyNzjkiyKY+lSRalUn6DPioM/vAjZ/Rhe8+YXIOrbOdePWY5wQ=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1578421453</vt:lpwstr>
  </property>
</Properties>
</file>