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3" r:id="rId2"/>
    <p:sldId id="554" r:id="rId3"/>
    <p:sldId id="699" r:id="rId4"/>
    <p:sldId id="700" r:id="rId5"/>
    <p:sldId id="701" r:id="rId6"/>
    <p:sldId id="698" r:id="rId7"/>
    <p:sldId id="681" r:id="rId8"/>
    <p:sldId id="690" r:id="rId9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5050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5034" autoAdjust="0"/>
  </p:normalViewPr>
  <p:slideViewPr>
    <p:cSldViewPr>
      <p:cViewPr>
        <p:scale>
          <a:sx n="69" d="100"/>
          <a:sy n="69" d="100"/>
        </p:scale>
        <p:origin x="-1244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orient="horz" pos="2213"/>
        <p:guide pos="3132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et. al,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9112" y="6475413"/>
            <a:ext cx="2301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802.11-21/0368r0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59400"/>
            <a:ext cx="1051057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2021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90600"/>
          </a:xfrm>
        </p:spPr>
        <p:txBody>
          <a:bodyPr/>
          <a:lstStyle/>
          <a:p>
            <a:r>
              <a:rPr lang="tr-TR" dirty="0" err="1" smtClean="0"/>
              <a:t>Diversity</a:t>
            </a:r>
            <a:r>
              <a:rPr lang="tr-TR" dirty="0" smtClean="0"/>
              <a:t> Enhancement </a:t>
            </a:r>
            <a:r>
              <a:rPr lang="tr-TR" dirty="0" err="1" smtClean="0"/>
              <a:t>for</a:t>
            </a:r>
            <a:r>
              <a:rPr lang="tr-TR" dirty="0" smtClean="0"/>
              <a:t> DUP </a:t>
            </a:r>
            <a:r>
              <a:rPr lang="tr-TR" dirty="0" err="1" smtClean="0"/>
              <a:t>Mode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</a:t>
            </a:r>
            <a:r>
              <a:rPr lang="tr-TR" altLang="ko-KR" sz="2000" b="0" dirty="0" smtClean="0">
                <a:ea typeface="Gulim" panose="020B0600000101010101" pitchFamily="34" charset="-127"/>
              </a:rPr>
              <a:t>1</a:t>
            </a:r>
            <a:r>
              <a:rPr lang="en-US" altLang="ko-KR" sz="2000" b="0" dirty="0" smtClean="0">
                <a:ea typeface="Gulim" panose="020B0600000101010101" pitchFamily="34" charset="-127"/>
              </a:rPr>
              <a:t>-</a:t>
            </a:r>
            <a:r>
              <a:rPr lang="tr-TR" altLang="ko-KR" sz="2000" b="0" dirty="0" smtClean="0">
                <a:ea typeface="Gulim" panose="020B0600000101010101" pitchFamily="34" charset="-127"/>
              </a:rPr>
              <a:t>03</a:t>
            </a:r>
            <a:r>
              <a:rPr lang="en-US" altLang="ko-KR" sz="2000" b="0" dirty="0" smtClean="0">
                <a:ea typeface="Gulim" panose="020B0600000101010101" pitchFamily="34" charset="-127"/>
              </a:rPr>
              <a:t>-</a:t>
            </a:r>
            <a:r>
              <a:rPr lang="tr-TR" altLang="ko-KR" sz="2000" b="0" dirty="0" smtClean="0">
                <a:ea typeface="Gulim" panose="020B0600000101010101" pitchFamily="34" charset="-127"/>
              </a:rPr>
              <a:t>03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886968"/>
              </p:ext>
            </p:extLst>
          </p:nvPr>
        </p:nvGraphicFramePr>
        <p:xfrm>
          <a:off x="762000" y="3335549"/>
          <a:ext cx="7620000" cy="151381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60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Ali Tuğberk Doğukan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Vestel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adogukan18@ku.edu.tr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8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Başak Ak </a:t>
                      </a:r>
                      <a:r>
                        <a:rPr kumimoji="0" lang="tr-TR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Özbakış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basak.ozbakis@vestel.com.tr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Ertuğrul Başar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ebasar@ku.edu.tr</a:t>
                      </a:r>
                      <a:endParaRPr lang="en-CA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sz="2800" dirty="0" smtClean="0">
                <a:ea typeface="Gulim" panose="020B0600000101010101" pitchFamily="34" charset="-127"/>
              </a:rPr>
              <a:t>Introduction</a:t>
            </a:r>
            <a:endParaRPr lang="ko-KR" altLang="en-US" sz="2800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8050794" cy="4346294"/>
          </a:xfrm>
        </p:spPr>
        <p:txBody>
          <a:bodyPr/>
          <a:lstStyle/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DUP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duplicates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coded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modulated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symbols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frequency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domain, has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proposed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range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extension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6 GHz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band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[1].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DUP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MCS0+DCM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bandwidth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80/160/320 MHz.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PAPR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scheme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proposed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DUP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[2].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However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additional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diversity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scheme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is TBD. 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contribution proposes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diversity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enhancing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technique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improve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DUP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similar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diversity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enhancing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called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‘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constellation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rotation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cyclic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Q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delay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’ is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DVB-T2 </a:t>
            </a:r>
            <a:r>
              <a:rPr lang="tr-TR" sz="18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standard</a:t>
            </a:r>
            <a:r>
              <a:rPr lang="tr-TR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[3].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610394"/>
            <a:ext cx="7772400" cy="838993"/>
          </a:xfrm>
        </p:spPr>
        <p:txBody>
          <a:bodyPr/>
          <a:lstStyle/>
          <a:p>
            <a:r>
              <a:rPr lang="tr-TR" sz="2800" dirty="0" err="1" smtClean="0"/>
              <a:t>Revisiting</a:t>
            </a:r>
            <a:r>
              <a:rPr lang="tr-TR" sz="2800" dirty="0" smtClean="0"/>
              <a:t> DUP </a:t>
            </a:r>
            <a:r>
              <a:rPr lang="tr-TR" sz="2800" dirty="0" err="1" smtClean="0"/>
              <a:t>Mode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24000"/>
                <a:ext cx="7772400" cy="4800600"/>
              </a:xfrm>
            </p:spPr>
            <p:txBody>
              <a:bodyPr/>
              <a:lstStyle/>
              <a:p>
                <a:r>
                  <a:rPr lang="tr-TR" sz="1600" b="0" dirty="0" smtClean="0"/>
                  <a:t>In DUP </a:t>
                </a:r>
                <a:r>
                  <a:rPr lang="tr-TR" sz="1600" b="0" dirty="0" err="1" smtClean="0"/>
                  <a:t>mode</a:t>
                </a:r>
                <a:r>
                  <a:rPr lang="tr-TR" sz="1600" b="0" dirty="0" smtClean="0"/>
                  <a:t>, DCM </a:t>
                </a:r>
                <a:r>
                  <a:rPr lang="tr-TR" sz="1600" b="0" dirty="0" err="1" smtClean="0"/>
                  <a:t>signal</a:t>
                </a:r>
                <a:r>
                  <a:rPr lang="tr-TR" sz="1600" b="0" dirty="0" smtClean="0"/>
                  <a:t> is </a:t>
                </a:r>
                <a:r>
                  <a:rPr lang="tr-TR" sz="1600" b="0" dirty="0" err="1" smtClean="0"/>
                  <a:t>duplicated</a:t>
                </a:r>
                <a:r>
                  <a:rPr lang="tr-TR" sz="1600" b="0" dirty="0" smtClean="0"/>
                  <a:t> in </a:t>
                </a:r>
                <a:r>
                  <a:rPr lang="tr-TR" sz="1600" b="0" dirty="0" err="1" smtClean="0"/>
                  <a:t>frequency</a:t>
                </a:r>
                <a:r>
                  <a:rPr lang="tr-TR" sz="1600" b="0" dirty="0" smtClean="0"/>
                  <a:t> domain </a:t>
                </a:r>
                <a:r>
                  <a:rPr lang="tr-TR" sz="1600" b="0" dirty="0" err="1" smtClean="0"/>
                  <a:t>with</a:t>
                </a:r>
                <a:r>
                  <a:rPr lang="tr-TR" sz="1600" b="0" dirty="0" smtClean="0"/>
                  <a:t> PAPR </a:t>
                </a:r>
                <a:r>
                  <a:rPr lang="tr-TR" sz="1600" b="0" dirty="0" err="1" smtClean="0"/>
                  <a:t>reduction</a:t>
                </a:r>
                <a:r>
                  <a:rPr lang="tr-TR" sz="1600" b="0" dirty="0" smtClean="0"/>
                  <a:t> [2].</a:t>
                </a:r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1" i="0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tr-TR" sz="1600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tr-TR" sz="1600" b="0" dirty="0" smtClean="0"/>
                  <a:t>: </a:t>
                </a:r>
                <a:r>
                  <a:rPr lang="tr-TR" sz="1600" b="0" dirty="0" err="1" smtClean="0"/>
                  <a:t>pre</a:t>
                </a:r>
                <a:r>
                  <a:rPr lang="tr-TR" sz="1600" b="0" dirty="0" smtClean="0"/>
                  <a:t>-DCM </a:t>
                </a:r>
                <a:r>
                  <a:rPr lang="tr-TR" sz="1600" b="0" dirty="0" err="1" smtClean="0"/>
                  <a:t>modulated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symbols</a:t>
                </a:r>
                <a:endParaRPr lang="tr-TR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𝐷𝐶𝑀</m:t>
                        </m:r>
                      </m:sub>
                    </m:sSub>
                  </m:oMath>
                </a14:m>
                <a:r>
                  <a:rPr lang="tr-TR" sz="1600" b="0" dirty="0" smtClean="0"/>
                  <a:t>: </a:t>
                </a:r>
                <a:r>
                  <a:rPr lang="tr-TR" sz="1600" b="0" dirty="0" err="1" smtClean="0"/>
                  <a:t>symbols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obtained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by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performing</a:t>
                </a:r>
                <a:r>
                  <a:rPr lang="tr-TR" sz="1600" b="0" dirty="0" smtClean="0"/>
                  <a:t> DCM on </a:t>
                </a:r>
                <a14:m>
                  <m:oMath xmlns:m="http://schemas.openxmlformats.org/officeDocument/2006/math">
                    <m:r>
                      <a:rPr lang="tr-TR" sz="160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endParaRPr lang="tr-TR" sz="1600" b="0" dirty="0"/>
              </a:p>
              <a:p>
                <a14:m>
                  <m:oMath xmlns:m="http://schemas.openxmlformats.org/officeDocument/2006/math">
                    <m:r>
                      <a:rPr lang="tr-TR" sz="1600">
                        <a:latin typeface="Cambria Math" panose="02040503050406030204" pitchFamily="18" charset="0"/>
                      </a:rPr>
                      <m:t>𝐱</m:t>
                    </m:r>
                    <m:r>
                      <a:rPr lang="tr-TR" sz="16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tr-TR" sz="1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160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tr-TR" sz="16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sSub>
                          <m:sSubPr>
                            <m:ctrlPr>
                              <a:rPr lang="tr-TR" sz="16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160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tr-TR" sz="16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sub>
                        </m:sSub>
                      </m:e>
                    </m:d>
                  </m:oMath>
                </a14:m>
                <a:endParaRPr lang="tr-TR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𝐷𝐶𝑀</m:t>
                        </m:r>
                      </m:sub>
                    </m:sSub>
                  </m:oMath>
                </a14:m>
                <a:r>
                  <a:rPr lang="tr-TR" sz="1600" b="0" dirty="0" smtClean="0"/>
                  <a:t>: </a:t>
                </a:r>
                <a:r>
                  <a:rPr lang="tr-TR" sz="1600" b="0" dirty="0"/>
                  <a:t>symbols </a:t>
                </a:r>
                <a:r>
                  <a:rPr lang="tr-TR" sz="1600" b="0" dirty="0" err="1"/>
                  <a:t>obtained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by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performing</a:t>
                </a:r>
                <a:r>
                  <a:rPr lang="tr-TR" sz="1600" b="0" dirty="0"/>
                  <a:t> DCM </a:t>
                </a:r>
                <a:r>
                  <a:rPr lang="tr-TR" sz="1600" b="0" dirty="0" smtClean="0"/>
                  <a:t>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endParaRPr lang="tr-TR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𝐷𝐶𝑀</m:t>
                        </m:r>
                      </m:sub>
                    </m:sSub>
                  </m:oMath>
                </a14:m>
                <a:r>
                  <a:rPr lang="tr-TR" sz="1600" b="0" dirty="0"/>
                  <a:t>: symbols </a:t>
                </a:r>
                <a:r>
                  <a:rPr lang="tr-TR" sz="1600" b="0" dirty="0" err="1"/>
                  <a:t>obtained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by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performing</a:t>
                </a:r>
                <a:r>
                  <a:rPr lang="tr-TR" sz="1600" b="0" dirty="0"/>
                  <a:t> DCM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endParaRPr lang="tr-TR" sz="1600" b="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24000"/>
                <a:ext cx="7772400" cy="4800600"/>
              </a:xfrm>
              <a:blipFill>
                <a:blip r:embed="rId2"/>
                <a:stretch>
                  <a:fillRect l="-392" t="-38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79" y="2209800"/>
            <a:ext cx="7255721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760413"/>
            <a:ext cx="7772400" cy="534987"/>
          </a:xfrm>
        </p:spPr>
        <p:txBody>
          <a:bodyPr/>
          <a:lstStyle/>
          <a:p>
            <a:r>
              <a:rPr lang="tr-TR" sz="2800" dirty="0" err="1" smtClean="0"/>
              <a:t>Proposed</a:t>
            </a:r>
            <a:r>
              <a:rPr lang="tr-TR" sz="2800" dirty="0" smtClean="0"/>
              <a:t> </a:t>
            </a:r>
            <a:r>
              <a:rPr lang="tr-TR" sz="2800" dirty="0" err="1" smtClean="0"/>
              <a:t>Method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5181600"/>
                <a:ext cx="7772400" cy="1295400"/>
              </a:xfrm>
            </p:spPr>
            <p:txBody>
              <a:bodyPr/>
              <a:lstStyle/>
              <a:p>
                <a:r>
                  <a:rPr lang="tr-TR" sz="1600" b="0" dirty="0" err="1" smtClean="0">
                    <a:latin typeface="Cambria Math" panose="02040503050406030204" pitchFamily="18" charset="0"/>
                  </a:rPr>
                  <a:t>In</a:t>
                </a:r>
                <a:r>
                  <a:rPr lang="tr-TR" sz="16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600" b="0" dirty="0" err="1" smtClean="0">
                    <a:latin typeface="Cambria Math" panose="02040503050406030204" pitchFamily="18" charset="0"/>
                  </a:rPr>
                  <a:t>order</a:t>
                </a:r>
                <a:r>
                  <a:rPr lang="tr-TR" sz="16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600" b="0" dirty="0" err="1" smtClean="0">
                    <a:latin typeface="Cambria Math" panose="02040503050406030204" pitchFamily="18" charset="0"/>
                  </a:rPr>
                  <a:t>to</a:t>
                </a:r>
                <a:r>
                  <a:rPr lang="tr-TR" sz="16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600" b="0" dirty="0" err="1" smtClean="0">
                    <a:latin typeface="Cambria Math" panose="02040503050406030204" pitchFamily="18" charset="0"/>
                  </a:rPr>
                  <a:t>have</a:t>
                </a:r>
                <a:r>
                  <a:rPr lang="tr-TR" sz="16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600" b="0" dirty="0" err="1" smtClean="0">
                    <a:latin typeface="Cambria Math" panose="02040503050406030204" pitchFamily="18" charset="0"/>
                  </a:rPr>
                  <a:t>imaginary</a:t>
                </a:r>
                <a:r>
                  <a:rPr lang="tr-TR" sz="16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600" b="0" dirty="0" err="1" smtClean="0">
                    <a:latin typeface="Cambria Math" panose="02040503050406030204" pitchFamily="18" charset="0"/>
                  </a:rPr>
                  <a:t>and</a:t>
                </a:r>
                <a:r>
                  <a:rPr lang="tr-TR" sz="16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600" b="0" dirty="0" err="1" smtClean="0">
                    <a:latin typeface="Cambria Math" panose="02040503050406030204" pitchFamily="18" charset="0"/>
                  </a:rPr>
                  <a:t>real</a:t>
                </a:r>
                <a:r>
                  <a:rPr lang="tr-TR" sz="16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600" b="0" dirty="0" err="1" smtClean="0">
                    <a:latin typeface="Cambria Math" panose="02040503050406030204" pitchFamily="18" charset="0"/>
                  </a:rPr>
                  <a:t>parts</a:t>
                </a:r>
                <a:r>
                  <a:rPr lang="tr-TR" sz="1600" b="0" dirty="0" smtClean="0">
                    <a:latin typeface="Cambria Math" panose="02040503050406030204" pitchFamily="18" charset="0"/>
                  </a:rPr>
                  <a:t>, </a:t>
                </a:r>
                <a:r>
                  <a:rPr lang="tr-TR" sz="1600" b="0" dirty="0" err="1" smtClean="0">
                    <a:latin typeface="Cambria Math" panose="02040503050406030204" pitchFamily="18" charset="0"/>
                  </a:rPr>
                  <a:t>rotated</a:t>
                </a:r>
                <a:r>
                  <a:rPr lang="tr-TR" sz="1600" b="0" dirty="0" smtClean="0">
                    <a:latin typeface="Cambria Math" panose="02040503050406030204" pitchFamily="18" charset="0"/>
                  </a:rPr>
                  <a:t> BPSK can be </a:t>
                </a:r>
                <a:r>
                  <a:rPr lang="tr-TR" sz="1600" b="0" dirty="0" err="1" smtClean="0">
                    <a:latin typeface="Cambria Math" panose="02040503050406030204" pitchFamily="18" charset="0"/>
                  </a:rPr>
                  <a:t>used</a:t>
                </a:r>
                <a:r>
                  <a:rPr lang="tr-TR" sz="1600" b="0" dirty="0" smtClean="0">
                    <a:latin typeface="Cambria Math" panose="02040503050406030204" pitchFamily="18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sz="16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sz="1600" b="1" i="0" dirty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tr-TR" sz="1600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sup>
                    </m:sSup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tr-TR" sz="1600" b="0" i="1" dirty="0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tr-TR" sz="1600" b="0" i="1" dirty="0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tr-TR" sz="1600" b="1" i="0" dirty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tr-TR" sz="1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tr-TR" sz="1600" b="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p>
                        </m:sSubSup>
                        <m:r>
                          <a:rPr lang="tr-TR" sz="1600" b="0" i="1" dirty="0" smtClean="0">
                            <a:latin typeface="Cambria Math" panose="02040503050406030204" pitchFamily="18" charset="0"/>
                          </a:rPr>
                          <m:t>   </m:t>
                        </m:r>
                        <m:sSubSup>
                          <m:sSubSupPr>
                            <m:ctrlPr>
                              <a:rPr lang="tr-TR" sz="1600" b="0" i="1" dirty="0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tr-TR" sz="1600" b="1" i="0" dirty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tr-TR" sz="1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tr-TR" sz="1600" b="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p>
                        </m:sSubSup>
                      </m:e>
                    </m:d>
                  </m:oMath>
                </a14:m>
                <a:endParaRPr lang="tr-TR" sz="1600" b="0" dirty="0" smtClean="0"/>
              </a:p>
              <a:p>
                <a:r>
                  <a:rPr lang="tr-TR" sz="1600" b="0" dirty="0" err="1" smtClean="0"/>
                  <a:t>After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obtaining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1" i="0" smtClean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tr-TR" sz="1600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tr-TR" sz="1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tr-TR" sz="1600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acc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sSub>
                          <m:sSubPr>
                            <m:ctrlPr>
                              <a:rPr lang="tr-TR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tr-TR" sz="16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tr-TR" sz="1600" b="1" i="0" smtClean="0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</m:acc>
                          </m:e>
                          <m:sub>
                            <m:r>
                              <a:rPr lang="tr-TR" sz="1600" b="0" i="1" smtClean="0">
                                <a:latin typeface="Cambria Math" panose="02040503050406030204" pitchFamily="18" charset="0"/>
                              </a:rPr>
                              <m:t>𝐷𝐶𝑀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sz="1600" b="0" dirty="0" smtClean="0"/>
                  <a:t>, DUP </a:t>
                </a:r>
                <a:r>
                  <a:rPr lang="tr-TR" sz="1600" b="0" dirty="0" err="1" smtClean="0"/>
                  <a:t>mode</a:t>
                </a:r>
                <a:r>
                  <a:rPr lang="tr-TR" sz="1600" b="0" dirty="0" smtClean="0"/>
                  <a:t> can be </a:t>
                </a:r>
                <a:r>
                  <a:rPr lang="tr-TR" sz="1600" b="0" dirty="0" err="1" smtClean="0"/>
                  <a:t>used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with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the</a:t>
                </a:r>
                <a:r>
                  <a:rPr lang="tr-TR" sz="1600" b="0" dirty="0" smtClean="0"/>
                  <a:t> PAPR </a:t>
                </a:r>
                <a:r>
                  <a:rPr lang="tr-TR" sz="1600" b="0" dirty="0" err="1" smtClean="0"/>
                  <a:t>reduction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scheme</a:t>
                </a:r>
                <a:r>
                  <a:rPr lang="tr-TR" sz="1600" b="0" dirty="0" smtClean="0"/>
                  <a:t> in [</a:t>
                </a:r>
                <a:r>
                  <a:rPr lang="tr-TR" sz="16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tr-TR" sz="1600" b="0" dirty="0" smtClean="0"/>
                  <a:t>]. </a:t>
                </a:r>
                <a:endParaRPr lang="tr-TR" sz="1600" b="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5181600"/>
                <a:ext cx="7772400" cy="1295400"/>
              </a:xfrm>
              <a:blipFill>
                <a:blip r:embed="rId2"/>
                <a:stretch>
                  <a:fillRect l="-392" t="-187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368" y="1533097"/>
            <a:ext cx="5821263" cy="3419903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10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48603"/>
          </a:xfrm>
        </p:spPr>
        <p:txBody>
          <a:bodyPr/>
          <a:lstStyle/>
          <a:p>
            <a:r>
              <a:rPr lang="tr-TR" sz="2800" dirty="0" err="1" smtClean="0"/>
              <a:t>Comparison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648200"/>
                <a:ext cx="8229600" cy="1447800"/>
              </a:xfrm>
            </p:spPr>
            <p:txBody>
              <a:bodyPr/>
              <a:lstStyle/>
              <a:p>
                <a:r>
                  <a:rPr lang="tr-TR" sz="1600" b="0" dirty="0" err="1" smtClean="0"/>
                  <a:t>Imaginary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part</a:t>
                </a:r>
                <a:r>
                  <a:rPr lang="tr-TR" sz="1600" b="0" dirty="0" smtClean="0"/>
                  <a:t> is </a:t>
                </a:r>
                <a:r>
                  <a:rPr lang="tr-TR" sz="1600" b="0" dirty="0" err="1" smtClean="0"/>
                  <a:t>cyclicly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shifted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by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245</m:t>
                    </m:r>
                  </m:oMath>
                </a14:m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elements</a:t>
                </a:r>
                <a:r>
                  <a:rPr lang="tr-TR" sz="1600" b="0" dirty="0" smtClean="0"/>
                  <a:t>.</a:t>
                </a:r>
              </a:p>
              <a:p>
                <a:r>
                  <a:rPr lang="tr-TR" sz="1600" b="0" dirty="0" smtClean="0"/>
                  <a:t>DUP </a:t>
                </a:r>
                <a:r>
                  <a:rPr lang="tr-TR" sz="1600" b="0" dirty="0" err="1" smtClean="0"/>
                  <a:t>mode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1600" b="0" dirty="0" smtClean="0"/>
                  <a:t> is </a:t>
                </a:r>
                <a:r>
                  <a:rPr lang="tr-TR" sz="1600" b="0" dirty="0" err="1" smtClean="0"/>
                  <a:t>transmitted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over</a:t>
                </a:r>
                <a:r>
                  <a:rPr lang="tr-TR" sz="1600" b="0" dirty="0"/>
                  <a:t> </a:t>
                </a:r>
                <a:r>
                  <a:rPr lang="tr-TR" sz="1600" b="0" dirty="0" err="1" smtClean="0"/>
                  <a:t>subcarriers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with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the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indices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491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981</m:t>
                    </m:r>
                  </m:oMath>
                </a14:m>
                <a:r>
                  <a:rPr lang="tr-TR" sz="1600" b="0" dirty="0" smtClean="0"/>
                  <a:t>, </a:t>
                </a:r>
                <a:r>
                  <a:rPr lang="tr-TR" sz="1600" b="0" dirty="0" err="1" smtClean="0"/>
                  <a:t>and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1471</m:t>
                    </m:r>
                  </m:oMath>
                </a14:m>
                <a:r>
                  <a:rPr lang="tr-TR" sz="1600" b="0" dirty="0" smtClean="0"/>
                  <a:t>. (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subcarriers</a:t>
                </a:r>
                <a:r>
                  <a:rPr lang="tr-TR" sz="1600" b="0" dirty="0" smtClean="0"/>
                  <a:t>)</a:t>
                </a:r>
              </a:p>
              <a:p>
                <a:r>
                  <a:rPr lang="tr-TR" sz="1600" b="0" dirty="0" err="1" smtClean="0"/>
                  <a:t>Proposed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method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 b="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1600" b="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1600" b="0" dirty="0"/>
                  <a:t> is </a:t>
                </a:r>
                <a:r>
                  <a:rPr lang="tr-TR" sz="1600" b="0" dirty="0" err="1"/>
                  <a:t>transmitted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over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subcarriers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with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the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indices</a:t>
                </a:r>
                <a:r>
                  <a:rPr lang="tr-TR" sz="1600" b="0" dirty="0"/>
                  <a:t>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246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491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736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981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1226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1471</m:t>
                    </m:r>
                  </m:oMath>
                </a14:m>
                <a:r>
                  <a:rPr lang="tr-TR" sz="1600" b="0" dirty="0" smtClean="0"/>
                  <a:t>, </a:t>
                </a:r>
                <a:r>
                  <a:rPr lang="tr-TR" sz="1600" b="0" dirty="0" err="1" smtClean="0"/>
                  <a:t>and</a:t>
                </a:r>
                <a:r>
                  <a:rPr lang="tr-TR" sz="1600" b="0" dirty="0"/>
                  <a:t>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1716</m:t>
                    </m:r>
                  </m:oMath>
                </a14:m>
                <a:r>
                  <a:rPr lang="tr-TR" sz="1600" b="0" dirty="0" smtClean="0"/>
                  <a:t>. (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subcarriers</a:t>
                </a:r>
                <a:r>
                  <a:rPr lang="tr-TR" sz="1600" b="0" dirty="0" smtClean="0"/>
                  <a:t>)</a:t>
                </a:r>
                <a:endParaRPr lang="tr-TR" sz="1600" b="0" dirty="0"/>
              </a:p>
              <a:p>
                <a:endParaRPr lang="tr-TR" sz="1600" b="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648200"/>
                <a:ext cx="8229600" cy="1447800"/>
              </a:xfrm>
              <a:blipFill>
                <a:blip r:embed="rId2"/>
                <a:stretch>
                  <a:fillRect l="-296" t="-1266" b="-295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00" y="3299972"/>
            <a:ext cx="8640000" cy="89102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00" y="1404271"/>
            <a:ext cx="8640000" cy="1796129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786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544810"/>
            <a:ext cx="7772400" cy="914400"/>
          </a:xfrm>
        </p:spPr>
        <p:txBody>
          <a:bodyPr/>
          <a:lstStyle/>
          <a:p>
            <a:r>
              <a:rPr lang="en-US" sz="2800" dirty="0" smtClean="0"/>
              <a:t>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96913" y="1676400"/>
            <a:ext cx="8066087" cy="3733800"/>
          </a:xfrm>
        </p:spPr>
        <p:txBody>
          <a:bodyPr/>
          <a:lstStyle/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We propose 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diversity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enhancing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technique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DUP mode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further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transmission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range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improve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error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20000"/>
              <a:buNone/>
              <a:defRPr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20000"/>
              <a:buNone/>
              <a:defRPr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737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sz="2800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847013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Ron Porat, IEEE 802.11-20/965r4, 6 GHz LPI Range Extension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] Ron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Porat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0" i="1" dirty="0"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, IEEE 802.11-20/1191r1, DUP mode PAPR reduction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[3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] “</a:t>
            </a:r>
            <a:r>
              <a:rPr lang="tr-T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Frame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channel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coding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modulation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second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generation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digital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terrestrial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television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broadcasting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tr-TR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(DVB-T2),” ETSI EN 302 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755 V1.1.1, </a:t>
            </a:r>
            <a:r>
              <a:rPr lang="tr-T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Sep</a:t>
            </a:r>
            <a:r>
              <a:rPr lang="tr-TR" sz="2000" b="0" dirty="0">
                <a:latin typeface="Calibri" panose="020F0502020204030204" pitchFamily="34" charset="0"/>
                <a:cs typeface="Calibri" panose="020F0502020204030204" pitchFamily="34" charset="0"/>
              </a:rPr>
              <a:t>. 2009.</a:t>
            </a:r>
            <a:endParaRPr lang="tr-TR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-339725">
              <a:buNone/>
              <a:defRPr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SP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8013" cy="4343400"/>
          </a:xfrm>
        </p:spPr>
        <p:txBody>
          <a:bodyPr/>
          <a:lstStyle/>
          <a:p>
            <a:pPr marL="0" indent="0">
              <a:buNone/>
            </a:pPr>
            <a:r>
              <a:rPr lang="en-CA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Do you agree to add the </a:t>
            </a:r>
            <a:r>
              <a:rPr lang="tr-TR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proposed</a:t>
            </a:r>
            <a:r>
              <a:rPr lang="tr-TR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r>
              <a:rPr lang="en-CA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with MCS</a:t>
            </a:r>
            <a:r>
              <a:rPr lang="tr-TR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CA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the 11be SFD?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07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209759</TotalTime>
  <Words>555</Words>
  <Application>Microsoft Office PowerPoint</Application>
  <PresentationFormat>On-screen Show (4:3)</PresentationFormat>
  <Paragraphs>80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Diversity Enhancement for DUP Mode</vt:lpstr>
      <vt:lpstr>Introduction</vt:lpstr>
      <vt:lpstr>Revisiting DUP Mode</vt:lpstr>
      <vt:lpstr>Proposed Method</vt:lpstr>
      <vt:lpstr>Comparison</vt:lpstr>
      <vt:lpstr>Summary</vt:lpstr>
      <vt:lpstr>Reference</vt:lpstr>
      <vt:lpstr>SP</vt:lpstr>
    </vt:vector>
  </TitlesOfParts>
  <Company>LG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Başak Özbakış</cp:lastModifiedBy>
  <cp:revision>3689</cp:revision>
  <cp:lastPrinted>2019-10-30T14:42:18Z</cp:lastPrinted>
  <dcterms:created xsi:type="dcterms:W3CDTF">2007-05-21T21:00:37Z</dcterms:created>
  <dcterms:modified xsi:type="dcterms:W3CDTF">2021-03-03T14:47:18Z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1578421453</vt:lpwstr>
  </property>
</Properties>
</file>