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93" r:id="rId3"/>
    <p:sldId id="555" r:id="rId4"/>
    <p:sldId id="556" r:id="rId5"/>
    <p:sldId id="563" r:id="rId6"/>
    <p:sldId id="570" r:id="rId7"/>
    <p:sldId id="577" r:id="rId8"/>
    <p:sldId id="569" r:id="rId9"/>
    <p:sldId id="559" r:id="rId10"/>
    <p:sldId id="562" r:id="rId11"/>
    <p:sldId id="575" r:id="rId12"/>
    <p:sldId id="542" r:id="rId13"/>
    <p:sldId id="551" r:id="rId14"/>
    <p:sldId id="57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98" autoAdjust="0"/>
  </p:normalViewPr>
  <p:slideViewPr>
    <p:cSldViewPr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202" y="11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166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568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67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2021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7003888" y="6475413"/>
            <a:ext cx="15400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7003888" y="6475413"/>
            <a:ext cx="15400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3888" y="6475413"/>
            <a:ext cx="1540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802.11-21/0351r2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2021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Threshold based sensing measurement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2021-03-09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82377"/>
              </p:ext>
            </p:extLst>
          </p:nvPr>
        </p:nvGraphicFramePr>
        <p:xfrm>
          <a:off x="838200" y="2723602"/>
          <a:ext cx="7239000" cy="17308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sunyingxiang@Huawei.com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Danny</a:t>
                      </a:r>
                      <a:r>
                        <a:rPr lang="en-US" altLang="zh-CN" sz="1200" baseline="0" dirty="0" smtClean="0"/>
                        <a:t> Kai Pin Tan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Feedback </a:t>
            </a:r>
            <a:r>
              <a:rPr lang="en-US" altLang="zh-CN" dirty="0" smtClean="0"/>
              <a:t>phase 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The ISTA will perform </a:t>
            </a:r>
            <a:r>
              <a:rPr lang="en-US" altLang="zh-CN" sz="1600" dirty="0"/>
              <a:t>one of the following operations depending on the feedback </a:t>
            </a:r>
            <a:r>
              <a:rPr lang="en-US" altLang="zh-CN" sz="1600" dirty="0" smtClean="0"/>
              <a:t>sent from the RSTAs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the feedback is NDP, the ISTA performs </a:t>
            </a:r>
            <a:r>
              <a:rPr lang="en-US" altLang="zh-CN" sz="1400" b="0" dirty="0"/>
              <a:t>sensing measurement </a:t>
            </a:r>
            <a:r>
              <a:rPr lang="en-US" altLang="zh-CN" sz="1400" b="0" dirty="0" smtClean="0"/>
              <a:t>if needed.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</a:t>
            </a:r>
            <a:r>
              <a:rPr lang="en-US" altLang="zh-CN" sz="1400" b="0" dirty="0"/>
              <a:t>the feedback is</a:t>
            </a:r>
            <a:r>
              <a:rPr lang="en-US" altLang="zh-CN" sz="1400" b="0" dirty="0" smtClean="0"/>
              <a:t> the final result of sensing, no further computing is needed.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</a:t>
            </a:r>
            <a:r>
              <a:rPr lang="en-US" altLang="zh-CN" sz="1400" b="0" dirty="0"/>
              <a:t>the feedback is</a:t>
            </a:r>
            <a:r>
              <a:rPr lang="en-US" altLang="zh-CN" sz="1400" b="0" dirty="0" smtClean="0"/>
              <a:t> the CSI</a:t>
            </a:r>
            <a:r>
              <a:rPr lang="en-US" altLang="zh-CN" sz="1400" b="0" dirty="0"/>
              <a:t>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 </a:t>
            </a:r>
            <a:r>
              <a:rPr lang="en-US" altLang="zh-CN" sz="1400" b="0" dirty="0" smtClean="0"/>
              <a:t>performs some </a:t>
            </a:r>
            <a:r>
              <a:rPr lang="en-US" altLang="zh-CN" sz="1400" b="0" dirty="0"/>
              <a:t>subsequent computing </a:t>
            </a:r>
            <a:r>
              <a:rPr lang="en-US" altLang="zh-CN" sz="1400" b="0" dirty="0" smtClean="0"/>
              <a:t>based on the CSI if needed.</a:t>
            </a: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If the feedback is</a:t>
            </a:r>
            <a:r>
              <a:rPr lang="en-US" altLang="zh-CN" sz="1400" b="0" dirty="0" smtClean="0"/>
              <a:t> the compressed </a:t>
            </a:r>
            <a:r>
              <a:rPr lang="en-US" altLang="zh-CN" sz="1400" b="0" dirty="0"/>
              <a:t>CSI,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 </a:t>
            </a:r>
            <a:r>
              <a:rPr lang="en-US" altLang="zh-CN" sz="1400" b="0" dirty="0" smtClean="0"/>
              <a:t>reconstructs </a:t>
            </a:r>
            <a:r>
              <a:rPr lang="en-US" altLang="zh-CN" sz="1400" b="0" dirty="0"/>
              <a:t>the CSI </a:t>
            </a:r>
            <a:r>
              <a:rPr lang="en-US" altLang="zh-CN" sz="1400" b="0" dirty="0" smtClean="0"/>
              <a:t>and then performs some </a:t>
            </a:r>
            <a:r>
              <a:rPr lang="en-US" altLang="zh-CN" sz="1400" b="0" dirty="0"/>
              <a:t>subsequent computing based on the reconstructed CSI if </a:t>
            </a:r>
            <a:r>
              <a:rPr lang="en-US" altLang="zh-CN" sz="1400" b="0" dirty="0" smtClean="0"/>
              <a:t>needed.</a:t>
            </a: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681681" y="3733800"/>
            <a:ext cx="7995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The type of feedback shall be decided by the initiator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75" y="4241764"/>
            <a:ext cx="7186725" cy="226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Threshold based sensing measurement (TBSM</a:t>
            </a:r>
            <a:r>
              <a:rPr lang="en-US" altLang="zh-CN" dirty="0">
                <a:solidFill>
                  <a:schemeClr val="tx1"/>
                </a:solidFill>
              </a:rPr>
              <a:t>) </a:t>
            </a:r>
            <a:r>
              <a:rPr lang="en-US" altLang="zh-CN" dirty="0" smtClean="0">
                <a:solidFill>
                  <a:schemeClr val="tx1"/>
                </a:solidFill>
              </a:rPr>
              <a:t>Benefits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Benefits</a:t>
            </a:r>
            <a:endParaRPr lang="en-US" altLang="zh-CN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Reduce the overhead of feedback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Reduce the </a:t>
            </a:r>
            <a:r>
              <a:rPr lang="en-US" altLang="zh-CN" sz="1600" b="0" dirty="0"/>
              <a:t>number </a:t>
            </a:r>
            <a:r>
              <a:rPr lang="en-US" altLang="zh-CN" sz="1600" b="0" dirty="0" smtClean="0"/>
              <a:t>of feedbacks </a:t>
            </a:r>
            <a:r>
              <a:rPr lang="en-US" altLang="zh-CN" sz="1600" b="0" dirty="0"/>
              <a:t>from </a:t>
            </a:r>
            <a:r>
              <a:rPr lang="en-US" altLang="zh-CN" sz="1600" b="0" dirty="0" smtClean="0"/>
              <a:t>the RSTA </a:t>
            </a:r>
            <a:r>
              <a:rPr lang="en-US" altLang="zh-CN" sz="1600" b="0" dirty="0"/>
              <a:t>to </a:t>
            </a:r>
            <a:r>
              <a:rPr lang="en-US" altLang="zh-CN" sz="1600" b="0" dirty="0" smtClean="0"/>
              <a:t>the ISTA, by configuring the threshold </a:t>
            </a:r>
            <a:r>
              <a:rPr lang="en-US" altLang="zh-CN" sz="1600" b="0" dirty="0"/>
              <a:t>of CSI variation </a:t>
            </a:r>
            <a:r>
              <a:rPr lang="ja-JP" altLang="zh-CN" sz="1600" b="0" dirty="0"/>
              <a:t>Δ</a:t>
            </a:r>
            <a:r>
              <a:rPr lang="en-US" altLang="zh-CN" sz="1600" b="0" baseline="-25000" dirty="0" err="1" smtClean="0"/>
              <a:t>CSI_th</a:t>
            </a:r>
            <a:endParaRPr lang="en-US" altLang="zh-CN" sz="1600" b="0" dirty="0" smtClean="0"/>
          </a:p>
          <a:p>
            <a:pPr marL="900000" indent="-285750">
              <a:spcAft>
                <a:spcPts val="600"/>
              </a:spcAft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Reduce the payload of feedback </a:t>
            </a:r>
            <a:r>
              <a:rPr lang="en-US" altLang="zh-CN" sz="1600" b="0" dirty="0"/>
              <a:t>every </a:t>
            </a:r>
            <a:r>
              <a:rPr lang="en-US" altLang="zh-CN" sz="1600" b="0" dirty="0" smtClean="0"/>
              <a:t>time, by sending NDP or compressed CSI</a:t>
            </a:r>
          </a:p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Quantitatively </a:t>
            </a:r>
            <a:r>
              <a:rPr lang="en-US" altLang="zh-CN" sz="1600" b="0" dirty="0"/>
              <a:t>evaluate the CSI </a:t>
            </a:r>
            <a:r>
              <a:rPr lang="en-US" altLang="zh-CN" sz="1600" b="0" dirty="0" smtClean="0"/>
              <a:t>variation</a:t>
            </a:r>
          </a:p>
          <a:p>
            <a:pPr marL="900000" indent="-285750">
              <a:spcAft>
                <a:spcPts val="600"/>
              </a:spcAft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By some evaluation criterion, such as time-reversal resonating strength (TRRS) </a:t>
            </a:r>
          </a:p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Adjust how often to feed back when channel changes, if needed</a:t>
            </a:r>
            <a:endParaRPr lang="en-US" altLang="zh-CN" sz="1600" b="0" dirty="0"/>
          </a:p>
          <a:p>
            <a:pPr marL="900000" indent="-285750">
              <a:spcAft>
                <a:spcPts val="600"/>
              </a:spcAft>
              <a:buFont typeface="Times New Roman" panose="02020603050405020304" pitchFamily="18" charset="0"/>
              <a:buChar char="̶"/>
            </a:pPr>
            <a:r>
              <a:rPr lang="en-US" altLang="zh-CN" sz="1600" b="0" dirty="0"/>
              <a:t>B</a:t>
            </a:r>
            <a:r>
              <a:rPr lang="en-US" altLang="zh-CN" sz="1600" b="0" dirty="0" smtClean="0"/>
              <a:t>y </a:t>
            </a:r>
            <a:r>
              <a:rPr lang="en-US" altLang="zh-CN" sz="1600" b="0" dirty="0"/>
              <a:t>configuring </a:t>
            </a:r>
            <a:r>
              <a:rPr lang="en-US" altLang="zh-CN" sz="1600" b="0" dirty="0" smtClean="0"/>
              <a:t>the </a:t>
            </a:r>
            <a:r>
              <a:rPr lang="en-US" altLang="zh-CN" sz="1600" b="0" dirty="0"/>
              <a:t>threshold of the number of channel changes </a:t>
            </a:r>
            <a:r>
              <a:rPr lang="en-US" altLang="zh-CN" sz="1600" b="0" dirty="0" err="1"/>
              <a:t>N</a:t>
            </a:r>
            <a:r>
              <a:rPr lang="en-US" altLang="zh-CN" sz="1600" b="0" baseline="-25000" dirty="0" err="1"/>
              <a:t>ch_th</a:t>
            </a:r>
            <a:r>
              <a:rPr lang="en-US" altLang="zh-CN" sz="1600" b="0" dirty="0"/>
              <a:t> </a:t>
            </a:r>
          </a:p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Avoid the case that no response in a long period of time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/>
              <a:t>By configuring </a:t>
            </a:r>
            <a:r>
              <a:rPr lang="en-US" altLang="zh-CN" sz="1600" b="0" dirty="0" smtClean="0"/>
              <a:t>the </a:t>
            </a:r>
            <a:r>
              <a:rPr lang="en-US" altLang="zh-CN" sz="1600" b="0" dirty="0"/>
              <a:t>threshold of the number of channel measurement </a:t>
            </a:r>
            <a:r>
              <a:rPr lang="en-US" altLang="zh-CN" sz="1600" b="0" dirty="0" err="1"/>
              <a:t>N</a:t>
            </a:r>
            <a:r>
              <a:rPr lang="en-US" altLang="zh-CN" sz="1600" b="0" baseline="-25000" dirty="0" err="1"/>
              <a:t>mea_th</a:t>
            </a:r>
            <a:r>
              <a:rPr lang="en-US" altLang="zh-CN" sz="1600" b="0" dirty="0" smtClean="0"/>
              <a:t>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Summary 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threshold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based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sensing measurement (TBSM) procedure that can benefit the WLAN sensing is proposed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discussed.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potential three phases of the procedure could be the negotiation phase, the measurement phase, and the feedback phase. </a:t>
            </a:r>
            <a:endParaRPr lang="en-US" altLang="zh-CN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53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 err="1" smtClean="0"/>
              <a:t>References</a:t>
            </a:r>
            <a:endParaRPr lang="fr-FR" altLang="zh-CN" sz="2000" dirty="0">
              <a:solidFill>
                <a:srgbClr val="00B050"/>
              </a:solidFill>
            </a:endParaRP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b="0" dirty="0" smtClean="0"/>
              <a:t>[1] </a:t>
            </a:r>
            <a:r>
              <a:rPr lang="en-US" altLang="zh-CN" sz="1800" b="0" dirty="0"/>
              <a:t>11-20-1120-01-SENS-follow-ups-on-channel-measurement-procedure-for-wlan-sensing</a:t>
            </a:r>
            <a:r>
              <a:rPr lang="en-US" altLang="zh-CN" sz="1800" b="0" dirty="0" smtClean="0"/>
              <a:t>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[2] 11-21-0147-03-00bf-Definitions-and-scenarios-of-the-WLAN-sensing-follow-ups.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[3] 11-20-1851-01-00bf-Overview-of-Wi-Fi-sensing-protocol.</a:t>
            </a:r>
          </a:p>
          <a:p>
            <a:pPr marL="0" indent="0" latinLnBrk="1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11-21-0370-00-00bf-considerations-of-sensing-negotiation.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/>
              <a:t>Z. Wu, Y. Han, Y. Chen and K. J. R. Liu, "A Time-Reversal Paradigm for Indoor Positioning System," in IEEE Transactions on Vehicular Technology, vol. 64, no. 4, pp. 1331-1339, April 2015</a:t>
            </a:r>
            <a:r>
              <a:rPr lang="en-US" altLang="zh-CN" sz="1800" b="0" dirty="0" smtClean="0"/>
              <a:t>.</a:t>
            </a:r>
            <a:endParaRPr lang="en-US" altLang="zh-CN" sz="1800" b="0" dirty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63494" name="Footer Placeholder 4"/>
          <p:cNvSpPr txBox="1">
            <a:spLocks/>
          </p:cNvSpPr>
          <p:nvPr/>
        </p:nvSpPr>
        <p:spPr bwMode="auto">
          <a:xfrm>
            <a:off x="6965416" y="6475413"/>
            <a:ext cx="15785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4086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/>
                <a:sym typeface="Times New Roman"/>
              </a:rPr>
              <a:t>Do you agree </a:t>
            </a:r>
            <a:r>
              <a:rPr lang="en-US" altLang="zh-CN" sz="2000" dirty="0" smtClean="0">
                <a:cs typeface="Times New Roman"/>
                <a:sym typeface="Times New Roman"/>
              </a:rPr>
              <a:t>that 11bf </a:t>
            </a:r>
            <a:r>
              <a:rPr lang="en-US" altLang="zh-CN" sz="2000" dirty="0" smtClean="0">
                <a:cs typeface="Times New Roman"/>
                <a:sym typeface="Times New Roman"/>
              </a:rPr>
              <a:t>could </a:t>
            </a:r>
            <a:r>
              <a:rPr lang="en-US" altLang="zh-CN" sz="2000" dirty="0" smtClean="0">
                <a:cs typeface="Times New Roman"/>
                <a:sym typeface="Times New Roman"/>
              </a:rPr>
              <a:t>consider the following threshold based </a:t>
            </a:r>
            <a:r>
              <a:rPr lang="en-US" altLang="zh-CN" sz="2000" dirty="0">
                <a:cs typeface="Times New Roman"/>
                <a:sym typeface="Times New Roman"/>
              </a:rPr>
              <a:t>feedback </a:t>
            </a:r>
            <a:r>
              <a:rPr lang="en-US" altLang="zh-CN" sz="2000" dirty="0" smtClean="0">
                <a:cs typeface="Times New Roman"/>
                <a:sym typeface="Times New Roman"/>
              </a:rPr>
              <a:t>in the </a:t>
            </a:r>
            <a:r>
              <a:rPr lang="en-US" altLang="zh-CN" sz="2000" dirty="0">
                <a:cs typeface="Times New Roman"/>
                <a:sym typeface="Times New Roman"/>
              </a:rPr>
              <a:t>proposed threshold based sensing measurement (TBSM</a:t>
            </a:r>
            <a:r>
              <a:rPr lang="en-US" altLang="zh-CN" sz="2000" dirty="0" smtClean="0">
                <a:cs typeface="Times New Roman"/>
                <a:sym typeface="Times New Roman"/>
              </a:rPr>
              <a:t>)?</a:t>
            </a:r>
            <a:endParaRPr lang="en-US" altLang="zh-CN" sz="2000" dirty="0">
              <a:cs typeface="Times New Roman"/>
            </a:endParaRPr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The current </a:t>
            </a:r>
            <a:r>
              <a:rPr lang="en-US" altLang="zh-CN" sz="2000" b="0" dirty="0"/>
              <a:t>measured CSI </a:t>
            </a:r>
            <a:r>
              <a:rPr lang="en-US" altLang="zh-CN" sz="2000" b="0" dirty="0" smtClean="0"/>
              <a:t>would be compared with </a:t>
            </a:r>
            <a:r>
              <a:rPr lang="en-US" altLang="zh-CN" sz="2000" b="0" dirty="0"/>
              <a:t>the </a:t>
            </a:r>
            <a:r>
              <a:rPr lang="en-US" altLang="zh-CN" sz="2000" b="0" dirty="0" smtClean="0"/>
              <a:t>previous </a:t>
            </a:r>
            <a:r>
              <a:rPr lang="en-US" altLang="zh-CN" sz="2000" b="0" dirty="0"/>
              <a:t>measured </a:t>
            </a:r>
            <a:r>
              <a:rPr lang="en-US" altLang="zh-CN" sz="2000" b="0" dirty="0" smtClean="0"/>
              <a:t>CSI. The difference </a:t>
            </a:r>
            <a:r>
              <a:rPr lang="en-US" altLang="zh-CN" sz="2000" b="0" dirty="0"/>
              <a:t>between </a:t>
            </a:r>
            <a:r>
              <a:rPr lang="en-US" altLang="zh-CN" sz="2000" b="0" dirty="0" smtClean="0"/>
              <a:t>them, </a:t>
            </a:r>
            <a:r>
              <a:rPr lang="en-US" altLang="zh-CN" sz="2000" b="0" dirty="0"/>
              <a:t>namely, CSI </a:t>
            </a:r>
            <a:r>
              <a:rPr lang="en-US" altLang="zh-CN" sz="2000" b="0" dirty="0" smtClean="0"/>
              <a:t>variation, can be quantifiable.</a:t>
            </a:r>
            <a:endParaRPr lang="en-US" altLang="zh-CN" sz="2000" b="0" dirty="0"/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A threshold could be configured as one of the feedback criterion, which could determine if feedback would be performed.</a:t>
            </a:r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By comparing the </a:t>
            </a:r>
            <a:r>
              <a:rPr lang="en-US" altLang="zh-CN" sz="2000" b="0" dirty="0"/>
              <a:t>CSI </a:t>
            </a:r>
            <a:r>
              <a:rPr lang="en-US" altLang="zh-CN" sz="2000" b="0" dirty="0" smtClean="0"/>
              <a:t>variation with the threshold, the </a:t>
            </a:r>
            <a:r>
              <a:rPr lang="en-US" altLang="zh-CN" sz="2000" b="0" dirty="0"/>
              <a:t>sensing responders </a:t>
            </a:r>
            <a:r>
              <a:rPr lang="en-US" altLang="zh-CN" sz="2000" b="0" dirty="0" smtClean="0"/>
              <a:t>would </a:t>
            </a:r>
            <a:r>
              <a:rPr lang="en-US" altLang="zh-CN" sz="2000" b="0" dirty="0"/>
              <a:t>send the feedback to the sensing </a:t>
            </a:r>
            <a:r>
              <a:rPr lang="en-US" altLang="zh-CN" sz="2000" b="0" dirty="0" smtClean="0"/>
              <a:t>initiator </a:t>
            </a:r>
            <a:r>
              <a:rPr lang="en-US" altLang="zh-CN" sz="2000" b="0" dirty="0"/>
              <a:t>if the feedback </a:t>
            </a:r>
            <a:r>
              <a:rPr lang="en-US" altLang="zh-CN" sz="2000" b="0" dirty="0" smtClean="0"/>
              <a:t>criteria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met.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38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/>
              <a:t>Yingxiang</a:t>
            </a:r>
            <a:r>
              <a:rPr lang="en-US" altLang="zh-CN" dirty="0"/>
              <a:t> </a:t>
            </a:r>
            <a:r>
              <a:rPr lang="en-US" altLang="zh-CN" dirty="0" smtClean="0"/>
              <a:t>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By following up [1], the potential procedure of threshold based sensing measurement (TBSM) is proposed in this contribution, which has several benefits for sensing.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potential TBSM procedure is composed of the setup phase, the measurement phase, and the feedback phase.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2021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/>
              <a:t>Yingxiang</a:t>
            </a:r>
            <a:r>
              <a:rPr lang="en-US" altLang="zh-CN" dirty="0"/>
              <a:t> </a:t>
            </a:r>
            <a:r>
              <a:rPr lang="en-US" altLang="zh-CN" dirty="0" smtClean="0"/>
              <a:t>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</a:rPr>
              <a:t>Outline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Background of WLAN sensing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</a:rPr>
              <a:t>Threshold based sensing measurement (TBSM) procedure</a:t>
            </a:r>
            <a:endParaRPr lang="en-US" altLang="zh-CN" sz="2000" b="1" dirty="0">
              <a:latin typeface="Times New Roman"/>
              <a:ea typeface="Times New Roman"/>
              <a:cs typeface="Times New Roman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Setup phase</a:t>
            </a: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Measurement phase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Feedback </a:t>
            </a:r>
            <a:r>
              <a:rPr lang="en-US" altLang="zh-CN" sz="1600" dirty="0" smtClean="0"/>
              <a:t>phase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References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5966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WLAN </a:t>
            </a:r>
            <a:r>
              <a:rPr lang="en-US" altLang="zh-CN" dirty="0" smtClean="0"/>
              <a:t>sensing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Sensing based on channel </a:t>
            </a:r>
            <a:r>
              <a:rPr lang="en-US" altLang="zh-CN" sz="1600" dirty="0" smtClean="0"/>
              <a:t>sounding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Explicit feedback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Implicit feedback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Channel changes sometimes play the most important role</a:t>
            </a:r>
            <a:endParaRPr lang="en-US" altLang="zh-CN" sz="16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Some typical use cases only track changes over time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Regularity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Some use cases like intruder detection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might need a </a:t>
            </a:r>
            <a:r>
              <a:rPr lang="en-US" altLang="zh-CN" sz="1400" b="0" dirty="0" smtClean="0"/>
              <a:t>regular CSI </a:t>
            </a:r>
            <a:r>
              <a:rPr lang="en-US" altLang="zh-CN" sz="1400" b="0" dirty="0"/>
              <a:t>feedback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Most of the feedbacks over a period may be highly correlated 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320386" y="3012990"/>
            <a:ext cx="1931987" cy="747791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005" y="3012990"/>
            <a:ext cx="1087173" cy="792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/>
          <p:cNvPicPr/>
          <p:nvPr/>
        </p:nvPicPr>
        <p:blipFill>
          <a:blip r:embed="rId4"/>
          <a:stretch>
            <a:fillRect/>
          </a:stretch>
        </p:blipFill>
        <p:spPr>
          <a:xfrm>
            <a:off x="6176810" y="3012990"/>
            <a:ext cx="1748463" cy="80113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15952" y="3771959"/>
            <a:ext cx="1279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Intruder </a:t>
            </a:r>
            <a:r>
              <a:rPr lang="en-US" altLang="zh-CN" dirty="0">
                <a:solidFill>
                  <a:schemeClr val="tx1"/>
                </a:solidFill>
              </a:rPr>
              <a:t>detection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1809" y="3772013"/>
            <a:ext cx="1069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Fall detection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49586" y="3771959"/>
            <a:ext cx="1444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Gesture recognition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xmlns="" id="{C3E58751-F31A-A043-B8C0-9B0C6D2C0B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43905"/>
            <a:ext cx="1961107" cy="168069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039577" y="6198414"/>
            <a:ext cx="21900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 example of </a:t>
            </a:r>
            <a:r>
              <a:rPr lang="en-US" altLang="zh-CN" dirty="0" smtClean="0"/>
              <a:t>configuration 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26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Threshold based sensing measurement (TBSM)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Overview</a:t>
            </a: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The TBSM procedure allows a STA to determine the sensing measurement from another STA. By referring to [2]-[4], it could be composed of three phases: the setup phase, the measurement phase, and the feedback phase.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setup phase, the </a:t>
            </a:r>
            <a:r>
              <a:rPr lang="en-US" altLang="zh-CN" sz="1400" b="0" dirty="0"/>
              <a:t>sensing initiator (referred to as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ISTA) </a:t>
            </a:r>
            <a:r>
              <a:rPr lang="en-US" altLang="zh-CN" sz="1400" b="0" dirty="0" smtClean="0"/>
              <a:t>and the </a:t>
            </a:r>
            <a:r>
              <a:rPr lang="en-US" altLang="zh-CN" sz="1400" b="0" dirty="0"/>
              <a:t>sensing responders (referred to as </a:t>
            </a:r>
            <a:r>
              <a:rPr lang="en-US" altLang="zh-CN" sz="1400" b="0" dirty="0" smtClean="0"/>
              <a:t>the RSTAs) that participate the TBSM are determined.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measurement phase, CSI measurements are performed.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feedback phase, if the CSI variation meets the feedback threshold criterion, the sensing responders will send the feedback to the sensing initiator.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49313" y="3886200"/>
            <a:ext cx="7608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 smtClean="0"/>
              <a:t>Note: </a:t>
            </a:r>
          </a:p>
          <a:p>
            <a:r>
              <a:rPr lang="en-US" altLang="zh-CN" sz="1050" dirty="0" smtClean="0"/>
              <a:t>1. Feedback </a:t>
            </a:r>
            <a:r>
              <a:rPr lang="en-US" altLang="zh-CN" sz="1050" dirty="0"/>
              <a:t>thresholds </a:t>
            </a:r>
            <a:r>
              <a:rPr lang="en-US" altLang="zh-CN" sz="1050" dirty="0" smtClean="0"/>
              <a:t>configuration could be performed in the setup phase by ISMR, or in the measurement phase by NDPA. </a:t>
            </a:r>
          </a:p>
          <a:p>
            <a:r>
              <a:rPr lang="en-US" altLang="zh-CN" sz="1050" dirty="0" smtClean="0"/>
              <a:t>2. The comparison between the current </a:t>
            </a:r>
            <a:r>
              <a:rPr lang="en-US" altLang="zh-CN" sz="1050" dirty="0"/>
              <a:t>measured CSI </a:t>
            </a:r>
            <a:r>
              <a:rPr lang="en-US" altLang="zh-CN" sz="1050" dirty="0" smtClean="0"/>
              <a:t>and </a:t>
            </a:r>
            <a:r>
              <a:rPr lang="en-US" altLang="zh-CN" sz="1050" dirty="0"/>
              <a:t>the previous measured </a:t>
            </a:r>
            <a:r>
              <a:rPr lang="en-US" altLang="zh-CN" sz="1050" dirty="0" smtClean="0"/>
              <a:t>CSI could be performed in the measurement phase, or in the feedback phase. The same goes for the comparison between the CSI variation and the feedback threshold.</a:t>
            </a:r>
            <a:endParaRPr lang="zh-CN" altLang="en-US" sz="105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075" y="4570094"/>
            <a:ext cx="6043725" cy="19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Setup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Initial sensing measurement request (ISMR)</a:t>
            </a: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 sensing initiator (referred to as an ISTA) regularly sends the ISMR to the sensing responders (referred to as the RSTAs) associated </a:t>
            </a:r>
            <a:r>
              <a:rPr lang="en-US" altLang="zh-CN" sz="1600" b="0" dirty="0"/>
              <a:t>with it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If a RSTA is available, then it will response and join the TBSM procedure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Otherwise, the RSAT will not response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will not join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TBSM </a:t>
            </a:r>
            <a:r>
              <a:rPr lang="en-US" altLang="zh-CN" sz="1600" b="0" dirty="0"/>
              <a:t>procedure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4" y="4059666"/>
            <a:ext cx="7667851" cy="241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685800" y="1752600"/>
            <a:ext cx="7772400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CSI measurement</a:t>
            </a: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ISTA regularly sends NDPAs and NDPs to the associated </a:t>
            </a:r>
            <a:r>
              <a:rPr lang="en-US" altLang="zh-CN" sz="1600" b="0" dirty="0" smtClean="0"/>
              <a:t>RSTAs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The RSTAs perform </a:t>
            </a:r>
            <a:r>
              <a:rPr lang="en-US" altLang="zh-CN" sz="1600" b="0" dirty="0"/>
              <a:t>CSI </a:t>
            </a:r>
            <a:r>
              <a:rPr lang="en-US" altLang="zh-CN" sz="1600" b="0" dirty="0" smtClean="0"/>
              <a:t>measurements </a:t>
            </a:r>
            <a:r>
              <a:rPr lang="en-US" altLang="zh-CN" sz="1600" b="0" dirty="0"/>
              <a:t>after receiving the NDPs sent by the ISTA</a:t>
            </a:r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kern="0" dirty="0" smtClean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Measurement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4" y="4059666"/>
            <a:ext cx="7667851" cy="241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5334000" y="1770359"/>
            <a:ext cx="3526458" cy="195656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722990"/>
            <a:ext cx="4691490" cy="216321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1400" dirty="0" smtClean="0"/>
              <a:t>Feedback criterion</a:t>
            </a: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200" b="0" dirty="0" smtClean="0"/>
              <a:t>The feedback criterion could be </a:t>
            </a:r>
            <a:r>
              <a:rPr lang="el-GR" altLang="zh-CN" sz="1200" b="0" dirty="0" smtClean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 smtClean="0"/>
              <a:t> </a:t>
            </a:r>
            <a:r>
              <a:rPr lang="en-US" altLang="zh-CN" sz="1200" b="0" dirty="0"/>
              <a:t>≥ </a:t>
            </a:r>
            <a:r>
              <a:rPr lang="ja-JP" altLang="zh-CN" sz="1200" b="0" dirty="0" smtClean="0"/>
              <a:t>Δ</a:t>
            </a:r>
            <a:r>
              <a:rPr lang="en-US" altLang="zh-CN" sz="1200" b="0" baseline="-25000" dirty="0" err="1"/>
              <a:t>CSI_th</a:t>
            </a:r>
            <a:r>
              <a:rPr lang="en-US" altLang="zh-CN" sz="1200" b="0" baseline="-25000" dirty="0"/>
              <a:t> </a:t>
            </a:r>
            <a:r>
              <a:rPr lang="en-US" altLang="zh-CN" sz="1200" b="0" dirty="0" smtClean="0"/>
              <a:t>or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/>
              <a:t> ≤</a:t>
            </a:r>
            <a:r>
              <a:rPr lang="ja-JP" altLang="zh-CN" sz="1200" b="0" dirty="0" smtClean="0"/>
              <a:t>Δ</a:t>
            </a:r>
            <a:r>
              <a:rPr lang="en-US" altLang="zh-CN" sz="1200" b="0" baseline="-25000" dirty="0" err="1" smtClean="0"/>
              <a:t>CSI_th</a:t>
            </a:r>
            <a:r>
              <a:rPr lang="en-US" altLang="zh-CN" sz="1200" b="0" dirty="0" smtClean="0"/>
              <a:t>, depending on the measurement that quantitatively </a:t>
            </a:r>
            <a:r>
              <a:rPr lang="en-US" altLang="zh-CN" sz="1200" b="0" dirty="0"/>
              <a:t>evaluate</a:t>
            </a:r>
            <a:r>
              <a:rPr lang="en-US" altLang="zh-CN" sz="1200" b="0" dirty="0" smtClean="0"/>
              <a:t>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 smtClean="0"/>
              <a:t>CSI</a:t>
            </a:r>
            <a:r>
              <a:rPr lang="en-US" altLang="zh-CN" sz="1200" b="0" dirty="0" smtClean="0"/>
              <a:t>, </a:t>
            </a:r>
            <a:r>
              <a:rPr lang="en-US" altLang="zh-CN" sz="1200" b="0" dirty="0"/>
              <a:t>where the CSI variation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/>
              <a:t> is the difference between the current CSI and the previous </a:t>
            </a:r>
            <a:r>
              <a:rPr lang="en-US" altLang="zh-CN" sz="1200" b="0" dirty="0" smtClean="0"/>
              <a:t>CSI, </a:t>
            </a:r>
            <a:r>
              <a:rPr lang="ja-JP" altLang="zh-CN" sz="1200" b="0" dirty="0"/>
              <a:t>Δ</a:t>
            </a:r>
            <a:r>
              <a:rPr lang="en-US" altLang="zh-CN" sz="1200" b="0" baseline="-25000" dirty="0" err="1"/>
              <a:t>CSI_th</a:t>
            </a:r>
            <a:r>
              <a:rPr lang="en-US" altLang="zh-CN" sz="1200" b="0" dirty="0"/>
              <a:t> </a:t>
            </a:r>
            <a:r>
              <a:rPr lang="en-US" altLang="zh-CN" sz="1200" b="0" dirty="0" smtClean="0"/>
              <a:t>is the </a:t>
            </a:r>
            <a:r>
              <a:rPr lang="en-US" altLang="zh-CN" sz="1200" b="0" dirty="0"/>
              <a:t>threshold </a:t>
            </a:r>
            <a:r>
              <a:rPr lang="en-US" altLang="zh-CN" sz="1200" b="0" dirty="0" smtClean="0"/>
              <a:t>of </a:t>
            </a:r>
            <a:r>
              <a:rPr lang="en-US" altLang="zh-CN" sz="1200" b="0" dirty="0"/>
              <a:t>CSI </a:t>
            </a:r>
            <a:r>
              <a:rPr lang="en-US" altLang="zh-CN" sz="1200" b="0" dirty="0" smtClean="0"/>
              <a:t>variation.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200" b="0" dirty="0" smtClean="0"/>
              <a:t>For example, </a:t>
            </a:r>
            <a:r>
              <a:rPr lang="el-GR" altLang="zh-CN" sz="1200" b="0" dirty="0" smtClean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 smtClean="0"/>
              <a:t> could </a:t>
            </a:r>
            <a:r>
              <a:rPr lang="en-US" altLang="zh-CN" sz="1200" b="0" dirty="0"/>
              <a:t>be </a:t>
            </a:r>
            <a:r>
              <a:rPr lang="en-US" altLang="zh-CN" sz="1200" b="0" dirty="0" smtClean="0"/>
              <a:t>evaluated by time-reversal </a:t>
            </a:r>
            <a:r>
              <a:rPr lang="en-US" altLang="zh-CN" sz="1200" b="0" dirty="0"/>
              <a:t>resonating strength (TRRS) </a:t>
            </a:r>
            <a:r>
              <a:rPr lang="en-US" altLang="zh-CN" sz="1200" b="0" dirty="0" smtClean="0"/>
              <a:t>[5]. The TRSS is more </a:t>
            </a:r>
            <a:r>
              <a:rPr lang="en-US" altLang="zh-CN" sz="1200" b="0" dirty="0"/>
              <a:t>robust compared to conventional correlation </a:t>
            </a:r>
            <a:r>
              <a:rPr lang="en-US" altLang="zh-CN" sz="1200" b="0" dirty="0" smtClean="0"/>
              <a:t>coefficients, since it takes </a:t>
            </a:r>
            <a:r>
              <a:rPr lang="en-US" altLang="zh-CN" sz="1200" b="0" dirty="0"/>
              <a:t>the maximum </a:t>
            </a:r>
            <a:r>
              <a:rPr lang="en-US" altLang="zh-CN" sz="1200" b="0" dirty="0" smtClean="0"/>
              <a:t>value of the correlation coefficients.</a:t>
            </a:r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200" b="0" dirty="0" smtClean="0"/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8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21380" y="3581400"/>
            <a:ext cx="79654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Two optional thresholds could also be set as feedback criterion:</a:t>
            </a:r>
          </a:p>
          <a:p>
            <a:r>
              <a:rPr lang="en-US" altLang="zh-CN" sz="1000" dirty="0" smtClean="0"/>
              <a:t>1. The threshold </a:t>
            </a:r>
            <a:r>
              <a:rPr lang="en-US" altLang="zh-CN" sz="1000" dirty="0"/>
              <a:t>of the number of channel changes </a:t>
            </a:r>
            <a:r>
              <a:rPr lang="en-US" altLang="zh-CN" sz="1000" dirty="0" err="1" smtClean="0"/>
              <a:t>N</a:t>
            </a:r>
            <a:r>
              <a:rPr lang="en-US" altLang="zh-CN" sz="1000" baseline="-25000" dirty="0" err="1" smtClean="0"/>
              <a:t>ch_th</a:t>
            </a:r>
            <a:r>
              <a:rPr lang="en-US" altLang="zh-CN" sz="1000" dirty="0" smtClean="0"/>
              <a:t> :</a:t>
            </a:r>
            <a:r>
              <a:rPr lang="en-US" altLang="zh-CN" sz="1000" dirty="0"/>
              <a:t> we may hope a RSTA </a:t>
            </a:r>
            <a:r>
              <a:rPr lang="en-US" altLang="zh-CN" sz="1000" dirty="0" smtClean="0"/>
              <a:t>sends </a:t>
            </a:r>
            <a:r>
              <a:rPr lang="en-US" altLang="zh-CN" sz="1000" dirty="0"/>
              <a:t>the measurement results </a:t>
            </a:r>
            <a:r>
              <a:rPr lang="en-US" altLang="zh-CN" sz="1000" dirty="0" smtClean="0"/>
              <a:t>from </a:t>
            </a:r>
            <a:r>
              <a:rPr lang="en-US" altLang="zh-CN" sz="1000" dirty="0"/>
              <a:t>multiple channel changes at one </a:t>
            </a:r>
            <a:r>
              <a:rPr lang="en-US" altLang="zh-CN" sz="1000" dirty="0" smtClean="0"/>
              <a:t>time, the threshold can adjust </a:t>
            </a:r>
            <a:r>
              <a:rPr lang="en-US" altLang="zh-CN" sz="1000" dirty="0"/>
              <a:t>how often </a:t>
            </a:r>
            <a:r>
              <a:rPr lang="en-US" altLang="zh-CN" sz="1000" dirty="0" smtClean="0"/>
              <a:t>the feedback happens.</a:t>
            </a:r>
          </a:p>
          <a:p>
            <a:r>
              <a:rPr lang="en-US" altLang="zh-CN" sz="1000" dirty="0" smtClean="0"/>
              <a:t>2. The threshold </a:t>
            </a:r>
            <a:r>
              <a:rPr lang="en-US" altLang="zh-CN" sz="1000" dirty="0"/>
              <a:t>of the number of channel measurement </a:t>
            </a:r>
            <a:r>
              <a:rPr lang="en-US" altLang="zh-CN" sz="1000" dirty="0" err="1" smtClean="0"/>
              <a:t>N</a:t>
            </a:r>
            <a:r>
              <a:rPr lang="en-US" altLang="zh-CN" sz="1000" baseline="-25000" dirty="0" err="1" smtClean="0"/>
              <a:t>mea_th</a:t>
            </a:r>
            <a:r>
              <a:rPr lang="en-US" altLang="zh-CN" sz="1000" dirty="0"/>
              <a:t> : enables regularly feedback in a period of time regardless of </a:t>
            </a:r>
            <a:r>
              <a:rPr lang="en-US" altLang="zh-CN" sz="1000" dirty="0" smtClean="0"/>
              <a:t>the </a:t>
            </a:r>
            <a:r>
              <a:rPr lang="en-US" altLang="zh-CN" sz="1000" dirty="0"/>
              <a:t>feedback </a:t>
            </a:r>
            <a:r>
              <a:rPr lang="en-US" altLang="zh-CN" sz="1000" dirty="0" smtClean="0"/>
              <a:t>criterion satisfied, the threshold can help to avoid </a:t>
            </a:r>
            <a:r>
              <a:rPr lang="en-US" altLang="zh-CN" sz="1000" dirty="0"/>
              <a:t>the case that no response in a long period of </a:t>
            </a:r>
            <a:r>
              <a:rPr lang="en-US" altLang="zh-CN" sz="1000" dirty="0" smtClean="0"/>
              <a:t>time.</a:t>
            </a:r>
            <a:endParaRPr lang="en-US" altLang="zh-CN" sz="1000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496" y="1788939"/>
            <a:ext cx="3455815" cy="1923766"/>
          </a:xfrm>
          <a:prstGeom prst="rect">
            <a:avLst/>
          </a:prstGeom>
        </p:spPr>
      </p:pic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Feedback </a:t>
            </a:r>
            <a:r>
              <a:rPr lang="en-US" altLang="zh-CN" dirty="0">
                <a:solidFill>
                  <a:schemeClr val="tx1"/>
                </a:solidFill>
              </a:rPr>
              <a:t>phase </a:t>
            </a:r>
            <a:r>
              <a:rPr lang="en-US" altLang="zh-CN" dirty="0" smtClean="0">
                <a:solidFill>
                  <a:schemeClr val="tx1"/>
                </a:solidFill>
              </a:rPr>
              <a:t>(1/3)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047" y="4443174"/>
            <a:ext cx="6451353" cy="203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</a:t>
            </a:r>
            <a:r>
              <a:rPr lang="en-US" altLang="zh-CN" dirty="0"/>
              <a:t>phase </a:t>
            </a:r>
            <a:r>
              <a:rPr lang="en-US" altLang="zh-CN" dirty="0" smtClean="0"/>
              <a:t>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Feedback request</a:t>
            </a:r>
            <a:endParaRPr lang="en-US" altLang="zh-CN" sz="1600" b="0" dirty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ISTA </a:t>
            </a:r>
            <a:r>
              <a:rPr lang="en-US" altLang="zh-CN" sz="1400" b="0" dirty="0" smtClean="0"/>
              <a:t>regularly </a:t>
            </a:r>
            <a:r>
              <a:rPr lang="en-US" altLang="zh-CN" sz="1400" b="0" dirty="0"/>
              <a:t>sends </a:t>
            </a:r>
            <a:r>
              <a:rPr lang="en-US" altLang="zh-CN" sz="1400" b="0" dirty="0" smtClean="0"/>
              <a:t>feedback requests </a:t>
            </a:r>
            <a:r>
              <a:rPr lang="en-US" altLang="zh-CN" sz="1400" b="0" dirty="0"/>
              <a:t>to the </a:t>
            </a:r>
            <a:r>
              <a:rPr lang="en-US" altLang="zh-CN" sz="1400" b="0" dirty="0" smtClean="0"/>
              <a:t>RSTAs. The </a:t>
            </a:r>
            <a:r>
              <a:rPr lang="en-US" altLang="zh-CN" sz="1400" b="0" dirty="0"/>
              <a:t>RSTAs </a:t>
            </a:r>
            <a:r>
              <a:rPr lang="en-US" altLang="zh-CN" sz="1400" b="0" dirty="0" smtClean="0"/>
              <a:t>will check if the feedback criterion is met, then decide </a:t>
            </a:r>
            <a:r>
              <a:rPr lang="en-US" altLang="zh-CN" sz="1400" b="0" dirty="0"/>
              <a:t>if </a:t>
            </a:r>
            <a:r>
              <a:rPr lang="en-US" altLang="zh-CN" sz="1400" b="0" dirty="0" smtClean="0"/>
              <a:t>perform </a:t>
            </a:r>
            <a:r>
              <a:rPr lang="en-US" altLang="zh-CN" sz="1400" b="0" dirty="0"/>
              <a:t>feedback.</a:t>
            </a:r>
            <a:endParaRPr lang="en-US" altLang="zh-CN" sz="1400" b="0" dirty="0" smtClean="0"/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The current measured CSI would be stored to compare </a:t>
            </a:r>
            <a:r>
              <a:rPr lang="en-US" altLang="zh-CN" sz="1400" b="0" dirty="0"/>
              <a:t>with the result of CSI measurement </a:t>
            </a:r>
            <a:r>
              <a:rPr lang="en-US" altLang="zh-CN" sz="1400" b="0" dirty="0" smtClean="0"/>
              <a:t>performed </a:t>
            </a:r>
            <a:r>
              <a:rPr lang="en-US" altLang="zh-CN" sz="1400" b="0" dirty="0"/>
              <a:t>next </a:t>
            </a:r>
            <a:r>
              <a:rPr lang="en-US" altLang="zh-CN" sz="1400" b="0" dirty="0" smtClean="0"/>
              <a:t>time.</a:t>
            </a:r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Some other information could </a:t>
            </a:r>
            <a:r>
              <a:rPr lang="en-US" altLang="zh-CN" sz="1400" b="0" dirty="0"/>
              <a:t>be stored depending on </a:t>
            </a:r>
            <a:r>
              <a:rPr lang="en-US" altLang="zh-CN" sz="1400" b="0" dirty="0" smtClean="0"/>
              <a:t>need, e.g., the final result(referred to the </a:t>
            </a:r>
            <a:r>
              <a:rPr lang="en-US" altLang="zh-CN" sz="1400" b="0" dirty="0"/>
              <a:t>final information that need to know, such as range, velocity, angle, </a:t>
            </a:r>
            <a:r>
              <a:rPr lang="en-US" altLang="zh-CN" sz="1400" b="0" dirty="0" smtClean="0"/>
              <a:t>and etc</a:t>
            </a:r>
            <a:r>
              <a:rPr lang="en-US" altLang="zh-CN" sz="1400" b="0" dirty="0"/>
              <a:t>.),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compressed </a:t>
            </a:r>
            <a:r>
              <a:rPr lang="en-US" altLang="zh-CN" sz="1400" b="0" dirty="0" smtClean="0"/>
              <a:t>CSI (might be the compressed beamforming feedback matrix or the compressed matrix by other compressing methods), and etc.</a:t>
            </a:r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The RSTAs would feed back the NDP or the CSI or the compressed CSI or the final result.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zh-CN" sz="180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0" algn="just">
              <a:buNone/>
            </a:pPr>
            <a:endParaRPr lang="en-US" altLang="zh-CN" sz="16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96912" y="4191000"/>
            <a:ext cx="7872927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The type of feedback shall be decided by the </a:t>
            </a:r>
            <a:r>
              <a:rPr lang="en-US" altLang="zh-CN" sz="1000" dirty="0" smtClean="0"/>
              <a:t>initiator.</a:t>
            </a:r>
            <a:endParaRPr lang="en-US" altLang="zh-CN" sz="1000" dirty="0" smtClean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047" y="4443174"/>
            <a:ext cx="6451353" cy="203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96365</TotalTime>
  <Words>1392</Words>
  <Application>Microsoft Office PowerPoint</Application>
  <PresentationFormat>全屏显示(4:3)</PresentationFormat>
  <Paragraphs>175</Paragraphs>
  <Slides>14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Threshold based sensing measurement</vt:lpstr>
      <vt:lpstr>Abstract</vt:lpstr>
      <vt:lpstr>Outline</vt:lpstr>
      <vt:lpstr>Background of WLAN sensing</vt:lpstr>
      <vt:lpstr>Threshold based sensing measurement (TBSM) procedure</vt:lpstr>
      <vt:lpstr>Setup phase</vt:lpstr>
      <vt:lpstr>Measurement phase</vt:lpstr>
      <vt:lpstr>Feedback phase (1/3)</vt:lpstr>
      <vt:lpstr>Feedback phase (2/3)</vt:lpstr>
      <vt:lpstr>Feedback phase (3/3)</vt:lpstr>
      <vt:lpstr>Threshold based sensing measurement (TBSM) Benefits</vt:lpstr>
      <vt:lpstr>Summary </vt:lpstr>
      <vt:lpstr>References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sunyingxiang</cp:lastModifiedBy>
  <cp:revision>1451</cp:revision>
  <cp:lastPrinted>1998-02-10T13:28:06Z</cp:lastPrinted>
  <dcterms:created xsi:type="dcterms:W3CDTF">2007-04-17T18:10:23Z</dcterms:created>
  <dcterms:modified xsi:type="dcterms:W3CDTF">2021-03-15T09:22:31Z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(3)grMC9YBPGUwfcpAbJzB+n761LV1Dy/Tysffit1hDSdZnU9Fu1x1gPmlj+nAHejIg+rZbWIYd
IhXqm5jfUnjnHJS5K052FRoJbxctDWM+8fxPhZNwFCQWBGlB4GmuwBeOgMAeHkQUlSrnHJIs
4ROk0N28kWm6AY7kT13vUcv0Em8bZdl7bCQaNTWPmEMcRHOfESnQ6S1bkXs51hBG63yVQeKJ
jC7FOMYa7jEkm9KLX6</vt:lpwstr>
  </property>
  <property fmtid="{D5CDD505-2E9C-101B-9397-08002B2CF9AE}" pid="10" name="_2015_ms_pID_7253431">
    <vt:lpwstr>YBFABCwyE5prFA4vQZYXd/IJKvNwaAEvsIIi4JpxYQXum1UkDQUkPm
lcKqCu2CSefcQ+29fo7JOuna2lsYjxrvB6m2viR8dLKGKuizI9wrNbk6A1WIpjaE+hgljRyj
1VRFc6XWC0jNlYY8W/BgwP7/OguiBGP8fvIJqQWDg4C4NOK+J5NGgQBIHmtSUyhrINpwVD16
yEZqQO8psjuTgRZZl1I8HljIYW/aksHijFSm</vt:lpwstr>
  </property>
  <property fmtid="{D5CDD505-2E9C-101B-9397-08002B2CF9AE}" pid="11" name="_2015_ms_pID_7253432">
    <vt:lpwstr>gO2FUV3tldrNnAPS4XPWMmY=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1613610059</vt:lpwstr>
  </property>
</Properties>
</file>