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56" r:id="rId2"/>
    <p:sldId id="257" r:id="rId3"/>
    <p:sldId id="309" r:id="rId4"/>
    <p:sldId id="316" r:id="rId5"/>
    <p:sldId id="287" r:id="rId6"/>
    <p:sldId id="308" r:id="rId7"/>
    <p:sldId id="350" r:id="rId8"/>
    <p:sldId id="300" r:id="rId9"/>
    <p:sldId id="301" r:id="rId10"/>
    <p:sldId id="303" r:id="rId11"/>
    <p:sldId id="304" r:id="rId12"/>
    <p:sldId id="305" r:id="rId13"/>
    <p:sldId id="302" r:id="rId14"/>
    <p:sldId id="306" r:id="rId15"/>
    <p:sldId id="342" r:id="rId16"/>
    <p:sldId id="343" r:id="rId17"/>
    <p:sldId id="345" r:id="rId18"/>
    <p:sldId id="355" r:id="rId19"/>
    <p:sldId id="354" r:id="rId20"/>
    <p:sldId id="353" r:id="rId21"/>
    <p:sldId id="352" r:id="rId22"/>
    <p:sldId id="351" r:id="rId23"/>
    <p:sldId id="346" r:id="rId24"/>
    <p:sldId id="347" r:id="rId25"/>
    <p:sldId id="344" r:id="rId26"/>
    <p:sldId id="333" r:id="rId27"/>
    <p:sldId id="322" r:id="rId28"/>
    <p:sldId id="320" r:id="rId29"/>
    <p:sldId id="327" r:id="rId30"/>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4694"/>
  </p:normalViewPr>
  <p:slideViewPr>
    <p:cSldViewPr>
      <p:cViewPr varScale="1">
        <p:scale>
          <a:sx n="161" d="100"/>
          <a:sy n="161" d="100"/>
        </p:scale>
        <p:origin x="504" y="200"/>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802.11-21/0345</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March 2021</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802.11-21/0345</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March 2021</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802.11-21/0345</a:t>
            </a:r>
            <a:endParaRPr lang="en-US"/>
          </a:p>
        </p:txBody>
      </p:sp>
      <p:sp>
        <p:nvSpPr>
          <p:cNvPr id="5" name="Rectangle 3"/>
          <p:cNvSpPr>
            <a:spLocks noGrp="1" noChangeArrowheads="1"/>
          </p:cNvSpPr>
          <p:nvPr>
            <p:ph type="dt"/>
          </p:nvPr>
        </p:nvSpPr>
        <p:spPr>
          <a:ln/>
        </p:spPr>
        <p:txBody>
          <a:bodyPr/>
          <a:lstStyle/>
          <a:p>
            <a:r>
              <a:rPr lang="en-GB"/>
              <a:t>March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802.11-21/0345</a:t>
            </a:r>
            <a:endParaRPr lang="en-US"/>
          </a:p>
        </p:txBody>
      </p:sp>
      <p:sp>
        <p:nvSpPr>
          <p:cNvPr id="5" name="Rectangle 3"/>
          <p:cNvSpPr>
            <a:spLocks noGrp="1" noChangeArrowheads="1"/>
          </p:cNvSpPr>
          <p:nvPr>
            <p:ph type="dt"/>
          </p:nvPr>
        </p:nvSpPr>
        <p:spPr>
          <a:ln/>
        </p:spPr>
        <p:txBody>
          <a:bodyPr/>
          <a:lstStyle/>
          <a:p>
            <a:r>
              <a:rPr lang="en-GB"/>
              <a:t>March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March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March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March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March 2021</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March 2021</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March 2021</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March 2021</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March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March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March 2021</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802.11-21/0345r0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1665685" y="250031"/>
            <a:ext cx="1727588" cy="204788"/>
          </a:xfrm>
        </p:spPr>
        <p:txBody>
          <a:bodyPr/>
          <a:lstStyle/>
          <a:p>
            <a:r>
              <a:rPr lang="en-GB"/>
              <a:t>March 2021</a:t>
            </a:r>
            <a:endParaRPr lang="en-GB" dirty="0"/>
          </a:p>
        </p:txBody>
      </p:sp>
      <p:sp>
        <p:nvSpPr>
          <p:cNvPr id="7"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March 2, 2021</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2021-03-02</a:t>
            </a:r>
          </a:p>
        </p:txBody>
      </p:sp>
      <p:graphicFrame>
        <p:nvGraphicFramePr>
          <p:cNvPr id="3075" name="Object 3"/>
          <p:cNvGraphicFramePr>
            <a:graphicFrameLocks noChangeAspect="1"/>
          </p:cNvGraphicFramePr>
          <p:nvPr>
            <p:extLst>
              <p:ext uri="{D42A27DB-BD31-4B8C-83A1-F6EECF244321}">
                <p14:modId xmlns:p14="http://schemas.microsoft.com/office/powerpoint/2010/main" val="3245102069"/>
              </p:ext>
            </p:extLst>
          </p:nvPr>
        </p:nvGraphicFramePr>
        <p:xfrm>
          <a:off x="3076576" y="2407444"/>
          <a:ext cx="3069431" cy="931069"/>
        </p:xfrm>
        <a:graphic>
          <a:graphicData uri="http://schemas.openxmlformats.org/presentationml/2006/ole">
            <mc:AlternateContent xmlns:mc="http://schemas.openxmlformats.org/markup-compatibility/2006">
              <mc:Choice xmlns:v="urn:schemas-microsoft-com:vml" Requires="v">
                <p:oleObj spid="_x0000_s3308" name="Document" r:id="rId4" imgW="8255000" imgH="2514600" progId="">
                  <p:embed/>
                </p:oleObj>
              </mc:Choice>
              <mc:Fallback>
                <p:oleObj name="Document" r:id="rId4" imgW="8255000" imgH="2514600" progId="">
                  <p:embed/>
                  <p:pic>
                    <p:nvPicPr>
                      <p:cNvPr id="0" name="Picture 4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76576" y="2407444"/>
                        <a:ext cx="3069431" cy="93106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1657350" y="1028700"/>
            <a:ext cx="5828110" cy="3084910"/>
          </a:xfrm>
        </p:spPr>
        <p:txBody>
          <a:bodyPr/>
          <a:lstStyle/>
          <a:p>
            <a:pPr>
              <a:lnSpc>
                <a:spcPct val="80000"/>
              </a:lnSpc>
              <a:spcBef>
                <a:spcPct val="20000"/>
              </a:spcBef>
              <a:spcAft>
                <a:spcPct val="40000"/>
              </a:spcAft>
              <a:buSzPct val="150000"/>
              <a:buFontTx/>
              <a:buChar char="•"/>
            </a:pPr>
            <a:r>
              <a:rPr lang="en-US" sz="15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2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b="1" dirty="0">
                <a:ea typeface="Calibri" pitchFamily="-111" charset="0"/>
                <a:cs typeface="Calibri" pitchFamily="-111" charset="0"/>
              </a:rPr>
              <a:t>Technical considerations remain the primary focus</a:t>
            </a:r>
            <a:endParaRPr lang="en-US"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2021</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1428750" y="1371600"/>
            <a:ext cx="6286500"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472679" lvl="1">
              <a:lnSpc>
                <a:spcPct val="90000"/>
              </a:lnSpc>
              <a:buClr>
                <a:srgbClr val="CC3300"/>
              </a:buClr>
              <a:buSzPct val="50000"/>
            </a:pPr>
            <a:r>
              <a:rPr lang="en-US" b="1" dirty="0">
                <a:latin typeface="Calibri" pitchFamily="-111" charset="0"/>
                <a:ea typeface="Calibri" pitchFamily="-111" charset="0"/>
                <a:cs typeface="Calibri" pitchFamily="-111" charset="0"/>
              </a:rPr>
              <a:t>	</a:t>
            </a:r>
            <a:r>
              <a:rPr lang="en-US" b="1" dirty="0">
                <a:ea typeface="Calibri" pitchFamily="-111" charset="0"/>
                <a:cs typeface="Calibri" pitchFamily="-111" charset="0"/>
              </a:rPr>
              <a:t>The patent policy and the procedures used to execute that policy are documented in the:</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Bylaws</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2"/>
              </a:rPr>
              <a:t>http://standards.ieee.org/develop/policies/bylaws/sect6-7.html#6</a:t>
            </a:r>
            <a:r>
              <a:rPr lang="en-US" sz="1200" b="1" dirty="0">
                <a:ea typeface="Calibri" pitchFamily="-111" charset="0"/>
                <a:cs typeface="Calibri" pitchFamily="-111" charset="0"/>
              </a:rPr>
              <a:t> ) </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Operations Manual</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3"/>
              </a:rPr>
              <a:t>http://standards.ieee.org/develop/policies/opman/sect6.html#6.3</a:t>
            </a:r>
            <a:r>
              <a:rPr lang="en-US" sz="1200" b="1" dirty="0">
                <a:ea typeface="Calibri" pitchFamily="-111" charset="0"/>
                <a:cs typeface="Calibri" pitchFamily="-111" charset="0"/>
              </a:rPr>
              <a:t> )</a:t>
            </a:r>
          </a:p>
          <a:p>
            <a:pPr marL="472679" lvl="1">
              <a:lnSpc>
                <a:spcPct val="90000"/>
              </a:lnSpc>
              <a:spcBef>
                <a:spcPct val="20000"/>
              </a:spcBef>
              <a:buClr>
                <a:srgbClr val="CC3300"/>
              </a:buClr>
              <a:buSzPct val="50000"/>
            </a:pPr>
            <a:endParaRPr lang="en-US" dirty="0">
              <a:solidFill>
                <a:srgbClr val="000099"/>
              </a:solidFill>
            </a:endParaRPr>
          </a:p>
          <a:p>
            <a:pPr marL="472679" lvl="1">
              <a:lnSpc>
                <a:spcPct val="90000"/>
              </a:lnSpc>
              <a:buClr>
                <a:srgbClr val="CC3300"/>
              </a:buClr>
              <a:buSzPct val="50000"/>
            </a:pPr>
            <a:r>
              <a:rPr lang="en-US" b="1" dirty="0">
                <a:ea typeface="Calibri" pitchFamily="-111" charset="0"/>
                <a:cs typeface="Calibri" pitchFamily="-111" charset="0"/>
              </a:rPr>
              <a:t>	Material about the patent policy is available at </a:t>
            </a:r>
          </a:p>
          <a:p>
            <a:pPr marL="472679" lvl="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472679" lvl="1">
              <a:lnSpc>
                <a:spcPct val="90000"/>
              </a:lnSpc>
              <a:buClr>
                <a:srgbClr val="CC3300"/>
              </a:buClr>
              <a:buSzPct val="50000"/>
            </a:pPr>
            <a:endParaRPr lang="en-US" sz="2100" b="1" dirty="0">
              <a:ea typeface="Calibri" pitchFamily="-111" charset="0"/>
              <a:cs typeface="Calibri" pitchFamily="-111" charset="0"/>
            </a:endParaRPr>
          </a:p>
          <a:p>
            <a:pPr marL="472679" lvl="1" algn="ctr">
              <a:lnSpc>
                <a:spcPct val="90000"/>
              </a:lnSpc>
              <a:buClr>
                <a:srgbClr val="CC3300"/>
              </a:buClr>
              <a:buSzPct val="50000"/>
            </a:pPr>
            <a:r>
              <a:rPr lang="en-US" sz="2100" b="1" dirty="0">
                <a:ea typeface="Calibri" pitchFamily="-111" charset="0"/>
                <a:cs typeface="Calibri" pitchFamily="-111" charset="0"/>
              </a:rPr>
              <a:t>	If you have questions, contact the IEEE-SA Standards Board Patent Committee Administrator at </a:t>
            </a:r>
            <a:r>
              <a:rPr lang="en-US" sz="2100" b="1" dirty="0">
                <a:ea typeface="Calibri" pitchFamily="-111" charset="0"/>
                <a:cs typeface="Calibri" pitchFamily="-111" charset="0"/>
                <a:hlinkClick r:id="rId5"/>
              </a:rPr>
              <a:t>patcom@ieee.org</a:t>
            </a:r>
            <a:endParaRPr lang="en-US" sz="21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2021</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2021</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1657350" y="1314450"/>
            <a:ext cx="5828110" cy="3084910"/>
          </a:xfrm>
        </p:spPr>
        <p:txBody>
          <a:bodyPr/>
          <a:lstStyle/>
          <a:p>
            <a:pPr>
              <a:spcBef>
                <a:spcPct val="20000"/>
              </a:spcBef>
              <a:buSzPct val="150000"/>
              <a:buFontTx/>
              <a:buChar char="•"/>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2021</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1657350" y="971550"/>
            <a:ext cx="5828110" cy="3084910"/>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3.4.1 “Chair”, list item </a:t>
            </a:r>
            <a:r>
              <a:rPr lang="en-GB" sz="1050" dirty="0" err="1">
                <a:ea typeface="MS Gothic" pitchFamily="49" charset="-128"/>
                <a:cs typeface="MS Gothic" pitchFamily="49" charset="-128"/>
              </a:rPr>
              <a:t>x</a:t>
            </a:r>
            <a:r>
              <a:rPr lang="en-GB" sz="1050" dirty="0">
                <a:ea typeface="MS Gothic" pitchFamily="49" charset="-128"/>
                <a:cs typeface="MS Gothic" pitchFamily="49" charset="-128"/>
              </a:rPr>
              <a:t>.</a:t>
            </a: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2021</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4AB4-5739-FF42-A30C-2501B146545D}"/>
              </a:ext>
            </a:extLst>
          </p:cNvPr>
          <p:cNvSpPr>
            <a:spLocks noGrp="1"/>
          </p:cNvSpPr>
          <p:nvPr>
            <p:ph type="title"/>
          </p:nvPr>
        </p:nvSpPr>
        <p:spPr/>
        <p:txBody>
          <a:bodyPr/>
          <a:lstStyle/>
          <a:p>
            <a:r>
              <a:rPr lang="en-US" dirty="0"/>
              <a:t>IEEE Copyright Policy</a:t>
            </a:r>
          </a:p>
        </p:txBody>
      </p:sp>
      <p:sp>
        <p:nvSpPr>
          <p:cNvPr id="3" name="Content Placeholder 2">
            <a:extLst>
              <a:ext uri="{FF2B5EF4-FFF2-40B4-BE49-F238E27FC236}">
                <a16:creationId xmlns:a16="http://schemas.microsoft.com/office/drawing/2014/main" id="{03CB9ECE-2E96-174D-86AF-FBEE4111E7F1}"/>
              </a:ext>
            </a:extLst>
          </p:cNvPr>
          <p:cNvSpPr>
            <a:spLocks noGrp="1"/>
          </p:cNvSpPr>
          <p:nvPr>
            <p:ph idx="1"/>
          </p:nvPr>
        </p:nvSpPr>
        <p:spPr/>
        <p:txBody>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200" dirty="0">
              <a:latin typeface="Calibri" pitchFamily="34" charset="0"/>
              <a:cs typeface="Calibri" pitchFamily="34" charset="0"/>
            </a:endParaRPr>
          </a:p>
          <a:p>
            <a:pPr marL="971550" lvl="2" indent="-285750">
              <a:buSzPct val="150000"/>
              <a:buFont typeface="Arial" panose="020B0604020202020204" pitchFamily="34" charset="0"/>
              <a:buChar char="•"/>
            </a:pPr>
            <a:r>
              <a:rPr lang="en-US" altLang="en-US" sz="1400" dirty="0"/>
              <a:t>Previously Published material (copyright assertion indicated) shall not be presented/submitted to the Working Group nor incorporated into a Working Group draft unless permission is granted. </a:t>
            </a:r>
          </a:p>
          <a:p>
            <a:pPr marL="971550" lvl="2" indent="-285750">
              <a:buSzPct val="150000"/>
              <a:buFont typeface="Arial" panose="020B0604020202020204" pitchFamily="34" charset="0"/>
              <a:buChar char="•"/>
            </a:pPr>
            <a:r>
              <a:rPr lang="en-US" altLang="en-US" sz="1400" dirty="0"/>
              <a:t>Prior to presentation or submission, you shall notify the Working Group Chair of previously Published material and should assist the Chair in obtaining copyright permission acceptable to IEEE SA.</a:t>
            </a:r>
          </a:p>
          <a:p>
            <a:pPr marL="971550" lvl="2" indent="-285750">
              <a:buSzPct val="150000"/>
              <a:buFont typeface="Arial" panose="020B0604020202020204" pitchFamily="34" charset="0"/>
              <a:buChar char="•"/>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a:p>
            <a:endParaRPr lang="en-US" dirty="0"/>
          </a:p>
        </p:txBody>
      </p:sp>
      <p:sp>
        <p:nvSpPr>
          <p:cNvPr id="4" name="Slide Number Placeholder 3">
            <a:extLst>
              <a:ext uri="{FF2B5EF4-FFF2-40B4-BE49-F238E27FC236}">
                <a16:creationId xmlns:a16="http://schemas.microsoft.com/office/drawing/2014/main" id="{82C3ACD4-7725-5448-9D7D-B37C617654B8}"/>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A3EB15E-5881-EC4F-B1B0-EC2013C126F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0DD97B4-CCD4-8F4A-B15D-2792E551F182}"/>
              </a:ext>
            </a:extLst>
          </p:cNvPr>
          <p:cNvSpPr>
            <a:spLocks noGrp="1"/>
          </p:cNvSpPr>
          <p:nvPr>
            <p:ph type="dt" idx="15"/>
          </p:nvPr>
        </p:nvSpPr>
        <p:spPr/>
        <p:txBody>
          <a:bodyPr/>
          <a:lstStyle/>
          <a:p>
            <a:r>
              <a:rPr lang="en-GB"/>
              <a:t>March 2021</a:t>
            </a:r>
            <a:endParaRPr lang="en-GB" dirty="0"/>
          </a:p>
        </p:txBody>
      </p:sp>
    </p:spTree>
    <p:extLst>
      <p:ext uri="{BB962C8B-B14F-4D97-AF65-F5344CB8AC3E}">
        <p14:creationId xmlns:p14="http://schemas.microsoft.com/office/powerpoint/2010/main" val="3906107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C075-435C-5746-98F7-4D67B31EF7A5}"/>
              </a:ext>
            </a:extLst>
          </p:cNvPr>
          <p:cNvSpPr>
            <a:spLocks noGrp="1"/>
          </p:cNvSpPr>
          <p:nvPr>
            <p:ph type="title"/>
          </p:nvPr>
        </p:nvSpPr>
        <p:spPr/>
        <p:txBody>
          <a:bodyPr/>
          <a:lstStyle/>
          <a:p>
            <a:r>
              <a:rPr lang="en-US" dirty="0"/>
              <a:t>IEEE Copyright Policy (additional recourses)</a:t>
            </a:r>
          </a:p>
        </p:txBody>
      </p:sp>
      <p:sp>
        <p:nvSpPr>
          <p:cNvPr id="3" name="Content Placeholder 2">
            <a:extLst>
              <a:ext uri="{FF2B5EF4-FFF2-40B4-BE49-F238E27FC236}">
                <a16:creationId xmlns:a16="http://schemas.microsoft.com/office/drawing/2014/main" id="{43B4D9D4-9E42-AF4F-9B46-DF216CD4FFC5}"/>
              </a:ext>
            </a:extLst>
          </p:cNvPr>
          <p:cNvSpPr>
            <a:spLocks noGrp="1"/>
          </p:cNvSpPr>
          <p:nvPr>
            <p:ph idx="1"/>
          </p:nvPr>
        </p:nvSpPr>
        <p:spPr/>
        <p:txBody>
          <a:bodyPr/>
          <a:lstStyle/>
          <a:p>
            <a:pPr lvl="2">
              <a:buSzPct val="150000"/>
            </a:pPr>
            <a:r>
              <a:rPr lang="en-US" sz="1050" dirty="0"/>
              <a:t>The IEEE SA Copyright Policy is described in the IEEE SA Standards Board Bylaws and IEEE SA Standards Board Operations Manual</a:t>
            </a:r>
            <a:br>
              <a:rPr lang="en-US" sz="1050" dirty="0"/>
            </a:br>
            <a:endParaRPr lang="en-US" sz="1050" dirty="0"/>
          </a:p>
          <a:p>
            <a:pPr lvl="3">
              <a:buSzPct val="150000"/>
            </a:pPr>
            <a:r>
              <a:rPr lang="en-US" sz="1050" dirty="0"/>
              <a:t>IEEE SA Copyright Policy, see </a:t>
            </a:r>
            <a:br>
              <a:rPr lang="en-US" sz="1050" dirty="0"/>
            </a:br>
            <a:r>
              <a:rPr lang="en-US" sz="1050" dirty="0"/>
              <a:t>	Clause 7 of the IEEE SA Standards Board Bylaws</a:t>
            </a:r>
            <a:br>
              <a:rPr lang="en-US" sz="1050" dirty="0"/>
            </a:br>
            <a:r>
              <a:rPr lang="en-US" sz="1050" dirty="0"/>
              <a:t> 	</a:t>
            </a:r>
            <a:r>
              <a:rPr lang="en-US" sz="900" dirty="0">
                <a:hlinkClick r:id="rId2"/>
              </a:rPr>
              <a:t>https://standards.ieee.org/about/policies/bylaws/sect6-7.html#7</a:t>
            </a:r>
            <a:br>
              <a:rPr lang="en-US" sz="900" dirty="0"/>
            </a:br>
            <a:r>
              <a:rPr lang="en-US" sz="1050" dirty="0"/>
              <a:t>	Clause 6.1 of the IEEE SA Standards Board Operations Manual</a:t>
            </a:r>
            <a:br>
              <a:rPr lang="en-US" sz="1050" dirty="0"/>
            </a:br>
            <a:r>
              <a:rPr lang="en-US" sz="1050" dirty="0"/>
              <a:t>	</a:t>
            </a:r>
            <a:r>
              <a:rPr lang="en-US" sz="900" dirty="0">
                <a:hlinkClick r:id="rId3"/>
              </a:rPr>
              <a:t>https://standards.ieee.org/about/policies/opman/sect6.html</a:t>
            </a:r>
            <a:br>
              <a:rPr lang="en-US" sz="900" dirty="0"/>
            </a:br>
            <a:endParaRPr lang="en-US" sz="900" dirty="0"/>
          </a:p>
          <a:p>
            <a:pPr lvl="2">
              <a:buSzPct val="150000"/>
            </a:pPr>
            <a:r>
              <a:rPr lang="en-US" sz="1050" dirty="0"/>
              <a:t>IEEE SA Copyright Permission</a:t>
            </a:r>
          </a:p>
          <a:p>
            <a:pPr lvl="3">
              <a:buSzPct val="150000"/>
            </a:pPr>
            <a:r>
              <a:rPr lang="en-US" sz="900" dirty="0">
                <a:hlinkClick r:id="rId4"/>
              </a:rPr>
              <a:t>https://standards.ieee.org/content/dam/ieee-standards/standards/web/documents/other/permissionltrs.zip</a:t>
            </a:r>
            <a:br>
              <a:rPr lang="en-US" sz="900" dirty="0"/>
            </a:br>
            <a:endParaRPr lang="en-US" sz="900" dirty="0"/>
          </a:p>
          <a:p>
            <a:pPr lvl="2">
              <a:buSzPct val="150000"/>
            </a:pPr>
            <a:r>
              <a:rPr lang="en-US" sz="1050" dirty="0"/>
              <a:t>IEEE SA Copyright FAQs</a:t>
            </a:r>
          </a:p>
          <a:p>
            <a:pPr lvl="3">
              <a:buSzPct val="150000"/>
            </a:pPr>
            <a:r>
              <a:rPr lang="en-US" sz="900" dirty="0">
                <a:hlinkClick r:id="rId5"/>
              </a:rPr>
              <a:t>http://standards.ieee.org/faqs/copyrights.html/</a:t>
            </a:r>
            <a:endParaRPr lang="en-US" sz="900" dirty="0"/>
          </a:p>
          <a:p>
            <a:pPr lvl="2">
              <a:buSzPct val="150000"/>
            </a:pPr>
            <a:r>
              <a:rPr lang="en-US" sz="1050" dirty="0"/>
              <a:t>IEEE SA Best Practices for IEEE Standards Development </a:t>
            </a:r>
          </a:p>
          <a:p>
            <a:pPr lvl="3">
              <a:buSzPct val="150000"/>
            </a:pPr>
            <a:r>
              <a:rPr lang="en-US" sz="900" dirty="0">
                <a:hlinkClick r:id="rId6"/>
              </a:rPr>
              <a:t>http://standards.ieee.org/develop/policies/best_practices_for_ieee_standards_development_051215.pdf</a:t>
            </a:r>
            <a:br>
              <a:rPr lang="en-US" sz="900" dirty="0"/>
            </a:br>
            <a:endParaRPr lang="en-US" sz="900" dirty="0"/>
          </a:p>
          <a:p>
            <a:pPr lvl="2">
              <a:buSzPct val="150000"/>
            </a:pPr>
            <a:r>
              <a:rPr lang="en-US" sz="1050" dirty="0"/>
              <a:t>Distribution of Draft Standards (see 6.1.3 of the SASB Operations Manual)</a:t>
            </a:r>
          </a:p>
          <a:p>
            <a:pPr lvl="3">
              <a:buSzPct val="150000"/>
            </a:pPr>
            <a:r>
              <a:rPr lang="en-US" sz="900" dirty="0">
                <a:hlinkClick r:id="rId3"/>
              </a:rPr>
              <a:t>https://standards.ieee.org/about/policies/opman/sect6.html</a:t>
            </a:r>
            <a:endParaRPr lang="en-US" sz="900" dirty="0"/>
          </a:p>
          <a:p>
            <a:pPr lvl="2">
              <a:buSzPct val="150000"/>
            </a:pPr>
            <a:endParaRPr lang="en-US" altLang="en-US" sz="900" dirty="0"/>
          </a:p>
        </p:txBody>
      </p:sp>
      <p:sp>
        <p:nvSpPr>
          <p:cNvPr id="4" name="Slide Number Placeholder 3">
            <a:extLst>
              <a:ext uri="{FF2B5EF4-FFF2-40B4-BE49-F238E27FC236}">
                <a16:creationId xmlns:a16="http://schemas.microsoft.com/office/drawing/2014/main" id="{7A0738B3-F30F-5D4F-8D0C-DDF09C430D99}"/>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68D43917-C821-4F42-ABA9-DFB0C16B42D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B45A44-248E-2041-8B5F-32EF14D34A8E}"/>
              </a:ext>
            </a:extLst>
          </p:cNvPr>
          <p:cNvSpPr>
            <a:spLocks noGrp="1"/>
          </p:cNvSpPr>
          <p:nvPr>
            <p:ph type="dt" idx="15"/>
          </p:nvPr>
        </p:nvSpPr>
        <p:spPr/>
        <p:txBody>
          <a:bodyPr/>
          <a:lstStyle/>
          <a:p>
            <a:r>
              <a:rPr lang="en-GB"/>
              <a:t>March 2021</a:t>
            </a:r>
            <a:endParaRPr lang="en-GB" dirty="0"/>
          </a:p>
        </p:txBody>
      </p:sp>
    </p:spTree>
    <p:extLst>
      <p:ext uri="{BB962C8B-B14F-4D97-AF65-F5344CB8AC3E}">
        <p14:creationId xmlns:p14="http://schemas.microsoft.com/office/powerpoint/2010/main" val="664827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Planning of March Plenary</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March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20182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p:txBody>
          <a:bodyPr/>
          <a:lstStyle/>
          <a:p>
            <a:r>
              <a:rPr lang="en-US" dirty="0"/>
              <a:t>Current </a:t>
            </a:r>
            <a:r>
              <a:rPr lang="en-US" dirty="0" err="1"/>
              <a:t>TGbc</a:t>
            </a:r>
            <a:r>
              <a:rPr lang="en-US" dirty="0"/>
              <a:t> Schedule</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chemeClr val="tx1"/>
                </a:solidFill>
              </a:rPr>
              <a:t>June 2020			Call for comments on D0.1</a:t>
            </a:r>
          </a:p>
          <a:p>
            <a:pPr marL="0" indent="0">
              <a:lnSpc>
                <a:spcPct val="80000"/>
              </a:lnSpc>
            </a:pPr>
            <a:r>
              <a:rPr lang="en-US" altLang="en-US" dirty="0">
                <a:solidFill>
                  <a:schemeClr val="tx1"/>
                </a:solidFill>
              </a:rPr>
              <a:t>November 2020	Initial WGLB (D1.0)</a:t>
            </a:r>
          </a:p>
          <a:p>
            <a:pPr marL="0" indent="0">
              <a:lnSpc>
                <a:spcPct val="80000"/>
              </a:lnSpc>
            </a:pPr>
            <a:r>
              <a:rPr lang="en-US" altLang="en-US" dirty="0">
                <a:solidFill>
                  <a:srgbClr val="C00000"/>
                </a:solidFill>
              </a:rPr>
              <a:t>May 2021			D2.0 WGLB Recirculation LB  </a:t>
            </a:r>
            <a:r>
              <a:rPr lang="en-US" altLang="en-US" dirty="0">
                <a:solidFill>
                  <a:srgbClr val="C00000"/>
                </a:solidFill>
                <a:sym typeface="Wingdings" pitchFamily="2" charset="2"/>
              </a:rPr>
              <a:t> realistic? Determines maybe order </a:t>
            </a:r>
            <a:r>
              <a:rPr lang="en-US" altLang="en-US">
                <a:solidFill>
                  <a:srgbClr val="C00000"/>
                </a:solidFill>
                <a:sym typeface="Wingdings" pitchFamily="2" charset="2"/>
              </a:rPr>
              <a:t>of amendments</a:t>
            </a:r>
            <a:endParaRPr lang="en-US" altLang="en-US" dirty="0">
              <a:solidFill>
                <a:srgbClr val="C00000"/>
              </a:solidFill>
            </a:endParaRPr>
          </a:p>
          <a:p>
            <a:pPr marL="0" indent="0">
              <a:lnSpc>
                <a:spcPct val="80000"/>
              </a:lnSpc>
            </a:pPr>
            <a:r>
              <a:rPr lang="en-US" altLang="en-US" dirty="0">
                <a:solidFill>
                  <a:schemeClr val="tx1"/>
                </a:solidFill>
              </a:rPr>
              <a:t>November 2021	Form SB Pool</a:t>
            </a:r>
          </a:p>
          <a:p>
            <a:pPr marL="0" indent="0">
              <a:lnSpc>
                <a:spcPct val="80000"/>
              </a:lnSpc>
            </a:pPr>
            <a:r>
              <a:rPr lang="en-US" altLang="en-US" dirty="0">
                <a:solidFill>
                  <a:schemeClr val="tx1"/>
                </a:solidFill>
              </a:rPr>
              <a:t>November 2021	MEC/MDR done</a:t>
            </a:r>
          </a:p>
          <a:p>
            <a:pPr marL="0" indent="0">
              <a:lnSpc>
                <a:spcPct val="80000"/>
              </a:lnSpc>
            </a:pPr>
            <a:r>
              <a:rPr lang="en-US" altLang="en-US" dirty="0">
                <a:solidFill>
                  <a:schemeClr val="tx1"/>
                </a:solidFill>
              </a:rPr>
              <a:t>Jan 2022			Initial SB</a:t>
            </a:r>
          </a:p>
          <a:p>
            <a:pPr marL="0" indent="0">
              <a:lnSpc>
                <a:spcPct val="80000"/>
              </a:lnSpc>
            </a:pPr>
            <a:r>
              <a:rPr lang="en-US" altLang="en-US" dirty="0">
                <a:solidFill>
                  <a:schemeClr val="tx1"/>
                </a:solidFill>
              </a:rPr>
              <a:t>May 2022			Recirculation SB</a:t>
            </a:r>
          </a:p>
          <a:p>
            <a:pPr marL="0" indent="0">
              <a:lnSpc>
                <a:spcPct val="80000"/>
              </a:lnSpc>
            </a:pPr>
            <a:r>
              <a:rPr lang="en-US" altLang="en-US" dirty="0">
                <a:solidFill>
                  <a:schemeClr val="tx1"/>
                </a:solidFill>
              </a:rPr>
              <a:t>July 2022			Final WG/EC approval</a:t>
            </a:r>
          </a:p>
          <a:p>
            <a:pPr marL="0" indent="0">
              <a:lnSpc>
                <a:spcPct val="80000"/>
              </a:lnSpc>
            </a:pPr>
            <a:r>
              <a:rPr lang="en-US" altLang="en-US" dirty="0">
                <a:solidFill>
                  <a:schemeClr val="tx1"/>
                </a:solidFill>
              </a:rPr>
              <a:t>September 2022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a:p>
            <a:endParaRPr lang="en-US"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March 2021</a:t>
            </a:r>
            <a:endParaRPr lang="en-GB" dirty="0"/>
          </a:p>
        </p:txBody>
      </p:sp>
    </p:spTree>
    <p:extLst>
      <p:ext uri="{BB962C8B-B14F-4D97-AF65-F5344CB8AC3E}">
        <p14:creationId xmlns:p14="http://schemas.microsoft.com/office/powerpoint/2010/main" val="23332371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E3384-7013-DC48-B84D-786790BC4B9C}"/>
              </a:ext>
            </a:extLst>
          </p:cNvPr>
          <p:cNvSpPr>
            <a:spLocks noGrp="1"/>
          </p:cNvSpPr>
          <p:nvPr>
            <p:ph type="title"/>
          </p:nvPr>
        </p:nvSpPr>
        <p:spPr/>
        <p:txBody>
          <a:bodyPr/>
          <a:lstStyle/>
          <a:p>
            <a:r>
              <a:rPr lang="en-US" dirty="0" err="1"/>
              <a:t>TGbc</a:t>
            </a:r>
            <a:r>
              <a:rPr lang="en-US" dirty="0"/>
              <a:t> Slots</a:t>
            </a:r>
          </a:p>
        </p:txBody>
      </p:sp>
      <p:sp>
        <p:nvSpPr>
          <p:cNvPr id="4" name="Slide Number Placeholder 3">
            <a:extLst>
              <a:ext uri="{FF2B5EF4-FFF2-40B4-BE49-F238E27FC236}">
                <a16:creationId xmlns:a16="http://schemas.microsoft.com/office/drawing/2014/main" id="{87667B52-4C4C-A14E-90CA-B18F7F022D18}"/>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A359D4A-1AE2-274C-8A14-64455B103E0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5BB6C8B-C3CE-114D-BBC1-82A28B367C0A}"/>
              </a:ext>
            </a:extLst>
          </p:cNvPr>
          <p:cNvSpPr>
            <a:spLocks noGrp="1"/>
          </p:cNvSpPr>
          <p:nvPr>
            <p:ph type="dt" idx="15"/>
          </p:nvPr>
        </p:nvSpPr>
        <p:spPr/>
        <p:txBody>
          <a:bodyPr/>
          <a:lstStyle/>
          <a:p>
            <a:r>
              <a:rPr lang="en-GB"/>
              <a:t>March 2021</a:t>
            </a:r>
            <a:endParaRPr lang="en-GB" dirty="0"/>
          </a:p>
        </p:txBody>
      </p:sp>
      <p:graphicFrame>
        <p:nvGraphicFramePr>
          <p:cNvPr id="7" name="Table 7">
            <a:extLst>
              <a:ext uri="{FF2B5EF4-FFF2-40B4-BE49-F238E27FC236}">
                <a16:creationId xmlns:a16="http://schemas.microsoft.com/office/drawing/2014/main" id="{DFBEF0E5-4171-5547-8383-5AAB49390FEA}"/>
              </a:ext>
            </a:extLst>
          </p:cNvPr>
          <p:cNvGraphicFramePr>
            <a:graphicFrameLocks noGrp="1"/>
          </p:cNvGraphicFramePr>
          <p:nvPr>
            <p:extLst>
              <p:ext uri="{D42A27DB-BD31-4B8C-83A1-F6EECF244321}">
                <p14:modId xmlns:p14="http://schemas.microsoft.com/office/powerpoint/2010/main" val="716252777"/>
              </p:ext>
            </p:extLst>
          </p:nvPr>
        </p:nvGraphicFramePr>
        <p:xfrm>
          <a:off x="971600" y="1275606"/>
          <a:ext cx="7272808" cy="2364740"/>
        </p:xfrm>
        <a:graphic>
          <a:graphicData uri="http://schemas.openxmlformats.org/drawingml/2006/table">
            <a:tbl>
              <a:tblPr firstRow="1" bandRow="1">
                <a:tableStyleId>{5C22544A-7EE6-4342-B048-85BDC9FD1C3A}</a:tableStyleId>
              </a:tblPr>
              <a:tblGrid>
                <a:gridCol w="909101">
                  <a:extLst>
                    <a:ext uri="{9D8B030D-6E8A-4147-A177-3AD203B41FA5}">
                      <a16:colId xmlns:a16="http://schemas.microsoft.com/office/drawing/2014/main" val="4003229868"/>
                    </a:ext>
                  </a:extLst>
                </a:gridCol>
                <a:gridCol w="909101">
                  <a:extLst>
                    <a:ext uri="{9D8B030D-6E8A-4147-A177-3AD203B41FA5}">
                      <a16:colId xmlns:a16="http://schemas.microsoft.com/office/drawing/2014/main" val="1485987157"/>
                    </a:ext>
                  </a:extLst>
                </a:gridCol>
                <a:gridCol w="909101">
                  <a:extLst>
                    <a:ext uri="{9D8B030D-6E8A-4147-A177-3AD203B41FA5}">
                      <a16:colId xmlns:a16="http://schemas.microsoft.com/office/drawing/2014/main" val="166695436"/>
                    </a:ext>
                  </a:extLst>
                </a:gridCol>
                <a:gridCol w="909101">
                  <a:extLst>
                    <a:ext uri="{9D8B030D-6E8A-4147-A177-3AD203B41FA5}">
                      <a16:colId xmlns:a16="http://schemas.microsoft.com/office/drawing/2014/main" val="674773347"/>
                    </a:ext>
                  </a:extLst>
                </a:gridCol>
                <a:gridCol w="909101">
                  <a:extLst>
                    <a:ext uri="{9D8B030D-6E8A-4147-A177-3AD203B41FA5}">
                      <a16:colId xmlns:a16="http://schemas.microsoft.com/office/drawing/2014/main" val="2875269753"/>
                    </a:ext>
                  </a:extLst>
                </a:gridCol>
                <a:gridCol w="909101">
                  <a:extLst>
                    <a:ext uri="{9D8B030D-6E8A-4147-A177-3AD203B41FA5}">
                      <a16:colId xmlns:a16="http://schemas.microsoft.com/office/drawing/2014/main" val="1325263886"/>
                    </a:ext>
                  </a:extLst>
                </a:gridCol>
                <a:gridCol w="909101">
                  <a:extLst>
                    <a:ext uri="{9D8B030D-6E8A-4147-A177-3AD203B41FA5}">
                      <a16:colId xmlns:a16="http://schemas.microsoft.com/office/drawing/2014/main" val="1614750201"/>
                    </a:ext>
                  </a:extLst>
                </a:gridCol>
                <a:gridCol w="909101">
                  <a:extLst>
                    <a:ext uri="{9D8B030D-6E8A-4147-A177-3AD203B41FA5}">
                      <a16:colId xmlns:a16="http://schemas.microsoft.com/office/drawing/2014/main" val="2647036470"/>
                    </a:ext>
                  </a:extLst>
                </a:gridCol>
              </a:tblGrid>
              <a:tr h="370840">
                <a:tc>
                  <a:txBody>
                    <a:bodyPr/>
                    <a:lstStyle/>
                    <a:p>
                      <a:endParaRPr lang="en-US"/>
                    </a:p>
                  </a:txBody>
                  <a:tcPr/>
                </a:tc>
                <a:tc>
                  <a:txBody>
                    <a:bodyPr/>
                    <a:lstStyle/>
                    <a:p>
                      <a:r>
                        <a:rPr lang="en-US" dirty="0"/>
                        <a:t>Mon</a:t>
                      </a:r>
                    </a:p>
                  </a:txBody>
                  <a:tcPr/>
                </a:tc>
                <a:tc>
                  <a:txBody>
                    <a:bodyPr/>
                    <a:lstStyle/>
                    <a:p>
                      <a:r>
                        <a:rPr lang="en-US" dirty="0"/>
                        <a:t>Tue</a:t>
                      </a:r>
                    </a:p>
                  </a:txBody>
                  <a:tcPr/>
                </a:tc>
                <a:tc>
                  <a:txBody>
                    <a:bodyPr/>
                    <a:lstStyle/>
                    <a:p>
                      <a:r>
                        <a:rPr lang="en-US" dirty="0"/>
                        <a:t>Wed</a:t>
                      </a:r>
                    </a:p>
                  </a:txBody>
                  <a:tcPr/>
                </a:tc>
                <a:tc>
                  <a:txBody>
                    <a:bodyPr/>
                    <a:lstStyle/>
                    <a:p>
                      <a:r>
                        <a:rPr lang="en-US" dirty="0"/>
                        <a:t>Thu</a:t>
                      </a:r>
                    </a:p>
                  </a:txBody>
                  <a:tcPr/>
                </a:tc>
                <a:tc>
                  <a:txBody>
                    <a:bodyPr/>
                    <a:lstStyle/>
                    <a:p>
                      <a:r>
                        <a:rPr lang="en-US" dirty="0"/>
                        <a:t>Fri</a:t>
                      </a:r>
                    </a:p>
                  </a:txBody>
                  <a:tcPr/>
                </a:tc>
                <a:tc>
                  <a:txBody>
                    <a:bodyPr/>
                    <a:lstStyle/>
                    <a:p>
                      <a:r>
                        <a:rPr lang="en-US" dirty="0"/>
                        <a:t>Mon</a:t>
                      </a:r>
                    </a:p>
                  </a:txBody>
                  <a:tcPr/>
                </a:tc>
                <a:tc>
                  <a:txBody>
                    <a:bodyPr/>
                    <a:lstStyle/>
                    <a:p>
                      <a:r>
                        <a:rPr lang="en-US" dirty="0"/>
                        <a:t>Tues</a:t>
                      </a:r>
                    </a:p>
                  </a:txBody>
                  <a:tcPr/>
                </a:tc>
                <a:extLst>
                  <a:ext uri="{0D108BD9-81ED-4DB2-BD59-A6C34878D82A}">
                    <a16:rowId xmlns:a16="http://schemas.microsoft.com/office/drawing/2014/main" val="2869522600"/>
                  </a:ext>
                </a:extLst>
              </a:tr>
              <a:tr h="370840">
                <a:tc>
                  <a:txBody>
                    <a:bodyPr/>
                    <a:lstStyle/>
                    <a:p>
                      <a:r>
                        <a:rPr lang="en-US" dirty="0"/>
                        <a:t>AM 1</a:t>
                      </a:r>
                    </a:p>
                  </a:txBody>
                  <a:tcPr/>
                </a:tc>
                <a:tc>
                  <a:txBody>
                    <a:bodyPr/>
                    <a:lstStyle/>
                    <a:p>
                      <a:r>
                        <a:rPr lang="en-US" dirty="0"/>
                        <a:t>WG Opening</a:t>
                      </a:r>
                    </a:p>
                  </a:txBody>
                  <a:tcPr/>
                </a:tc>
                <a:tc>
                  <a:txBody>
                    <a:bodyPr/>
                    <a:lstStyle/>
                    <a:p>
                      <a:r>
                        <a:rPr lang="en-US" dirty="0"/>
                        <a:t>(New members)</a:t>
                      </a:r>
                    </a:p>
                  </a:txBody>
                  <a:tcPr/>
                </a:tc>
                <a:tc>
                  <a:txBody>
                    <a:bodyPr/>
                    <a:lstStyle/>
                    <a:p>
                      <a:r>
                        <a:rPr lang="en-US" b="1" dirty="0" err="1"/>
                        <a:t>TGbc</a:t>
                      </a:r>
                      <a:endParaRPr lang="en-US" b="1" dirty="0"/>
                    </a:p>
                  </a:txBody>
                  <a:tcPr/>
                </a:tc>
                <a:tc>
                  <a:txBody>
                    <a:bodyPr/>
                    <a:lstStyle/>
                    <a:p>
                      <a:r>
                        <a:rPr lang="en-US" b="1" dirty="0" err="1"/>
                        <a:t>TGbc</a:t>
                      </a:r>
                      <a:endParaRPr lang="en-US" b="1" dirty="0"/>
                    </a:p>
                  </a:txBody>
                  <a:tcPr/>
                </a:tc>
                <a:tc>
                  <a:txBody>
                    <a:bodyPr/>
                    <a:lstStyle/>
                    <a:p>
                      <a:r>
                        <a:rPr lang="en-US" dirty="0"/>
                        <a:t>???</a:t>
                      </a:r>
                    </a:p>
                    <a:p>
                      <a:r>
                        <a:rPr lang="en-US" dirty="0"/>
                        <a:t>(</a:t>
                      </a:r>
                      <a:r>
                        <a:rPr lang="en-US" dirty="0" err="1"/>
                        <a:t>TGbd</a:t>
                      </a:r>
                      <a:r>
                        <a:rPr lang="en-US" dirty="0"/>
                        <a:t>, </a:t>
                      </a:r>
                      <a:r>
                        <a:rPr lang="en-US" dirty="0" err="1"/>
                        <a:t>TGbf</a:t>
                      </a:r>
                      <a:r>
                        <a:rPr lang="en-US" dirty="0"/>
                        <a:t>)</a:t>
                      </a:r>
                    </a:p>
                  </a:txBody>
                  <a:tcPr/>
                </a:tc>
                <a:tc>
                  <a:txBody>
                    <a:bodyPr/>
                    <a:lstStyle/>
                    <a:p>
                      <a:r>
                        <a:rPr lang="en-US" dirty="0"/>
                        <a:t>????</a:t>
                      </a:r>
                    </a:p>
                    <a:p>
                      <a:r>
                        <a:rPr lang="en-US" dirty="0"/>
                        <a:t>(</a:t>
                      </a:r>
                      <a:r>
                        <a:rPr lang="en-US" dirty="0" err="1"/>
                        <a:t>TGbe</a:t>
                      </a:r>
                      <a:r>
                        <a:rPr lang="en-US" dirty="0"/>
                        <a:t>, </a:t>
                      </a:r>
                      <a:r>
                        <a:rPr lang="en-US" dirty="0" err="1"/>
                        <a:t>TGbf</a:t>
                      </a:r>
                      <a:r>
                        <a:rPr lang="en-US" dirty="0"/>
                        <a:t>)</a:t>
                      </a:r>
                    </a:p>
                  </a:txBody>
                  <a:tcPr/>
                </a:tc>
                <a:tc>
                  <a:txBody>
                    <a:bodyPr/>
                    <a:lstStyle/>
                    <a:p>
                      <a:r>
                        <a:rPr lang="en-US" dirty="0"/>
                        <a:t>WG Closing</a:t>
                      </a:r>
                    </a:p>
                  </a:txBody>
                  <a:tcPr/>
                </a:tc>
                <a:extLst>
                  <a:ext uri="{0D108BD9-81ED-4DB2-BD59-A6C34878D82A}">
                    <a16:rowId xmlns:a16="http://schemas.microsoft.com/office/drawing/2014/main" val="4165057403"/>
                  </a:ext>
                </a:extLst>
              </a:tr>
              <a:tr h="370840">
                <a:tc>
                  <a:txBody>
                    <a:bodyPr/>
                    <a:lstStyle/>
                    <a:p>
                      <a:r>
                        <a:rPr lang="en-US" dirty="0"/>
                        <a:t>AM 2</a:t>
                      </a:r>
                    </a:p>
                  </a:txBody>
                  <a:tcPr/>
                </a:tc>
                <a:tc>
                  <a:txBody>
                    <a:bodyPr/>
                    <a:lstStyle/>
                    <a:p>
                      <a:r>
                        <a:rPr lang="en-US" b="1" dirty="0" err="1"/>
                        <a:t>TGbc</a:t>
                      </a:r>
                      <a:r>
                        <a:rPr lang="en-US" dirty="0"/>
                        <a:t> (parallel with WNG)</a:t>
                      </a:r>
                    </a:p>
                  </a:txBody>
                  <a:tcPr/>
                </a:tc>
                <a:tc>
                  <a:txBody>
                    <a:bodyPr/>
                    <a:lstStyle/>
                    <a:p>
                      <a:r>
                        <a:rPr lang="en-US" b="1" dirty="0" err="1"/>
                        <a:t>TGbc</a:t>
                      </a:r>
                      <a:endParaRPr lang="en-US" b="1"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r>
                        <a:rPr lang="en-US" dirty="0"/>
                        <a:t>CAC</a:t>
                      </a:r>
                    </a:p>
                  </a:txBody>
                  <a:tcPr/>
                </a:tc>
                <a:tc>
                  <a:txBody>
                    <a:bodyPr/>
                    <a:lstStyle/>
                    <a:p>
                      <a:endParaRPr lang="en-US"/>
                    </a:p>
                  </a:txBody>
                  <a:tcPr/>
                </a:tc>
                <a:extLst>
                  <a:ext uri="{0D108BD9-81ED-4DB2-BD59-A6C34878D82A}">
                    <a16:rowId xmlns:a16="http://schemas.microsoft.com/office/drawing/2014/main" val="4046636150"/>
                  </a:ext>
                </a:extLst>
              </a:tr>
              <a:tr h="370840">
                <a:tc>
                  <a:txBody>
                    <a:bodyPr/>
                    <a:lstStyle/>
                    <a:p>
                      <a:r>
                        <a:rPr lang="en-US" dirty="0"/>
                        <a:t>PM 1</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2223282352"/>
                  </a:ext>
                </a:extLst>
              </a:tr>
            </a:tbl>
          </a:graphicData>
        </a:graphic>
      </p:graphicFrame>
      <p:sp>
        <p:nvSpPr>
          <p:cNvPr id="8" name="TextBox 7">
            <a:extLst>
              <a:ext uri="{FF2B5EF4-FFF2-40B4-BE49-F238E27FC236}">
                <a16:creationId xmlns:a16="http://schemas.microsoft.com/office/drawing/2014/main" id="{4FF5AD73-6A72-684C-A6B6-0221399EE27E}"/>
              </a:ext>
            </a:extLst>
          </p:cNvPr>
          <p:cNvSpPr txBox="1"/>
          <p:nvPr/>
        </p:nvSpPr>
        <p:spPr>
          <a:xfrm>
            <a:off x="971600" y="3939902"/>
            <a:ext cx="7272808" cy="923330"/>
          </a:xfrm>
          <a:prstGeom prst="rect">
            <a:avLst/>
          </a:prstGeom>
          <a:noFill/>
        </p:spPr>
        <p:txBody>
          <a:bodyPr wrap="square" rtlCol="0">
            <a:spAutoFit/>
          </a:bodyPr>
          <a:lstStyle/>
          <a:p>
            <a:pPr marL="285750" indent="-285750">
              <a:buFont typeface="Arial" panose="020B0604020202020204" pitchFamily="34" charset="0"/>
              <a:buChar char="•"/>
            </a:pPr>
            <a:r>
              <a:rPr lang="en-US" sz="1800" dirty="0">
                <a:solidFill>
                  <a:schemeClr val="tx1"/>
                </a:solidFill>
              </a:rPr>
              <a:t>WNG has two submissions </a:t>
            </a:r>
            <a:r>
              <a:rPr lang="en-US" sz="1800" dirty="0">
                <a:solidFill>
                  <a:schemeClr val="tx1"/>
                </a:solidFill>
                <a:sym typeface="Wingdings" pitchFamily="2" charset="2"/>
              </a:rPr>
              <a:t> do </a:t>
            </a:r>
            <a:r>
              <a:rPr lang="en-US" sz="1800" dirty="0" err="1">
                <a:solidFill>
                  <a:schemeClr val="tx1"/>
                </a:solidFill>
                <a:sym typeface="Wingdings" pitchFamily="2" charset="2"/>
              </a:rPr>
              <a:t>TGbc</a:t>
            </a:r>
            <a:r>
              <a:rPr lang="en-US" sz="1800" dirty="0">
                <a:solidFill>
                  <a:schemeClr val="tx1"/>
                </a:solidFill>
                <a:sym typeface="Wingdings" pitchFamily="2" charset="2"/>
              </a:rPr>
              <a:t> members have to attend WNG / chancel Mon </a:t>
            </a:r>
            <a:r>
              <a:rPr lang="en-US" sz="1800" dirty="0" err="1">
                <a:solidFill>
                  <a:schemeClr val="tx1"/>
                </a:solidFill>
                <a:sym typeface="Wingdings" pitchFamily="2" charset="2"/>
              </a:rPr>
              <a:t>TGbc</a:t>
            </a:r>
            <a:r>
              <a:rPr lang="en-US" sz="1800" dirty="0">
                <a:solidFill>
                  <a:schemeClr val="tx1"/>
                </a:solidFill>
                <a:sym typeface="Wingdings" pitchFamily="2" charset="2"/>
              </a:rPr>
              <a:t> slot?</a:t>
            </a:r>
          </a:p>
          <a:p>
            <a:pPr marL="285750" indent="-285750">
              <a:buFont typeface="Arial" panose="020B0604020202020204" pitchFamily="34" charset="0"/>
              <a:buChar char="•"/>
            </a:pPr>
            <a:r>
              <a:rPr lang="en-US" sz="1800" dirty="0">
                <a:solidFill>
                  <a:schemeClr val="tx1"/>
                </a:solidFill>
                <a:sym typeface="Wingdings" pitchFamily="2" charset="2"/>
              </a:rPr>
              <a:t>Additional slot ?</a:t>
            </a:r>
            <a:endParaRPr lang="en-US" sz="1800" dirty="0">
              <a:solidFill>
                <a:schemeClr val="tx1"/>
              </a:solidFill>
            </a:endParaRPr>
          </a:p>
        </p:txBody>
      </p:sp>
    </p:spTree>
    <p:extLst>
      <p:ext uri="{BB962C8B-B14F-4D97-AF65-F5344CB8AC3E}">
        <p14:creationId xmlns:p14="http://schemas.microsoft.com/office/powerpoint/2010/main" val="22536248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1665685" y="250031"/>
            <a:ext cx="1941902" cy="204788"/>
          </a:xfrm>
        </p:spPr>
        <p:txBody>
          <a:bodyPr/>
          <a:lstStyle/>
          <a:p>
            <a:r>
              <a:rPr lang="en-GB"/>
              <a:t>March 2021</a:t>
            </a:r>
            <a:endParaRPr lang="en-GB" dirty="0"/>
          </a:p>
        </p:txBody>
      </p:sp>
      <p:sp>
        <p:nvSpPr>
          <p:cNvPr id="5"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1657350" y="1485900"/>
            <a:ext cx="5829300"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 March 2, 2021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trike="sngStrike" dirty="0"/>
              <a:t>Motions</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March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23435394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trike="sngStrike" dirty="0"/>
              <a:t>Straw Polls</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March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33913791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Submissions</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March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17122215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AOB</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March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12128454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Adjourn</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March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26162236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Timeline</a:t>
            </a:r>
          </a:p>
        </p:txBody>
      </p:sp>
      <p:sp>
        <p:nvSpPr>
          <p:cNvPr id="8" name="Textplatzhalter 7"/>
          <p:cNvSpPr>
            <a:spLocks noGrp="1"/>
          </p:cNvSpPr>
          <p:nvPr>
            <p:ph type="body" idx="1"/>
          </p:nvPr>
        </p:nvSpPr>
        <p:spPr/>
        <p:txBody>
          <a:bodyPr/>
          <a:lstStyle/>
          <a:p>
            <a:r>
              <a:rPr lang="en-US" dirty="0"/>
              <a:t>Information item</a:t>
            </a:r>
          </a:p>
        </p:txBody>
      </p:sp>
      <p:sp>
        <p:nvSpPr>
          <p:cNvPr id="6" name="Datumsplatzhalter 5"/>
          <p:cNvSpPr>
            <a:spLocks noGrp="1"/>
          </p:cNvSpPr>
          <p:nvPr>
            <p:ph type="dt" idx="10"/>
          </p:nvPr>
        </p:nvSpPr>
        <p:spPr/>
        <p:txBody>
          <a:bodyPr/>
          <a:lstStyle/>
          <a:p>
            <a:r>
              <a:rPr lang="en-GB"/>
              <a:t>March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42822499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p:txBody>
          <a:bodyPr/>
          <a:lstStyle/>
          <a:p>
            <a:r>
              <a:rPr lang="en-US" dirty="0"/>
              <a:t>Current </a:t>
            </a:r>
            <a:r>
              <a:rPr lang="en-US" dirty="0" err="1"/>
              <a:t>TGbc</a:t>
            </a:r>
            <a:r>
              <a:rPr lang="en-US" dirty="0"/>
              <a:t> Schedule</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chemeClr val="tx1"/>
                </a:solidFill>
              </a:rPr>
              <a:t>June 2020			Call for comments on D0.1</a:t>
            </a:r>
          </a:p>
          <a:p>
            <a:pPr marL="0" indent="0">
              <a:lnSpc>
                <a:spcPct val="80000"/>
              </a:lnSpc>
            </a:pPr>
            <a:r>
              <a:rPr lang="en-US" altLang="en-US" dirty="0">
                <a:solidFill>
                  <a:schemeClr val="tx1"/>
                </a:solidFill>
              </a:rPr>
              <a:t>November 2020	Initial WGLB (D1.0)</a:t>
            </a:r>
          </a:p>
          <a:p>
            <a:pPr marL="0" indent="0">
              <a:lnSpc>
                <a:spcPct val="80000"/>
              </a:lnSpc>
            </a:pPr>
            <a:r>
              <a:rPr lang="en-US" altLang="en-US" dirty="0">
                <a:solidFill>
                  <a:schemeClr val="tx1"/>
                </a:solidFill>
              </a:rPr>
              <a:t>May 2021			D2.0 WGLB Recirculation LB</a:t>
            </a:r>
          </a:p>
          <a:p>
            <a:pPr marL="0" indent="0">
              <a:lnSpc>
                <a:spcPct val="80000"/>
              </a:lnSpc>
            </a:pPr>
            <a:r>
              <a:rPr lang="en-US" altLang="en-US" dirty="0">
                <a:solidFill>
                  <a:schemeClr val="tx1"/>
                </a:solidFill>
              </a:rPr>
              <a:t>November 2021	Form SB Pool</a:t>
            </a:r>
          </a:p>
          <a:p>
            <a:pPr marL="0" indent="0">
              <a:lnSpc>
                <a:spcPct val="80000"/>
              </a:lnSpc>
            </a:pPr>
            <a:r>
              <a:rPr lang="en-US" altLang="en-US" dirty="0">
                <a:solidFill>
                  <a:schemeClr val="tx1"/>
                </a:solidFill>
              </a:rPr>
              <a:t>November 2021	MEC/MDR done</a:t>
            </a:r>
          </a:p>
          <a:p>
            <a:pPr marL="0" indent="0">
              <a:lnSpc>
                <a:spcPct val="80000"/>
              </a:lnSpc>
            </a:pPr>
            <a:r>
              <a:rPr lang="en-US" altLang="en-US" dirty="0">
                <a:solidFill>
                  <a:schemeClr val="tx1"/>
                </a:solidFill>
              </a:rPr>
              <a:t>Jan 2022</a:t>
            </a:r>
            <a:r>
              <a:rPr lang="en-US" altLang="en-US">
                <a:solidFill>
                  <a:schemeClr val="tx1"/>
                </a:solidFill>
              </a:rPr>
              <a:t>			Initial </a:t>
            </a:r>
            <a:r>
              <a:rPr lang="en-US" altLang="en-US" dirty="0">
                <a:solidFill>
                  <a:schemeClr val="tx1"/>
                </a:solidFill>
              </a:rPr>
              <a:t>SB</a:t>
            </a:r>
          </a:p>
          <a:p>
            <a:pPr marL="0" indent="0">
              <a:lnSpc>
                <a:spcPct val="80000"/>
              </a:lnSpc>
            </a:pPr>
            <a:r>
              <a:rPr lang="en-US" altLang="en-US" dirty="0">
                <a:solidFill>
                  <a:schemeClr val="tx1"/>
                </a:solidFill>
              </a:rPr>
              <a:t>May 2022			Recirculation SB</a:t>
            </a:r>
          </a:p>
          <a:p>
            <a:pPr marL="0" indent="0">
              <a:lnSpc>
                <a:spcPct val="80000"/>
              </a:lnSpc>
            </a:pPr>
            <a:r>
              <a:rPr lang="en-US" altLang="en-US" dirty="0">
                <a:solidFill>
                  <a:schemeClr val="tx1"/>
                </a:solidFill>
              </a:rPr>
              <a:t>July 2022			Final WG/EC approval</a:t>
            </a:r>
          </a:p>
          <a:p>
            <a:pPr marL="0" indent="0">
              <a:lnSpc>
                <a:spcPct val="80000"/>
              </a:lnSpc>
            </a:pPr>
            <a:r>
              <a:rPr lang="en-US" altLang="en-US" dirty="0">
                <a:solidFill>
                  <a:schemeClr val="tx1"/>
                </a:solidFill>
              </a:rPr>
              <a:t>September 2022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a:p>
            <a:endParaRPr lang="en-US"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March 2021</a:t>
            </a:r>
            <a:endParaRPr lang="en-GB" dirty="0"/>
          </a:p>
        </p:txBody>
      </p:sp>
    </p:spTree>
    <p:extLst>
      <p:ext uri="{BB962C8B-B14F-4D97-AF65-F5344CB8AC3E}">
        <p14:creationId xmlns:p14="http://schemas.microsoft.com/office/powerpoint/2010/main" val="13488076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March 2021</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27</a:t>
            </a:fld>
            <a:endParaRPr lang="en-GB"/>
          </a:p>
        </p:txBody>
      </p:sp>
    </p:spTree>
    <p:extLst>
      <p:ext uri="{BB962C8B-B14F-4D97-AF65-F5344CB8AC3E}">
        <p14:creationId xmlns:p14="http://schemas.microsoft.com/office/powerpoint/2010/main" val="34387422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March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March 2021</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1835696" y="1203598"/>
            <a:ext cx="5828110" cy="3084910"/>
          </a:xfrm>
        </p:spPr>
        <p:txBody>
          <a:bodyPr/>
          <a:lstStyle/>
          <a:p>
            <a:r>
              <a:rPr lang="en-GB" sz="1350" dirty="0"/>
              <a:t>IEEE 802.1bc Enhanced Broadcast Services Telco </a:t>
            </a:r>
            <a:br>
              <a:rPr lang="en-GB" sz="450" dirty="0"/>
            </a:br>
            <a:endParaRPr lang="en-GB" sz="450" dirty="0"/>
          </a:p>
          <a:p>
            <a:r>
              <a:rPr lang="en-GB" sz="1050" dirty="0"/>
              <a:t>Join the </a:t>
            </a:r>
            <a:r>
              <a:rPr lang="en-GB" sz="1050" dirty="0" err="1"/>
              <a:t>Webex</a:t>
            </a:r>
            <a:r>
              <a:rPr lang="en-GB" sz="1050" dirty="0"/>
              <a:t> meeting here:</a:t>
            </a:r>
          </a:p>
          <a:p>
            <a:r>
              <a:rPr lang="en-GB" sz="1050" dirty="0"/>
              <a:t>https://</a:t>
            </a:r>
            <a:r>
              <a:rPr lang="en-GB" sz="1050" dirty="0" err="1"/>
              <a:t>ieeesa.webex.com</a:t>
            </a:r>
            <a:r>
              <a:rPr lang="en-GB" sz="1050" dirty="0"/>
              <a:t>/</a:t>
            </a:r>
            <a:r>
              <a:rPr lang="en-GB" sz="1050" dirty="0" err="1"/>
              <a:t>ieeesa</a:t>
            </a:r>
            <a:r>
              <a:rPr lang="en-GB" sz="1050" dirty="0"/>
              <a:t>/</a:t>
            </a:r>
            <a:r>
              <a:rPr lang="en-GB" sz="1050" dirty="0" err="1"/>
              <a:t>j.php?MTID</a:t>
            </a:r>
            <a:r>
              <a:rPr lang="en-GB" sz="1050" dirty="0"/>
              <a:t>=m017616db71a291108a5d88b53a7f4c40</a:t>
            </a:r>
          </a:p>
          <a:p>
            <a:endParaRPr lang="en-GB" sz="1050" dirty="0"/>
          </a:p>
          <a:p>
            <a:r>
              <a:rPr lang="en-GB" sz="1050" dirty="0"/>
              <a:t>Meeting number: 179 871 4575</a:t>
            </a:r>
          </a:p>
          <a:p>
            <a:r>
              <a:rPr lang="en-GB" sz="1050" dirty="0"/>
              <a:t>Meeting password: wireless (94735377 from phones and video systems)</a:t>
            </a:r>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March 2021</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Call Meeting to Order</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March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Approval of Agenda</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March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1" y="1275606"/>
            <a:ext cx="7558607" cy="3084910"/>
          </a:xfrm>
        </p:spPr>
        <p:txBody>
          <a:bodyPr/>
          <a:lstStyle/>
          <a:p>
            <a:pPr>
              <a:buFont typeface="Arial" panose="020B0604020202020204" pitchFamily="34" charset="0"/>
              <a:buChar char="•"/>
            </a:pPr>
            <a:r>
              <a:rPr lang="en-US" sz="1200" dirty="0"/>
              <a:t>Call Meeting to order</a:t>
            </a:r>
          </a:p>
          <a:p>
            <a:pPr>
              <a:buFont typeface="Arial" panose="020B0604020202020204" pitchFamily="34" charset="0"/>
              <a:buChar char="•"/>
            </a:pPr>
            <a:r>
              <a:rPr lang="en-US" sz="1200" dirty="0"/>
              <a:t>Approval of agenda</a:t>
            </a:r>
          </a:p>
          <a:p>
            <a:pPr>
              <a:buFont typeface="Arial" panose="020B0604020202020204" pitchFamily="34" charset="0"/>
              <a:buChar char="•"/>
            </a:pPr>
            <a:r>
              <a:rPr lang="en-US" sz="1200" dirty="0"/>
              <a:t>Review Patent Policy &amp; Call for Essential Patents</a:t>
            </a:r>
          </a:p>
          <a:p>
            <a:pPr>
              <a:buFont typeface="Arial" panose="020B0604020202020204" pitchFamily="34" charset="0"/>
              <a:buChar char="•"/>
            </a:pPr>
            <a:r>
              <a:rPr lang="en-US" sz="1200" dirty="0"/>
              <a:t>Review of IEEE copyright policy</a:t>
            </a:r>
          </a:p>
          <a:p>
            <a:pPr>
              <a:buFont typeface="Arial" panose="020B0604020202020204" pitchFamily="34" charset="0"/>
              <a:buChar char="•"/>
            </a:pPr>
            <a:r>
              <a:rPr lang="en-US" sz="1200" dirty="0"/>
              <a:t>Attendance – IMAT</a:t>
            </a:r>
          </a:p>
          <a:p>
            <a:pPr>
              <a:buFont typeface="Arial" panose="020B0604020202020204" pitchFamily="34" charset="0"/>
              <a:buChar char="•"/>
            </a:pPr>
            <a:r>
              <a:rPr lang="en-US" sz="1200" dirty="0"/>
              <a:t>Planning of March Plenary Meeting</a:t>
            </a:r>
          </a:p>
          <a:p>
            <a:pPr>
              <a:buFont typeface="Arial" panose="020B0604020202020204" pitchFamily="34" charset="0"/>
              <a:buChar char="•"/>
            </a:pPr>
            <a:r>
              <a:rPr lang="en-US" sz="1200" strike="sngStrike" dirty="0"/>
              <a:t>Motions</a:t>
            </a:r>
          </a:p>
          <a:p>
            <a:pPr>
              <a:buFont typeface="Arial" panose="020B0604020202020204" pitchFamily="34" charset="0"/>
              <a:buChar char="•"/>
            </a:pPr>
            <a:r>
              <a:rPr lang="en-US" sz="1200" strike="sngStrike" dirty="0"/>
              <a:t>Straw Polls </a:t>
            </a:r>
          </a:p>
          <a:p>
            <a:pPr>
              <a:buFont typeface="Arial" panose="020B0604020202020204" pitchFamily="34" charset="0"/>
              <a:buChar char="•"/>
            </a:pPr>
            <a:r>
              <a:rPr lang="en-US" sz="1200" strike="sngStrike" dirty="0"/>
              <a:t>Editor’s report </a:t>
            </a:r>
          </a:p>
          <a:p>
            <a:pPr>
              <a:buFont typeface="Arial" panose="020B0604020202020204" pitchFamily="34" charset="0"/>
              <a:buChar char="•"/>
            </a:pPr>
            <a:r>
              <a:rPr lang="en-US" sz="1200" dirty="0"/>
              <a:t>Submissions (see next slide)</a:t>
            </a:r>
          </a:p>
          <a:p>
            <a:pPr>
              <a:buFont typeface="Arial" panose="020B0604020202020204" pitchFamily="34" charset="0"/>
              <a:buChar char="•"/>
            </a:pPr>
            <a:r>
              <a:rPr lang="en-US" sz="1200" strike="sngStrike" dirty="0"/>
              <a:t>Telco Schedule</a:t>
            </a:r>
          </a:p>
          <a:p>
            <a:pPr>
              <a:buFont typeface="Arial" panose="020B0604020202020204" pitchFamily="34" charset="0"/>
              <a:buChar char="•"/>
            </a:pPr>
            <a:r>
              <a:rPr lang="en-US" sz="1200" dirty="0"/>
              <a:t>AOB</a:t>
            </a:r>
          </a:p>
          <a:p>
            <a:pPr>
              <a:buFont typeface="Arial" panose="020B0604020202020204" pitchFamily="34" charset="0"/>
              <a:buChar char="•"/>
            </a:pPr>
            <a:r>
              <a:rPr lang="en-US" sz="1200"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March 2021</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CF671-3D29-FA48-B777-D4F63AAF2ACD}"/>
              </a:ext>
            </a:extLst>
          </p:cNvPr>
          <p:cNvSpPr>
            <a:spLocks noGrp="1"/>
          </p:cNvSpPr>
          <p:nvPr>
            <p:ph type="title"/>
          </p:nvPr>
        </p:nvSpPr>
        <p:spPr/>
        <p:txBody>
          <a:bodyPr/>
          <a:lstStyle/>
          <a:p>
            <a:r>
              <a:rPr lang="en-US" dirty="0"/>
              <a:t>List of Submission</a:t>
            </a:r>
          </a:p>
        </p:txBody>
      </p:sp>
      <p:sp>
        <p:nvSpPr>
          <p:cNvPr id="4" name="Slide Number Placeholder 3">
            <a:extLst>
              <a:ext uri="{FF2B5EF4-FFF2-40B4-BE49-F238E27FC236}">
                <a16:creationId xmlns:a16="http://schemas.microsoft.com/office/drawing/2014/main" id="{C3D3515D-65B1-1545-8A3D-0FC0DDD992D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B3983220-3BD0-E241-8871-1662F62B2C6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B585D14-CEE9-2546-81F0-9C9257C0EACB}"/>
              </a:ext>
            </a:extLst>
          </p:cNvPr>
          <p:cNvSpPr>
            <a:spLocks noGrp="1"/>
          </p:cNvSpPr>
          <p:nvPr>
            <p:ph type="dt" idx="15"/>
          </p:nvPr>
        </p:nvSpPr>
        <p:spPr/>
        <p:txBody>
          <a:bodyPr/>
          <a:lstStyle/>
          <a:p>
            <a:r>
              <a:rPr lang="en-GB"/>
              <a:t>March 2021</a:t>
            </a:r>
            <a:endParaRPr lang="en-GB" dirty="0"/>
          </a:p>
        </p:txBody>
      </p:sp>
      <p:sp>
        <p:nvSpPr>
          <p:cNvPr id="3" name="TextBox 2">
            <a:extLst>
              <a:ext uri="{FF2B5EF4-FFF2-40B4-BE49-F238E27FC236}">
                <a16:creationId xmlns:a16="http://schemas.microsoft.com/office/drawing/2014/main" id="{7CBEF192-30E9-C74D-B6C6-23BAEBCDD1BE}"/>
              </a:ext>
            </a:extLst>
          </p:cNvPr>
          <p:cNvSpPr txBox="1"/>
          <p:nvPr/>
        </p:nvSpPr>
        <p:spPr>
          <a:xfrm>
            <a:off x="1258839" y="3743721"/>
            <a:ext cx="6624736" cy="523220"/>
          </a:xfrm>
          <a:prstGeom prst="rect">
            <a:avLst/>
          </a:prstGeom>
          <a:noFill/>
        </p:spPr>
        <p:txBody>
          <a:bodyPr wrap="square" rtlCol="0">
            <a:spAutoFit/>
          </a:bodyPr>
          <a:lstStyle/>
          <a:p>
            <a:r>
              <a:rPr lang="en-US" sz="1400" dirty="0">
                <a:solidFill>
                  <a:schemeClr val="tx1"/>
                </a:solidFill>
              </a:rPr>
              <a:t>Note – please check if any additional submissions should be scheduled, also in view of the upcoming plenary meeting.</a:t>
            </a:r>
          </a:p>
        </p:txBody>
      </p:sp>
      <p:graphicFrame>
        <p:nvGraphicFramePr>
          <p:cNvPr id="8" name="Table 7">
            <a:extLst>
              <a:ext uri="{FF2B5EF4-FFF2-40B4-BE49-F238E27FC236}">
                <a16:creationId xmlns:a16="http://schemas.microsoft.com/office/drawing/2014/main" id="{CAB7BDFA-3455-A847-872F-53AD7BD0544C}"/>
              </a:ext>
            </a:extLst>
          </p:cNvPr>
          <p:cNvGraphicFramePr>
            <a:graphicFrameLocks noGrp="1"/>
          </p:cNvGraphicFramePr>
          <p:nvPr>
            <p:extLst>
              <p:ext uri="{D42A27DB-BD31-4B8C-83A1-F6EECF244321}">
                <p14:modId xmlns:p14="http://schemas.microsoft.com/office/powerpoint/2010/main" val="3007549906"/>
              </p:ext>
            </p:extLst>
          </p:nvPr>
        </p:nvGraphicFramePr>
        <p:xfrm>
          <a:off x="723899" y="1320761"/>
          <a:ext cx="7770815" cy="1925677"/>
        </p:xfrm>
        <a:graphic>
          <a:graphicData uri="http://schemas.openxmlformats.org/drawingml/2006/table">
            <a:tbl>
              <a:tblPr>
                <a:tableStyleId>{5C22544A-7EE6-4342-B048-85BDC9FD1C3A}</a:tableStyleId>
              </a:tblPr>
              <a:tblGrid>
                <a:gridCol w="685660">
                  <a:extLst>
                    <a:ext uri="{9D8B030D-6E8A-4147-A177-3AD203B41FA5}">
                      <a16:colId xmlns:a16="http://schemas.microsoft.com/office/drawing/2014/main" val="4281275618"/>
                    </a:ext>
                  </a:extLst>
                </a:gridCol>
                <a:gridCol w="388541">
                  <a:extLst>
                    <a:ext uri="{9D8B030D-6E8A-4147-A177-3AD203B41FA5}">
                      <a16:colId xmlns:a16="http://schemas.microsoft.com/office/drawing/2014/main" val="2826710995"/>
                    </a:ext>
                  </a:extLst>
                </a:gridCol>
                <a:gridCol w="388541">
                  <a:extLst>
                    <a:ext uri="{9D8B030D-6E8A-4147-A177-3AD203B41FA5}">
                      <a16:colId xmlns:a16="http://schemas.microsoft.com/office/drawing/2014/main" val="2489837546"/>
                    </a:ext>
                  </a:extLst>
                </a:gridCol>
                <a:gridCol w="388541">
                  <a:extLst>
                    <a:ext uri="{9D8B030D-6E8A-4147-A177-3AD203B41FA5}">
                      <a16:colId xmlns:a16="http://schemas.microsoft.com/office/drawing/2014/main" val="2156873393"/>
                    </a:ext>
                  </a:extLst>
                </a:gridCol>
                <a:gridCol w="2102691">
                  <a:extLst>
                    <a:ext uri="{9D8B030D-6E8A-4147-A177-3AD203B41FA5}">
                      <a16:colId xmlns:a16="http://schemas.microsoft.com/office/drawing/2014/main" val="4098669435"/>
                    </a:ext>
                  </a:extLst>
                </a:gridCol>
                <a:gridCol w="2102691">
                  <a:extLst>
                    <a:ext uri="{9D8B030D-6E8A-4147-A177-3AD203B41FA5}">
                      <a16:colId xmlns:a16="http://schemas.microsoft.com/office/drawing/2014/main" val="2457330804"/>
                    </a:ext>
                  </a:extLst>
                </a:gridCol>
                <a:gridCol w="1714150">
                  <a:extLst>
                    <a:ext uri="{9D8B030D-6E8A-4147-A177-3AD203B41FA5}">
                      <a16:colId xmlns:a16="http://schemas.microsoft.com/office/drawing/2014/main" val="3042291775"/>
                    </a:ext>
                  </a:extLst>
                </a:gridCol>
              </a:tblGrid>
              <a:tr h="319975">
                <a:tc>
                  <a:txBody>
                    <a:bodyPr/>
                    <a:lstStyle/>
                    <a:p>
                      <a:pPr algn="ctr" fontAlgn="b"/>
                      <a:r>
                        <a:rPr lang="en-GB" sz="900" u="none" strike="noStrike">
                          <a:effectLst/>
                        </a:rPr>
                        <a:t>Discussion Order</a:t>
                      </a:r>
                      <a:endParaRPr lang="en-GB" sz="900" b="0" i="0" u="none" strike="noStrike">
                        <a:effectLst/>
                        <a:latin typeface="Arial" panose="020B0604020202020204" pitchFamily="34" charset="0"/>
                      </a:endParaRPr>
                    </a:p>
                  </a:txBody>
                  <a:tcPr marL="8571" marR="8571" marT="8571" marB="0" anchor="b"/>
                </a:tc>
                <a:tc>
                  <a:txBody>
                    <a:bodyPr/>
                    <a:lstStyle/>
                    <a:p>
                      <a:pPr algn="l" fontAlgn="b"/>
                      <a:r>
                        <a:rPr lang="en-GB" sz="900" u="none" strike="noStrike">
                          <a:effectLst/>
                        </a:rPr>
                        <a:t>Year</a:t>
                      </a:r>
                      <a:endParaRPr lang="en-GB" sz="900" b="0" i="0" u="none" strike="noStrike">
                        <a:effectLst/>
                        <a:latin typeface="Arial" panose="020B0604020202020204" pitchFamily="34" charset="0"/>
                      </a:endParaRPr>
                    </a:p>
                  </a:txBody>
                  <a:tcPr marL="8571" marR="8571" marT="8571" marB="0" anchor="b"/>
                </a:tc>
                <a:tc>
                  <a:txBody>
                    <a:bodyPr/>
                    <a:lstStyle/>
                    <a:p>
                      <a:pPr algn="l" fontAlgn="b"/>
                      <a:r>
                        <a:rPr lang="en-GB" sz="900" u="none" strike="noStrike">
                          <a:effectLst/>
                        </a:rPr>
                        <a:t>DCN</a:t>
                      </a:r>
                      <a:endParaRPr lang="en-GB" sz="900" b="0" i="0" u="none" strike="noStrike">
                        <a:effectLst/>
                        <a:latin typeface="Arial" panose="020B0604020202020204" pitchFamily="34" charset="0"/>
                      </a:endParaRPr>
                    </a:p>
                  </a:txBody>
                  <a:tcPr marL="8571" marR="8571" marT="8571" marB="0" anchor="b"/>
                </a:tc>
                <a:tc>
                  <a:txBody>
                    <a:bodyPr/>
                    <a:lstStyle/>
                    <a:p>
                      <a:pPr algn="l" fontAlgn="b"/>
                      <a:r>
                        <a:rPr lang="en-GB" sz="900" u="none" strike="noStrike">
                          <a:effectLst/>
                        </a:rPr>
                        <a:t>Rev</a:t>
                      </a:r>
                      <a:endParaRPr lang="en-GB" sz="900" b="0" i="0" u="none" strike="noStrike">
                        <a:effectLst/>
                        <a:latin typeface="Arial" panose="020B0604020202020204" pitchFamily="34" charset="0"/>
                      </a:endParaRPr>
                    </a:p>
                  </a:txBody>
                  <a:tcPr marL="8571" marR="8571" marT="8571" marB="0" anchor="b"/>
                </a:tc>
                <a:tc>
                  <a:txBody>
                    <a:bodyPr/>
                    <a:lstStyle/>
                    <a:p>
                      <a:pPr algn="l" fontAlgn="b"/>
                      <a:r>
                        <a:rPr lang="en-GB" sz="900" u="none" strike="noStrike">
                          <a:effectLst/>
                        </a:rPr>
                        <a:t>Title</a:t>
                      </a:r>
                      <a:endParaRPr lang="en-GB" sz="900" b="0" i="0" u="none" strike="noStrike">
                        <a:effectLst/>
                        <a:latin typeface="Arial" panose="020B0604020202020204" pitchFamily="34" charset="0"/>
                      </a:endParaRPr>
                    </a:p>
                  </a:txBody>
                  <a:tcPr marL="8571" marR="8571" marT="8571" marB="0" anchor="b"/>
                </a:tc>
                <a:tc>
                  <a:txBody>
                    <a:bodyPr/>
                    <a:lstStyle/>
                    <a:p>
                      <a:pPr algn="l" fontAlgn="b"/>
                      <a:r>
                        <a:rPr lang="en-GB" sz="900" u="none" strike="noStrike">
                          <a:effectLst/>
                        </a:rPr>
                        <a:t>Author (Affiliation)</a:t>
                      </a:r>
                      <a:endParaRPr lang="en-GB" sz="900" b="0" i="0" u="none" strike="noStrike">
                        <a:effectLst/>
                        <a:latin typeface="Arial" panose="020B0604020202020204" pitchFamily="34" charset="0"/>
                      </a:endParaRPr>
                    </a:p>
                  </a:txBody>
                  <a:tcPr marL="8571" marR="8571" marT="8571" marB="0" anchor="b"/>
                </a:tc>
                <a:tc>
                  <a:txBody>
                    <a:bodyPr/>
                    <a:lstStyle/>
                    <a:p>
                      <a:pPr algn="l" fontAlgn="b"/>
                      <a:r>
                        <a:rPr lang="en-GB" sz="900" u="none" strike="noStrike">
                          <a:effectLst/>
                        </a:rPr>
                        <a:t>Comment</a:t>
                      </a:r>
                      <a:endParaRPr lang="en-GB" sz="900" b="0" i="0" u="none" strike="noStrike">
                        <a:effectLst/>
                        <a:latin typeface="Arial" panose="020B0604020202020204" pitchFamily="34" charset="0"/>
                      </a:endParaRPr>
                    </a:p>
                  </a:txBody>
                  <a:tcPr marL="8571" marR="8571" marT="8571" marB="0" anchor="b"/>
                </a:tc>
                <a:extLst>
                  <a:ext uri="{0D108BD9-81ED-4DB2-BD59-A6C34878D82A}">
                    <a16:rowId xmlns:a16="http://schemas.microsoft.com/office/drawing/2014/main" val="2506503088"/>
                  </a:ext>
                </a:extLst>
              </a:tr>
              <a:tr h="148560">
                <a:tc>
                  <a:txBody>
                    <a:bodyPr/>
                    <a:lstStyle/>
                    <a:p>
                      <a:pPr algn="ctr" fontAlgn="b"/>
                      <a:r>
                        <a:rPr lang="en-GB" sz="900" u="none" strike="noStrike">
                          <a:effectLst/>
                        </a:rPr>
                        <a:t>20</a:t>
                      </a:r>
                      <a:endParaRPr lang="en-GB" sz="900" b="0" i="0" u="none" strike="noStrike">
                        <a:effectLst/>
                        <a:latin typeface="Arial" panose="020B0604020202020204" pitchFamily="34" charset="0"/>
                      </a:endParaRPr>
                    </a:p>
                  </a:txBody>
                  <a:tcPr marL="8571" marR="8571" marT="8571" marB="0" anchor="b"/>
                </a:tc>
                <a:tc>
                  <a:txBody>
                    <a:bodyPr/>
                    <a:lstStyle/>
                    <a:p>
                      <a:pPr algn="r" fontAlgn="b"/>
                      <a:r>
                        <a:rPr lang="en-GB" sz="900" u="none" strike="noStrike">
                          <a:effectLst/>
                        </a:rPr>
                        <a:t>2021</a:t>
                      </a:r>
                      <a:endParaRPr lang="en-GB" sz="900" b="0" i="0" u="none" strike="noStrike">
                        <a:effectLst/>
                        <a:latin typeface="Arial" panose="020B0604020202020204" pitchFamily="34" charset="0"/>
                      </a:endParaRPr>
                    </a:p>
                  </a:txBody>
                  <a:tcPr marL="8571" marR="8571" marT="8571" marB="0" anchor="b"/>
                </a:tc>
                <a:tc>
                  <a:txBody>
                    <a:bodyPr/>
                    <a:lstStyle/>
                    <a:p>
                      <a:pPr algn="r" fontAlgn="b"/>
                      <a:r>
                        <a:rPr lang="en-GB" sz="900" u="none" strike="noStrike">
                          <a:effectLst/>
                        </a:rPr>
                        <a:t>314</a:t>
                      </a:r>
                      <a:endParaRPr lang="en-GB" sz="900" b="0" i="0" u="none" strike="noStrike">
                        <a:effectLst/>
                        <a:latin typeface="Arial" panose="020B0604020202020204" pitchFamily="34" charset="0"/>
                      </a:endParaRPr>
                    </a:p>
                  </a:txBody>
                  <a:tcPr marL="8571" marR="8571" marT="8571" marB="0" anchor="b"/>
                </a:tc>
                <a:tc>
                  <a:txBody>
                    <a:bodyPr/>
                    <a:lstStyle/>
                    <a:p>
                      <a:pPr algn="r" fontAlgn="b"/>
                      <a:r>
                        <a:rPr lang="en-GB" sz="900" u="none" strike="noStrike">
                          <a:effectLst/>
                        </a:rPr>
                        <a:t>1</a:t>
                      </a:r>
                      <a:endParaRPr lang="en-GB" sz="900" b="0" i="0" u="none" strike="noStrike">
                        <a:effectLst/>
                        <a:latin typeface="Arial" panose="020B0604020202020204" pitchFamily="34" charset="0"/>
                      </a:endParaRPr>
                    </a:p>
                  </a:txBody>
                  <a:tcPr marL="8571" marR="8571" marT="8571" marB="0" anchor="b"/>
                </a:tc>
                <a:tc>
                  <a:txBody>
                    <a:bodyPr/>
                    <a:lstStyle/>
                    <a:p>
                      <a:pPr algn="l" fontAlgn="b"/>
                      <a:r>
                        <a:rPr lang="en-GB" sz="900" u="none" strike="noStrike">
                          <a:effectLst/>
                        </a:rPr>
                        <a:t>Discussion on 9.4.5.100</a:t>
                      </a:r>
                      <a:endParaRPr lang="en-GB" sz="900" b="0" i="0" u="none" strike="noStrike">
                        <a:effectLst/>
                        <a:latin typeface="Arial" panose="020B0604020202020204" pitchFamily="34" charset="0"/>
                      </a:endParaRPr>
                    </a:p>
                  </a:txBody>
                  <a:tcPr marL="8571" marR="8571" marT="8571" marB="0" anchor="b"/>
                </a:tc>
                <a:tc>
                  <a:txBody>
                    <a:bodyPr/>
                    <a:lstStyle/>
                    <a:p>
                      <a:pPr algn="l" fontAlgn="b"/>
                      <a:r>
                        <a:rPr lang="en-GB" sz="900" u="none" strike="noStrike">
                          <a:effectLst/>
                        </a:rPr>
                        <a:t>Antonio de la Oliva (InterDigital)</a:t>
                      </a:r>
                      <a:endParaRPr lang="en-GB" sz="900" b="0" i="0" u="none" strike="noStrike">
                        <a:effectLst/>
                        <a:latin typeface="Arial" panose="020B0604020202020204" pitchFamily="34" charset="0"/>
                      </a:endParaRPr>
                    </a:p>
                  </a:txBody>
                  <a:tcPr marL="8571" marR="8571" marT="8571" marB="0" anchor="b"/>
                </a:tc>
                <a:tc>
                  <a:txBody>
                    <a:bodyPr/>
                    <a:lstStyle/>
                    <a:p>
                      <a:pPr algn="l" fontAlgn="b"/>
                      <a:endParaRPr lang="en-GB" sz="900" b="0" i="0" u="none" strike="noStrike">
                        <a:effectLst/>
                        <a:latin typeface="Arial" panose="020B0604020202020204" pitchFamily="34" charset="0"/>
                      </a:endParaRPr>
                    </a:p>
                  </a:txBody>
                  <a:tcPr marL="8571" marR="8571" marT="8571" marB="0" anchor="b"/>
                </a:tc>
                <a:extLst>
                  <a:ext uri="{0D108BD9-81ED-4DB2-BD59-A6C34878D82A}">
                    <a16:rowId xmlns:a16="http://schemas.microsoft.com/office/drawing/2014/main" val="4117193565"/>
                  </a:ext>
                </a:extLst>
              </a:tr>
              <a:tr h="282835">
                <a:tc>
                  <a:txBody>
                    <a:bodyPr/>
                    <a:lstStyle/>
                    <a:p>
                      <a:pPr algn="ctr" fontAlgn="b"/>
                      <a:r>
                        <a:rPr lang="en-GB" sz="900" u="none" strike="noStrike">
                          <a:effectLst/>
                        </a:rPr>
                        <a:t>21</a:t>
                      </a:r>
                      <a:endParaRPr lang="en-GB" sz="900" b="0" i="0" u="none" strike="noStrike">
                        <a:effectLst/>
                        <a:latin typeface="Arial" panose="020B0604020202020204" pitchFamily="34" charset="0"/>
                      </a:endParaRPr>
                    </a:p>
                  </a:txBody>
                  <a:tcPr marL="8571" marR="8571" marT="8571" marB="0" anchor="b"/>
                </a:tc>
                <a:tc>
                  <a:txBody>
                    <a:bodyPr/>
                    <a:lstStyle/>
                    <a:p>
                      <a:pPr algn="r" fontAlgn="b"/>
                      <a:r>
                        <a:rPr lang="en-GB" sz="900" u="none" strike="noStrike">
                          <a:effectLst/>
                        </a:rPr>
                        <a:t>2021</a:t>
                      </a:r>
                      <a:endParaRPr lang="en-GB" sz="900" b="0" i="0" u="none" strike="noStrike">
                        <a:effectLst/>
                        <a:latin typeface="Arial" panose="020B0604020202020204" pitchFamily="34" charset="0"/>
                      </a:endParaRPr>
                    </a:p>
                  </a:txBody>
                  <a:tcPr marL="8571" marR="8571" marT="8571" marB="0" anchor="b"/>
                </a:tc>
                <a:tc>
                  <a:txBody>
                    <a:bodyPr/>
                    <a:lstStyle/>
                    <a:p>
                      <a:pPr algn="r" fontAlgn="b"/>
                      <a:r>
                        <a:rPr lang="en-GB" sz="900" u="none" strike="noStrike">
                          <a:effectLst/>
                        </a:rPr>
                        <a:t>341</a:t>
                      </a:r>
                      <a:endParaRPr lang="en-GB" sz="900" b="0" i="0" u="none" strike="noStrike">
                        <a:effectLst/>
                        <a:latin typeface="Arial" panose="020B0604020202020204" pitchFamily="34" charset="0"/>
                      </a:endParaRPr>
                    </a:p>
                  </a:txBody>
                  <a:tcPr marL="8571" marR="8571" marT="8571" marB="0" anchor="b"/>
                </a:tc>
                <a:tc>
                  <a:txBody>
                    <a:bodyPr/>
                    <a:lstStyle/>
                    <a:p>
                      <a:pPr algn="r" fontAlgn="b"/>
                      <a:r>
                        <a:rPr lang="en-GB" sz="900" u="none" strike="noStrike">
                          <a:effectLst/>
                        </a:rPr>
                        <a:t>0</a:t>
                      </a:r>
                      <a:endParaRPr lang="en-GB" sz="900" b="0" i="0" u="none" strike="noStrike">
                        <a:effectLst/>
                        <a:latin typeface="Arial" panose="020B0604020202020204" pitchFamily="34" charset="0"/>
                      </a:endParaRPr>
                    </a:p>
                  </a:txBody>
                  <a:tcPr marL="8571" marR="8571" marT="8571" marB="0" anchor="b"/>
                </a:tc>
                <a:tc>
                  <a:txBody>
                    <a:bodyPr/>
                    <a:lstStyle/>
                    <a:p>
                      <a:pPr algn="l" fontAlgn="b"/>
                      <a:r>
                        <a:rPr lang="en-GB" sz="900" u="none" strike="noStrike">
                          <a:effectLst/>
                        </a:rPr>
                        <a:t>Supporting document CIDs 1011, 1012, 1046, 1047, 1069</a:t>
                      </a:r>
                      <a:endParaRPr lang="en-GB" sz="900" b="0" i="0" u="none" strike="noStrike">
                        <a:effectLst/>
                        <a:latin typeface="Arial" panose="020B0604020202020204" pitchFamily="34" charset="0"/>
                      </a:endParaRPr>
                    </a:p>
                  </a:txBody>
                  <a:tcPr marL="8571" marR="8571" marT="8571" marB="0" anchor="b"/>
                </a:tc>
                <a:tc>
                  <a:txBody>
                    <a:bodyPr/>
                    <a:lstStyle/>
                    <a:p>
                      <a:pPr algn="l" fontAlgn="b"/>
                      <a:r>
                        <a:rPr lang="en-GB" sz="900" u="none" strike="noStrike">
                          <a:effectLst/>
                        </a:rPr>
                        <a:t>Antonio de la Oliva (InterDigital)</a:t>
                      </a:r>
                      <a:endParaRPr lang="en-GB" sz="900" b="0" i="0" u="none" strike="noStrike">
                        <a:effectLst/>
                        <a:latin typeface="Arial" panose="020B0604020202020204" pitchFamily="34" charset="0"/>
                      </a:endParaRPr>
                    </a:p>
                  </a:txBody>
                  <a:tcPr marL="8571" marR="8571" marT="8571" marB="0" anchor="b"/>
                </a:tc>
                <a:tc>
                  <a:txBody>
                    <a:bodyPr/>
                    <a:lstStyle/>
                    <a:p>
                      <a:pPr algn="l" fontAlgn="b"/>
                      <a:endParaRPr lang="en-GB" sz="900" b="0" i="0" u="none" strike="noStrike">
                        <a:effectLst/>
                        <a:latin typeface="Arial" panose="020B0604020202020204" pitchFamily="34" charset="0"/>
                      </a:endParaRPr>
                    </a:p>
                  </a:txBody>
                  <a:tcPr marL="8571" marR="8571" marT="8571" marB="0" anchor="b"/>
                </a:tc>
                <a:extLst>
                  <a:ext uri="{0D108BD9-81ED-4DB2-BD59-A6C34878D82A}">
                    <a16:rowId xmlns:a16="http://schemas.microsoft.com/office/drawing/2014/main" val="2326387570"/>
                  </a:ext>
                </a:extLst>
              </a:tr>
              <a:tr h="148560">
                <a:tc>
                  <a:txBody>
                    <a:bodyPr/>
                    <a:lstStyle/>
                    <a:p>
                      <a:pPr algn="ctr" fontAlgn="b"/>
                      <a:r>
                        <a:rPr lang="en-GB" sz="900" u="none" strike="noStrike" dirty="0">
                          <a:effectLst/>
                        </a:rPr>
                        <a:t>30</a:t>
                      </a:r>
                      <a:endParaRPr lang="en-GB" sz="900" b="0" i="0" u="none" strike="noStrike" dirty="0">
                        <a:effectLst/>
                        <a:latin typeface="Arial" panose="020B0604020202020204" pitchFamily="34" charset="0"/>
                      </a:endParaRPr>
                    </a:p>
                  </a:txBody>
                  <a:tcPr marL="8571" marR="8571" marT="8571" marB="0" anchor="b"/>
                </a:tc>
                <a:tc>
                  <a:txBody>
                    <a:bodyPr/>
                    <a:lstStyle/>
                    <a:p>
                      <a:pPr algn="r" fontAlgn="b"/>
                      <a:r>
                        <a:rPr lang="en-GB" sz="900" u="none" strike="noStrike">
                          <a:effectLst/>
                        </a:rPr>
                        <a:t>2021</a:t>
                      </a:r>
                      <a:endParaRPr lang="en-GB" sz="900" b="0" i="0" u="none" strike="noStrike">
                        <a:effectLst/>
                        <a:latin typeface="Arial" panose="020B0604020202020204" pitchFamily="34" charset="0"/>
                      </a:endParaRPr>
                    </a:p>
                  </a:txBody>
                  <a:tcPr marL="8571" marR="8571" marT="8571" marB="0" anchor="b"/>
                </a:tc>
                <a:tc>
                  <a:txBody>
                    <a:bodyPr/>
                    <a:lstStyle/>
                    <a:p>
                      <a:pPr algn="r" fontAlgn="b"/>
                      <a:r>
                        <a:rPr lang="en-GB" sz="900" u="none" strike="noStrike">
                          <a:effectLst/>
                        </a:rPr>
                        <a:t>176</a:t>
                      </a:r>
                      <a:endParaRPr lang="en-GB" sz="900" b="0" i="0" u="none" strike="noStrike">
                        <a:effectLst/>
                        <a:latin typeface="Arial" panose="020B0604020202020204" pitchFamily="34" charset="0"/>
                      </a:endParaRPr>
                    </a:p>
                  </a:txBody>
                  <a:tcPr marL="8571" marR="8571" marT="8571" marB="0" anchor="b"/>
                </a:tc>
                <a:tc>
                  <a:txBody>
                    <a:bodyPr/>
                    <a:lstStyle/>
                    <a:p>
                      <a:pPr algn="r" fontAlgn="b"/>
                      <a:r>
                        <a:rPr lang="en-GB" sz="900" u="none" strike="noStrike">
                          <a:effectLst/>
                        </a:rPr>
                        <a:t>2</a:t>
                      </a:r>
                      <a:endParaRPr lang="en-GB" sz="900" b="0" i="0" u="none" strike="noStrike">
                        <a:effectLst/>
                        <a:latin typeface="Arial" panose="020B0604020202020204" pitchFamily="34" charset="0"/>
                      </a:endParaRPr>
                    </a:p>
                  </a:txBody>
                  <a:tcPr marL="8571" marR="8571" marT="8571" marB="0" anchor="b"/>
                </a:tc>
                <a:tc>
                  <a:txBody>
                    <a:bodyPr/>
                    <a:lstStyle/>
                    <a:p>
                      <a:pPr algn="l" fontAlgn="b"/>
                      <a:r>
                        <a:rPr lang="en-GB" sz="900" u="none" strike="noStrike">
                          <a:effectLst/>
                        </a:rPr>
                        <a:t>Excel with resolution assigned to Antonio</a:t>
                      </a:r>
                      <a:endParaRPr lang="en-GB" sz="900" b="0" i="0" u="none" strike="noStrike">
                        <a:effectLst/>
                        <a:latin typeface="Arial" panose="020B0604020202020204" pitchFamily="34" charset="0"/>
                      </a:endParaRPr>
                    </a:p>
                  </a:txBody>
                  <a:tcPr marL="8571" marR="8571" marT="8571" marB="0" anchor="b"/>
                </a:tc>
                <a:tc>
                  <a:txBody>
                    <a:bodyPr/>
                    <a:lstStyle/>
                    <a:p>
                      <a:pPr algn="l" fontAlgn="b"/>
                      <a:r>
                        <a:rPr lang="en-GB" sz="900" u="none" strike="noStrike">
                          <a:effectLst/>
                        </a:rPr>
                        <a:t>Antonio de la Oliva (InterDigital)</a:t>
                      </a:r>
                      <a:endParaRPr lang="en-GB" sz="900" b="0" i="0" u="none" strike="noStrike">
                        <a:effectLst/>
                        <a:latin typeface="Arial" panose="020B0604020202020204" pitchFamily="34" charset="0"/>
                      </a:endParaRPr>
                    </a:p>
                  </a:txBody>
                  <a:tcPr marL="8571" marR="8571" marT="8571" marB="0" anchor="b"/>
                </a:tc>
                <a:tc>
                  <a:txBody>
                    <a:bodyPr/>
                    <a:lstStyle/>
                    <a:p>
                      <a:pPr algn="l" fontAlgn="b"/>
                      <a:endParaRPr lang="en-GB" sz="900" b="0" i="0" u="none" strike="noStrike">
                        <a:effectLst/>
                        <a:latin typeface="Arial" panose="020B0604020202020204" pitchFamily="34" charset="0"/>
                      </a:endParaRPr>
                    </a:p>
                  </a:txBody>
                  <a:tcPr marL="8571" marR="8571" marT="8571" marB="0" anchor="b"/>
                </a:tc>
                <a:extLst>
                  <a:ext uri="{0D108BD9-81ED-4DB2-BD59-A6C34878D82A}">
                    <a16:rowId xmlns:a16="http://schemas.microsoft.com/office/drawing/2014/main" val="1974138377"/>
                  </a:ext>
                </a:extLst>
              </a:tr>
              <a:tr h="148560">
                <a:tc>
                  <a:txBody>
                    <a:bodyPr/>
                    <a:lstStyle/>
                    <a:p>
                      <a:pPr algn="ctr" fontAlgn="b"/>
                      <a:r>
                        <a:rPr lang="en-GB" sz="900" u="none" strike="noStrike">
                          <a:effectLst/>
                        </a:rPr>
                        <a:t>31</a:t>
                      </a:r>
                      <a:endParaRPr lang="en-GB" sz="900" b="0" i="0" u="none" strike="noStrike">
                        <a:effectLst/>
                        <a:latin typeface="Arial" panose="020B0604020202020204" pitchFamily="34" charset="0"/>
                      </a:endParaRPr>
                    </a:p>
                  </a:txBody>
                  <a:tcPr marL="8571" marR="8571" marT="8571" marB="0" anchor="b"/>
                </a:tc>
                <a:tc>
                  <a:txBody>
                    <a:bodyPr/>
                    <a:lstStyle/>
                    <a:p>
                      <a:pPr algn="r" fontAlgn="b"/>
                      <a:r>
                        <a:rPr lang="en-GB" sz="900" u="none" strike="noStrike">
                          <a:effectLst/>
                        </a:rPr>
                        <a:t>2021</a:t>
                      </a:r>
                      <a:endParaRPr lang="en-GB" sz="900" b="0" i="0" u="none" strike="noStrike">
                        <a:effectLst/>
                        <a:latin typeface="Arial" panose="020B0604020202020204" pitchFamily="34" charset="0"/>
                      </a:endParaRPr>
                    </a:p>
                  </a:txBody>
                  <a:tcPr marL="8571" marR="8571" marT="8571" marB="0" anchor="b"/>
                </a:tc>
                <a:tc>
                  <a:txBody>
                    <a:bodyPr/>
                    <a:lstStyle/>
                    <a:p>
                      <a:pPr algn="r" fontAlgn="b"/>
                      <a:r>
                        <a:rPr lang="en-GB" sz="900" u="none" strike="noStrike">
                          <a:effectLst/>
                        </a:rPr>
                        <a:t>175</a:t>
                      </a:r>
                      <a:endParaRPr lang="en-GB" sz="900" b="0" i="0" u="none" strike="noStrike">
                        <a:effectLst/>
                        <a:latin typeface="Arial" panose="020B0604020202020204" pitchFamily="34" charset="0"/>
                      </a:endParaRPr>
                    </a:p>
                  </a:txBody>
                  <a:tcPr marL="8571" marR="8571" marT="8571" marB="0" anchor="b"/>
                </a:tc>
                <a:tc>
                  <a:txBody>
                    <a:bodyPr/>
                    <a:lstStyle/>
                    <a:p>
                      <a:pPr algn="r" fontAlgn="b"/>
                      <a:r>
                        <a:rPr lang="en-GB" sz="900" u="none" strike="noStrike">
                          <a:effectLst/>
                        </a:rPr>
                        <a:t>1</a:t>
                      </a:r>
                      <a:endParaRPr lang="en-GB" sz="900" b="0" i="0" u="none" strike="noStrike">
                        <a:effectLst/>
                        <a:latin typeface="Arial" panose="020B0604020202020204" pitchFamily="34" charset="0"/>
                      </a:endParaRPr>
                    </a:p>
                  </a:txBody>
                  <a:tcPr marL="8571" marR="8571" marT="8571" marB="0" anchor="b"/>
                </a:tc>
                <a:tc>
                  <a:txBody>
                    <a:bodyPr/>
                    <a:lstStyle/>
                    <a:p>
                      <a:pPr algn="l" fontAlgn="b"/>
                      <a:r>
                        <a:rPr lang="en-GB" sz="900" u="none" strike="noStrike">
                          <a:effectLst/>
                        </a:rPr>
                        <a:t>LB255_CIDs_section_9.4.5.100</a:t>
                      </a:r>
                      <a:endParaRPr lang="en-GB" sz="900" b="0" i="0" u="none" strike="noStrike">
                        <a:effectLst/>
                        <a:latin typeface="Arial" panose="020B0604020202020204" pitchFamily="34" charset="0"/>
                      </a:endParaRPr>
                    </a:p>
                  </a:txBody>
                  <a:tcPr marL="8571" marR="8571" marT="8571" marB="0" anchor="b"/>
                </a:tc>
                <a:tc>
                  <a:txBody>
                    <a:bodyPr/>
                    <a:lstStyle/>
                    <a:p>
                      <a:pPr algn="l" fontAlgn="b"/>
                      <a:r>
                        <a:rPr lang="en-GB" sz="900" u="none" strike="noStrike">
                          <a:effectLst/>
                        </a:rPr>
                        <a:t>Antonio de la Oliva (InterDigital)</a:t>
                      </a:r>
                      <a:endParaRPr lang="en-GB" sz="900" b="0" i="0" u="none" strike="noStrike">
                        <a:effectLst/>
                        <a:latin typeface="Arial" panose="020B0604020202020204" pitchFamily="34" charset="0"/>
                      </a:endParaRPr>
                    </a:p>
                  </a:txBody>
                  <a:tcPr marL="8571" marR="8571" marT="8571" marB="0" anchor="b"/>
                </a:tc>
                <a:tc>
                  <a:txBody>
                    <a:bodyPr/>
                    <a:lstStyle/>
                    <a:p>
                      <a:pPr algn="l" fontAlgn="b"/>
                      <a:r>
                        <a:rPr lang="en-GB" sz="900" u="none" strike="noStrike">
                          <a:effectLst/>
                        </a:rPr>
                        <a:t>Discussion needed or obsolete?</a:t>
                      </a:r>
                      <a:endParaRPr lang="en-GB" sz="900" b="0" i="0" u="none" strike="noStrike">
                        <a:effectLst/>
                        <a:latin typeface="Arial" panose="020B0604020202020204" pitchFamily="34" charset="0"/>
                      </a:endParaRPr>
                    </a:p>
                  </a:txBody>
                  <a:tcPr marL="8571" marR="8571" marT="8571" marB="0" anchor="b"/>
                </a:tc>
                <a:extLst>
                  <a:ext uri="{0D108BD9-81ED-4DB2-BD59-A6C34878D82A}">
                    <a16:rowId xmlns:a16="http://schemas.microsoft.com/office/drawing/2014/main" val="2310593954"/>
                  </a:ext>
                </a:extLst>
              </a:tr>
              <a:tr h="282835">
                <a:tc>
                  <a:txBody>
                    <a:bodyPr/>
                    <a:lstStyle/>
                    <a:p>
                      <a:pPr algn="ctr" fontAlgn="b"/>
                      <a:r>
                        <a:rPr lang="en-GB" sz="900" u="none" strike="noStrike">
                          <a:effectLst/>
                        </a:rPr>
                        <a:t>40</a:t>
                      </a:r>
                      <a:endParaRPr lang="en-GB" sz="900" b="0" i="0" u="none" strike="noStrike">
                        <a:effectLst/>
                        <a:latin typeface="Arial" panose="020B0604020202020204" pitchFamily="34" charset="0"/>
                      </a:endParaRPr>
                    </a:p>
                  </a:txBody>
                  <a:tcPr marL="8571" marR="8571" marT="8571" marB="0" anchor="b"/>
                </a:tc>
                <a:tc>
                  <a:txBody>
                    <a:bodyPr/>
                    <a:lstStyle/>
                    <a:p>
                      <a:pPr algn="r" fontAlgn="b"/>
                      <a:r>
                        <a:rPr lang="en-GB" sz="900" u="none" strike="noStrike">
                          <a:effectLst/>
                        </a:rPr>
                        <a:t>2021</a:t>
                      </a:r>
                      <a:endParaRPr lang="en-GB" sz="900" b="0" i="0" u="none" strike="noStrike">
                        <a:effectLst/>
                        <a:latin typeface="Arial" panose="020B0604020202020204" pitchFamily="34" charset="0"/>
                      </a:endParaRPr>
                    </a:p>
                  </a:txBody>
                  <a:tcPr marL="8571" marR="8571" marT="8571" marB="0" anchor="b"/>
                </a:tc>
                <a:tc>
                  <a:txBody>
                    <a:bodyPr/>
                    <a:lstStyle/>
                    <a:p>
                      <a:pPr algn="r" fontAlgn="b"/>
                      <a:r>
                        <a:rPr lang="en-GB" sz="900" u="none" strike="noStrike">
                          <a:effectLst/>
                        </a:rPr>
                        <a:t>86</a:t>
                      </a:r>
                      <a:endParaRPr lang="en-GB" sz="900" b="0" i="0" u="none" strike="noStrike">
                        <a:effectLst/>
                        <a:latin typeface="Arial" panose="020B0604020202020204" pitchFamily="34" charset="0"/>
                      </a:endParaRPr>
                    </a:p>
                  </a:txBody>
                  <a:tcPr marL="8571" marR="8571" marT="8571" marB="0" anchor="b"/>
                </a:tc>
                <a:tc>
                  <a:txBody>
                    <a:bodyPr/>
                    <a:lstStyle/>
                    <a:p>
                      <a:pPr algn="r" fontAlgn="b"/>
                      <a:r>
                        <a:rPr lang="en-GB" sz="900" u="none" strike="noStrike">
                          <a:effectLst/>
                        </a:rPr>
                        <a:t>1</a:t>
                      </a:r>
                      <a:endParaRPr lang="en-GB" sz="900" b="0" i="0" u="none" strike="noStrike">
                        <a:effectLst/>
                        <a:latin typeface="Arial" panose="020B0604020202020204" pitchFamily="34" charset="0"/>
                      </a:endParaRPr>
                    </a:p>
                  </a:txBody>
                  <a:tcPr marL="8571" marR="8571" marT="8571" marB="0" anchor="b"/>
                </a:tc>
                <a:tc>
                  <a:txBody>
                    <a:bodyPr/>
                    <a:lstStyle/>
                    <a:p>
                      <a:pPr algn="l" fontAlgn="b"/>
                      <a:r>
                        <a:rPr lang="en-GB" sz="900" u="none" strike="noStrike">
                          <a:effectLst/>
                        </a:rPr>
                        <a:t>proposed-comment-resolution-document-for-lb252</a:t>
                      </a:r>
                      <a:endParaRPr lang="en-GB" sz="900" b="0" i="0" u="none" strike="noStrike">
                        <a:effectLst/>
                        <a:latin typeface="Arial" panose="020B0604020202020204" pitchFamily="34" charset="0"/>
                      </a:endParaRPr>
                    </a:p>
                  </a:txBody>
                  <a:tcPr marL="8571" marR="8571" marT="8571" marB="0" anchor="b"/>
                </a:tc>
                <a:tc>
                  <a:txBody>
                    <a:bodyPr/>
                    <a:lstStyle/>
                    <a:p>
                      <a:pPr algn="l" fontAlgn="b"/>
                      <a:r>
                        <a:rPr lang="en-GB" sz="900" u="none" strike="noStrike">
                          <a:effectLst/>
                        </a:rPr>
                        <a:t>Stephen McCann (Huawei)</a:t>
                      </a:r>
                      <a:endParaRPr lang="en-GB" sz="900" b="0" i="0" u="none" strike="noStrike">
                        <a:effectLst/>
                        <a:latin typeface="Arial" panose="020B0604020202020204" pitchFamily="34" charset="0"/>
                      </a:endParaRPr>
                    </a:p>
                  </a:txBody>
                  <a:tcPr marL="8571" marR="8571" marT="8571" marB="0" anchor="b"/>
                </a:tc>
                <a:tc>
                  <a:txBody>
                    <a:bodyPr/>
                    <a:lstStyle/>
                    <a:p>
                      <a:pPr algn="l" fontAlgn="b"/>
                      <a:endParaRPr lang="en-GB" sz="900" b="0" i="0" u="none" strike="noStrike">
                        <a:effectLst/>
                        <a:latin typeface="Arial" panose="020B0604020202020204" pitchFamily="34" charset="0"/>
                      </a:endParaRPr>
                    </a:p>
                  </a:txBody>
                  <a:tcPr marL="8571" marR="8571" marT="8571" marB="0" anchor="b"/>
                </a:tc>
                <a:extLst>
                  <a:ext uri="{0D108BD9-81ED-4DB2-BD59-A6C34878D82A}">
                    <a16:rowId xmlns:a16="http://schemas.microsoft.com/office/drawing/2014/main" val="2170085557"/>
                  </a:ext>
                </a:extLst>
              </a:tr>
              <a:tr h="148560">
                <a:tc>
                  <a:txBody>
                    <a:bodyPr/>
                    <a:lstStyle/>
                    <a:p>
                      <a:pPr algn="ctr" fontAlgn="b"/>
                      <a:r>
                        <a:rPr lang="en-GB" sz="900" u="none" strike="noStrike">
                          <a:effectLst/>
                        </a:rPr>
                        <a:t>41</a:t>
                      </a:r>
                      <a:endParaRPr lang="en-GB" sz="900" b="0" i="0" u="none" strike="noStrike">
                        <a:effectLst/>
                        <a:latin typeface="Arial" panose="020B0604020202020204" pitchFamily="34" charset="0"/>
                      </a:endParaRPr>
                    </a:p>
                  </a:txBody>
                  <a:tcPr marL="8571" marR="8571" marT="8571" marB="0" anchor="b"/>
                </a:tc>
                <a:tc>
                  <a:txBody>
                    <a:bodyPr/>
                    <a:lstStyle/>
                    <a:p>
                      <a:pPr algn="r" fontAlgn="b"/>
                      <a:r>
                        <a:rPr lang="en-GB" sz="900" u="none" strike="noStrike">
                          <a:effectLst/>
                        </a:rPr>
                        <a:t>2021</a:t>
                      </a:r>
                      <a:endParaRPr lang="en-GB" sz="900" b="0" i="0" u="none" strike="noStrike">
                        <a:effectLst/>
                        <a:latin typeface="Arial" panose="020B0604020202020204" pitchFamily="34" charset="0"/>
                      </a:endParaRPr>
                    </a:p>
                  </a:txBody>
                  <a:tcPr marL="8571" marR="8571" marT="8571" marB="0" anchor="b"/>
                </a:tc>
                <a:tc>
                  <a:txBody>
                    <a:bodyPr/>
                    <a:lstStyle/>
                    <a:p>
                      <a:pPr algn="r" fontAlgn="b"/>
                      <a:r>
                        <a:rPr lang="en-GB" sz="900" u="none" strike="noStrike">
                          <a:effectLst/>
                        </a:rPr>
                        <a:t>85</a:t>
                      </a:r>
                      <a:endParaRPr lang="en-GB" sz="900" b="0" i="0" u="none" strike="noStrike">
                        <a:effectLst/>
                        <a:latin typeface="Arial" panose="020B0604020202020204" pitchFamily="34" charset="0"/>
                      </a:endParaRPr>
                    </a:p>
                  </a:txBody>
                  <a:tcPr marL="8571" marR="8571" marT="8571" marB="0" anchor="b"/>
                </a:tc>
                <a:tc>
                  <a:txBody>
                    <a:bodyPr/>
                    <a:lstStyle/>
                    <a:p>
                      <a:pPr algn="r" fontAlgn="b"/>
                      <a:r>
                        <a:rPr lang="en-GB" sz="900" u="none" strike="noStrike">
                          <a:effectLst/>
                        </a:rPr>
                        <a:t>4</a:t>
                      </a:r>
                      <a:endParaRPr lang="en-GB" sz="900" b="0" i="0" u="none" strike="noStrike">
                        <a:effectLst/>
                        <a:latin typeface="Arial" panose="020B0604020202020204" pitchFamily="34" charset="0"/>
                      </a:endParaRPr>
                    </a:p>
                  </a:txBody>
                  <a:tcPr marL="8571" marR="8571" marT="8571" marB="0" anchor="b"/>
                </a:tc>
                <a:tc>
                  <a:txBody>
                    <a:bodyPr/>
                    <a:lstStyle/>
                    <a:p>
                      <a:pPr algn="l" fontAlgn="b"/>
                      <a:r>
                        <a:rPr lang="en-GB" sz="900" u="none" strike="noStrike">
                          <a:effectLst/>
                        </a:rPr>
                        <a:t>comment-resolutions-for-lb252</a:t>
                      </a:r>
                      <a:endParaRPr lang="en-GB" sz="900" b="0" i="0" u="none" strike="noStrike">
                        <a:effectLst/>
                        <a:latin typeface="Arial" panose="020B0604020202020204" pitchFamily="34" charset="0"/>
                      </a:endParaRPr>
                    </a:p>
                  </a:txBody>
                  <a:tcPr marL="8571" marR="8571" marT="8571" marB="0" anchor="b"/>
                </a:tc>
                <a:tc>
                  <a:txBody>
                    <a:bodyPr/>
                    <a:lstStyle/>
                    <a:p>
                      <a:pPr algn="l" fontAlgn="b"/>
                      <a:r>
                        <a:rPr lang="en-GB" sz="900" u="none" strike="noStrike">
                          <a:effectLst/>
                        </a:rPr>
                        <a:t>Stephen McCann (Huawei)</a:t>
                      </a:r>
                      <a:endParaRPr lang="en-GB" sz="900" b="0" i="0" u="none" strike="noStrike">
                        <a:effectLst/>
                        <a:latin typeface="Arial" panose="020B0604020202020204" pitchFamily="34" charset="0"/>
                      </a:endParaRPr>
                    </a:p>
                  </a:txBody>
                  <a:tcPr marL="8571" marR="8571" marT="8571" marB="0" anchor="b"/>
                </a:tc>
                <a:tc>
                  <a:txBody>
                    <a:bodyPr/>
                    <a:lstStyle/>
                    <a:p>
                      <a:pPr algn="l" fontAlgn="b"/>
                      <a:endParaRPr lang="en-GB" sz="900" b="0" i="0" u="none" strike="noStrike">
                        <a:effectLst/>
                        <a:latin typeface="Arial" panose="020B0604020202020204" pitchFamily="34" charset="0"/>
                      </a:endParaRPr>
                    </a:p>
                  </a:txBody>
                  <a:tcPr marL="8571" marR="8571" marT="8571" marB="0" anchor="b"/>
                </a:tc>
                <a:extLst>
                  <a:ext uri="{0D108BD9-81ED-4DB2-BD59-A6C34878D82A}">
                    <a16:rowId xmlns:a16="http://schemas.microsoft.com/office/drawing/2014/main" val="2004857089"/>
                  </a:ext>
                </a:extLst>
              </a:tr>
              <a:tr h="148560">
                <a:tc>
                  <a:txBody>
                    <a:bodyPr/>
                    <a:lstStyle/>
                    <a:p>
                      <a:pPr algn="ctr" fontAlgn="b"/>
                      <a:r>
                        <a:rPr lang="en-GB" sz="900" u="none" strike="noStrike">
                          <a:effectLst/>
                        </a:rPr>
                        <a:t>90</a:t>
                      </a:r>
                      <a:endParaRPr lang="en-GB" sz="900" b="0" i="0" u="none" strike="noStrike">
                        <a:effectLst/>
                        <a:latin typeface="Arial" panose="020B0604020202020204" pitchFamily="34" charset="0"/>
                      </a:endParaRPr>
                    </a:p>
                  </a:txBody>
                  <a:tcPr marL="8571" marR="8571" marT="8571" marB="0" anchor="b"/>
                </a:tc>
                <a:tc>
                  <a:txBody>
                    <a:bodyPr/>
                    <a:lstStyle/>
                    <a:p>
                      <a:pPr algn="r" fontAlgn="b"/>
                      <a:r>
                        <a:rPr lang="en-GB" sz="900" u="none" strike="noStrike">
                          <a:effectLst/>
                        </a:rPr>
                        <a:t>2021</a:t>
                      </a:r>
                      <a:endParaRPr lang="en-GB" sz="900" b="0" i="0" u="none" strike="noStrike">
                        <a:effectLst/>
                        <a:latin typeface="Arial" panose="020B0604020202020204" pitchFamily="34" charset="0"/>
                      </a:endParaRPr>
                    </a:p>
                  </a:txBody>
                  <a:tcPr marL="8571" marR="8571" marT="8571" marB="0" anchor="b"/>
                </a:tc>
                <a:tc>
                  <a:txBody>
                    <a:bodyPr/>
                    <a:lstStyle/>
                    <a:p>
                      <a:pPr algn="r" fontAlgn="b"/>
                      <a:r>
                        <a:rPr lang="en-GB" sz="900" u="none" strike="noStrike">
                          <a:effectLst/>
                        </a:rPr>
                        <a:t>84</a:t>
                      </a:r>
                      <a:endParaRPr lang="en-GB" sz="900" b="0" i="0" u="none" strike="noStrike">
                        <a:effectLst/>
                        <a:latin typeface="Arial" panose="020B0604020202020204" pitchFamily="34" charset="0"/>
                      </a:endParaRPr>
                    </a:p>
                  </a:txBody>
                  <a:tcPr marL="8571" marR="8571" marT="8571" marB="0" anchor="b"/>
                </a:tc>
                <a:tc>
                  <a:txBody>
                    <a:bodyPr/>
                    <a:lstStyle/>
                    <a:p>
                      <a:pPr algn="r" fontAlgn="b"/>
                      <a:r>
                        <a:rPr lang="en-GB" sz="900" u="none" strike="noStrike">
                          <a:effectLst/>
                        </a:rPr>
                        <a:t>3</a:t>
                      </a:r>
                      <a:endParaRPr lang="en-GB" sz="900" b="0" i="0" u="none" strike="noStrike">
                        <a:effectLst/>
                        <a:latin typeface="Arial" panose="020B0604020202020204" pitchFamily="34" charset="0"/>
                      </a:endParaRPr>
                    </a:p>
                  </a:txBody>
                  <a:tcPr marL="8571" marR="8571" marT="8571" marB="0" anchor="b"/>
                </a:tc>
                <a:tc>
                  <a:txBody>
                    <a:bodyPr/>
                    <a:lstStyle/>
                    <a:p>
                      <a:pPr algn="l" fontAlgn="b"/>
                      <a:r>
                        <a:rPr lang="en-GB" sz="900" u="none" strike="noStrike">
                          <a:effectLst/>
                        </a:rPr>
                        <a:t>Resolutions for Clause 9.6.7.101</a:t>
                      </a:r>
                      <a:endParaRPr lang="en-GB" sz="900" b="0" i="0" u="none" strike="noStrike">
                        <a:effectLst/>
                        <a:latin typeface="Arial" panose="020B0604020202020204" pitchFamily="34" charset="0"/>
                      </a:endParaRPr>
                    </a:p>
                  </a:txBody>
                  <a:tcPr marL="8571" marR="8571" marT="8571" marB="0" anchor="b"/>
                </a:tc>
                <a:tc>
                  <a:txBody>
                    <a:bodyPr/>
                    <a:lstStyle/>
                    <a:p>
                      <a:pPr algn="l" fontAlgn="b"/>
                      <a:r>
                        <a:rPr lang="en-GB" sz="900" u="none" strike="noStrike">
                          <a:effectLst/>
                        </a:rPr>
                        <a:t>Hitoshi Morioka (Koden TI)</a:t>
                      </a:r>
                      <a:endParaRPr lang="en-GB" sz="900" b="0" i="0" u="none" strike="noStrike">
                        <a:effectLst/>
                        <a:latin typeface="Arial" panose="020B0604020202020204" pitchFamily="34" charset="0"/>
                      </a:endParaRPr>
                    </a:p>
                  </a:txBody>
                  <a:tcPr marL="8571" marR="8571" marT="8571" marB="0" anchor="b"/>
                </a:tc>
                <a:tc>
                  <a:txBody>
                    <a:bodyPr/>
                    <a:lstStyle/>
                    <a:p>
                      <a:pPr algn="l" fontAlgn="b"/>
                      <a:endParaRPr lang="en-GB" sz="900" b="0" i="0" u="none" strike="noStrike">
                        <a:effectLst/>
                        <a:latin typeface="Arial" panose="020B0604020202020204" pitchFamily="34" charset="0"/>
                      </a:endParaRPr>
                    </a:p>
                  </a:txBody>
                  <a:tcPr marL="8571" marR="8571" marT="8571" marB="0" anchor="b"/>
                </a:tc>
                <a:extLst>
                  <a:ext uri="{0D108BD9-81ED-4DB2-BD59-A6C34878D82A}">
                    <a16:rowId xmlns:a16="http://schemas.microsoft.com/office/drawing/2014/main" val="3924556493"/>
                  </a:ext>
                </a:extLst>
              </a:tr>
              <a:tr h="148560">
                <a:tc>
                  <a:txBody>
                    <a:bodyPr/>
                    <a:lstStyle/>
                    <a:p>
                      <a:pPr algn="ctr" fontAlgn="b"/>
                      <a:r>
                        <a:rPr lang="en-GB" sz="900" u="none" strike="noStrike">
                          <a:effectLst/>
                        </a:rPr>
                        <a:t>60</a:t>
                      </a:r>
                      <a:endParaRPr lang="en-GB" sz="900" b="0" i="0" u="none" strike="noStrike">
                        <a:effectLst/>
                        <a:latin typeface="Arial" panose="020B0604020202020204" pitchFamily="34" charset="0"/>
                      </a:endParaRPr>
                    </a:p>
                  </a:txBody>
                  <a:tcPr marL="8571" marR="8571" marT="8571" marB="0" anchor="b"/>
                </a:tc>
                <a:tc>
                  <a:txBody>
                    <a:bodyPr/>
                    <a:lstStyle/>
                    <a:p>
                      <a:pPr algn="r" fontAlgn="b"/>
                      <a:r>
                        <a:rPr lang="en-GB" sz="900" u="none" strike="noStrike">
                          <a:effectLst/>
                        </a:rPr>
                        <a:t>2021</a:t>
                      </a:r>
                      <a:endParaRPr lang="en-GB" sz="900" b="0" i="0" u="none" strike="noStrike">
                        <a:effectLst/>
                        <a:latin typeface="Arial" panose="020B0604020202020204" pitchFamily="34" charset="0"/>
                      </a:endParaRPr>
                    </a:p>
                  </a:txBody>
                  <a:tcPr marL="8571" marR="8571" marT="8571" marB="0" anchor="b"/>
                </a:tc>
                <a:tc>
                  <a:txBody>
                    <a:bodyPr/>
                    <a:lstStyle/>
                    <a:p>
                      <a:pPr algn="r" fontAlgn="b"/>
                      <a:r>
                        <a:rPr lang="en-GB" sz="900" u="none" strike="noStrike">
                          <a:effectLst/>
                        </a:rPr>
                        <a:t>238</a:t>
                      </a:r>
                      <a:endParaRPr lang="en-GB" sz="900" b="0" i="0" u="none" strike="noStrike">
                        <a:effectLst/>
                        <a:latin typeface="Arial" panose="020B0604020202020204" pitchFamily="34" charset="0"/>
                      </a:endParaRPr>
                    </a:p>
                  </a:txBody>
                  <a:tcPr marL="8571" marR="8571" marT="8571" marB="0" anchor="b"/>
                </a:tc>
                <a:tc>
                  <a:txBody>
                    <a:bodyPr/>
                    <a:lstStyle/>
                    <a:p>
                      <a:pPr algn="r" fontAlgn="b"/>
                      <a:r>
                        <a:rPr lang="en-GB" sz="900" u="none" strike="noStrike">
                          <a:effectLst/>
                        </a:rPr>
                        <a:t>3</a:t>
                      </a:r>
                      <a:endParaRPr lang="en-GB" sz="900" b="0" i="0" u="none" strike="noStrike">
                        <a:effectLst/>
                        <a:latin typeface="Arial" panose="020B0604020202020204" pitchFamily="34" charset="0"/>
                      </a:endParaRPr>
                    </a:p>
                  </a:txBody>
                  <a:tcPr marL="8571" marR="8571" marT="8571" marB="0" anchor="b"/>
                </a:tc>
                <a:tc>
                  <a:txBody>
                    <a:bodyPr/>
                    <a:lstStyle/>
                    <a:p>
                      <a:pPr algn="l" fontAlgn="b"/>
                      <a:r>
                        <a:rPr lang="en-GB" sz="900" u="none" strike="noStrike">
                          <a:effectLst/>
                        </a:rPr>
                        <a:t>Resolution for CID1237</a:t>
                      </a:r>
                      <a:endParaRPr lang="en-GB" sz="900" b="0" i="0" u="none" strike="noStrike">
                        <a:effectLst/>
                        <a:latin typeface="Arial" panose="020B0604020202020204" pitchFamily="34" charset="0"/>
                      </a:endParaRPr>
                    </a:p>
                  </a:txBody>
                  <a:tcPr marL="8571" marR="8571" marT="8571" marB="0" anchor="b"/>
                </a:tc>
                <a:tc>
                  <a:txBody>
                    <a:bodyPr/>
                    <a:lstStyle/>
                    <a:p>
                      <a:pPr algn="l" fontAlgn="b"/>
                      <a:r>
                        <a:rPr lang="en-GB" sz="900" u="none" strike="noStrike">
                          <a:effectLst/>
                        </a:rPr>
                        <a:t>Hitoshi Morioka (Koden TI)</a:t>
                      </a:r>
                      <a:endParaRPr lang="en-GB" sz="900" b="0" i="0" u="none" strike="noStrike">
                        <a:effectLst/>
                        <a:latin typeface="Arial" panose="020B0604020202020204" pitchFamily="34" charset="0"/>
                      </a:endParaRPr>
                    </a:p>
                  </a:txBody>
                  <a:tcPr marL="8571" marR="8571" marT="8571" marB="0" anchor="b"/>
                </a:tc>
                <a:tc>
                  <a:txBody>
                    <a:bodyPr/>
                    <a:lstStyle/>
                    <a:p>
                      <a:pPr algn="l" fontAlgn="b"/>
                      <a:endParaRPr lang="en-GB" sz="900" b="0" i="0" u="none" strike="noStrike">
                        <a:effectLst/>
                        <a:latin typeface="Arial" panose="020B0604020202020204" pitchFamily="34" charset="0"/>
                      </a:endParaRPr>
                    </a:p>
                  </a:txBody>
                  <a:tcPr marL="8571" marR="8571" marT="8571" marB="0" anchor="b"/>
                </a:tc>
                <a:extLst>
                  <a:ext uri="{0D108BD9-81ED-4DB2-BD59-A6C34878D82A}">
                    <a16:rowId xmlns:a16="http://schemas.microsoft.com/office/drawing/2014/main" val="2866785017"/>
                  </a:ext>
                </a:extLst>
              </a:tr>
              <a:tr h="148560">
                <a:tc>
                  <a:txBody>
                    <a:bodyPr/>
                    <a:lstStyle/>
                    <a:p>
                      <a:pPr algn="ctr" fontAlgn="b"/>
                      <a:r>
                        <a:rPr lang="en-GB" sz="900" u="none" strike="noStrike">
                          <a:effectLst/>
                        </a:rPr>
                        <a:t>1010</a:t>
                      </a:r>
                      <a:endParaRPr lang="en-GB" sz="900" b="0" i="0" u="none" strike="noStrike">
                        <a:effectLst/>
                        <a:latin typeface="Arial" panose="020B0604020202020204" pitchFamily="34" charset="0"/>
                      </a:endParaRPr>
                    </a:p>
                  </a:txBody>
                  <a:tcPr marL="8571" marR="8571" marT="8571" marB="0" anchor="b"/>
                </a:tc>
                <a:tc>
                  <a:txBody>
                    <a:bodyPr/>
                    <a:lstStyle/>
                    <a:p>
                      <a:pPr algn="r" fontAlgn="b"/>
                      <a:r>
                        <a:rPr lang="en-GB" sz="900" u="none" strike="noStrike">
                          <a:effectLst/>
                        </a:rPr>
                        <a:t>2021</a:t>
                      </a:r>
                      <a:endParaRPr lang="en-GB" sz="900" b="0" i="0" u="none" strike="noStrike">
                        <a:effectLst/>
                        <a:latin typeface="Arial" panose="020B0604020202020204" pitchFamily="34" charset="0"/>
                      </a:endParaRPr>
                    </a:p>
                  </a:txBody>
                  <a:tcPr marL="8571" marR="8571" marT="8571" marB="0" anchor="b"/>
                </a:tc>
                <a:tc>
                  <a:txBody>
                    <a:bodyPr/>
                    <a:lstStyle/>
                    <a:p>
                      <a:pPr algn="r" fontAlgn="b"/>
                      <a:r>
                        <a:rPr lang="en-GB" sz="900" u="none" strike="noStrike">
                          <a:effectLst/>
                        </a:rPr>
                        <a:t>239</a:t>
                      </a:r>
                      <a:endParaRPr lang="en-GB" sz="900" b="0" i="0" u="none" strike="noStrike">
                        <a:effectLst/>
                        <a:latin typeface="Arial" panose="020B0604020202020204" pitchFamily="34" charset="0"/>
                      </a:endParaRPr>
                    </a:p>
                  </a:txBody>
                  <a:tcPr marL="8571" marR="8571" marT="8571" marB="0" anchor="b"/>
                </a:tc>
                <a:tc>
                  <a:txBody>
                    <a:bodyPr/>
                    <a:lstStyle/>
                    <a:p>
                      <a:pPr algn="r" fontAlgn="b"/>
                      <a:r>
                        <a:rPr lang="en-GB" sz="900" u="none" strike="noStrike">
                          <a:effectLst/>
                        </a:rPr>
                        <a:t>0</a:t>
                      </a:r>
                      <a:endParaRPr lang="en-GB" sz="900" b="0" i="0" u="none" strike="noStrike">
                        <a:effectLst/>
                        <a:latin typeface="Arial" panose="020B0604020202020204" pitchFamily="34" charset="0"/>
                      </a:endParaRPr>
                    </a:p>
                  </a:txBody>
                  <a:tcPr marL="8571" marR="8571" marT="8571" marB="0" anchor="b"/>
                </a:tc>
                <a:tc>
                  <a:txBody>
                    <a:bodyPr/>
                    <a:lstStyle/>
                    <a:p>
                      <a:pPr algn="l" fontAlgn="b"/>
                      <a:r>
                        <a:rPr lang="en-GB" sz="900" u="none" strike="noStrike">
                          <a:effectLst/>
                        </a:rPr>
                        <a:t>Resolutions for Clause 11.100.2</a:t>
                      </a:r>
                      <a:endParaRPr lang="en-GB" sz="900" b="0" i="0" u="none" strike="noStrike">
                        <a:effectLst/>
                        <a:latin typeface="Arial" panose="020B0604020202020204" pitchFamily="34" charset="0"/>
                      </a:endParaRPr>
                    </a:p>
                  </a:txBody>
                  <a:tcPr marL="8571" marR="8571" marT="8571" marB="0" anchor="b"/>
                </a:tc>
                <a:tc>
                  <a:txBody>
                    <a:bodyPr/>
                    <a:lstStyle/>
                    <a:p>
                      <a:pPr algn="l" fontAlgn="b"/>
                      <a:r>
                        <a:rPr lang="en-GB" sz="900" u="none" strike="noStrike">
                          <a:effectLst/>
                        </a:rPr>
                        <a:t>Hitoshi Morioka (Koden TI)</a:t>
                      </a:r>
                      <a:endParaRPr lang="en-GB" sz="900" b="0" i="0" u="none" strike="noStrike">
                        <a:effectLst/>
                        <a:latin typeface="Arial" panose="020B0604020202020204" pitchFamily="34" charset="0"/>
                      </a:endParaRPr>
                    </a:p>
                  </a:txBody>
                  <a:tcPr marL="8571" marR="8571" marT="8571" marB="0" anchor="b"/>
                </a:tc>
                <a:tc>
                  <a:txBody>
                    <a:bodyPr/>
                    <a:lstStyle/>
                    <a:p>
                      <a:pPr algn="l" fontAlgn="b"/>
                      <a:endParaRPr lang="en-GB" sz="900" b="0" i="0" u="none" strike="noStrike" dirty="0">
                        <a:effectLst/>
                        <a:latin typeface="Arial" panose="020B0604020202020204" pitchFamily="34" charset="0"/>
                      </a:endParaRPr>
                    </a:p>
                  </a:txBody>
                  <a:tcPr marL="8571" marR="8571" marT="8571" marB="0" anchor="b"/>
                </a:tc>
                <a:extLst>
                  <a:ext uri="{0D108BD9-81ED-4DB2-BD59-A6C34878D82A}">
                    <a16:rowId xmlns:a16="http://schemas.microsoft.com/office/drawing/2014/main" val="3063592945"/>
                  </a:ext>
                </a:extLst>
              </a:tr>
            </a:tbl>
          </a:graphicData>
        </a:graphic>
      </p:graphicFrame>
    </p:spTree>
    <p:extLst>
      <p:ext uri="{BB962C8B-B14F-4D97-AF65-F5344CB8AC3E}">
        <p14:creationId xmlns:p14="http://schemas.microsoft.com/office/powerpoint/2010/main" val="2387118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March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2021</a:t>
            </a:r>
            <a:endParaRPr lang="en-GB" dirty="0"/>
          </a:p>
        </p:txBody>
      </p:sp>
      <p:sp>
        <p:nvSpPr>
          <p:cNvPr id="7" name="Inhaltsplatzhalter 6"/>
          <p:cNvSpPr>
            <a:spLocks noGrp="1"/>
          </p:cNvSpPr>
          <p:nvPr>
            <p:ph idx="1"/>
          </p:nvPr>
        </p:nvSpPr>
        <p:spPr>
          <a:xfrm>
            <a:off x="1657350" y="1428750"/>
            <a:ext cx="5828110" cy="3084910"/>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1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2254</TotalTime>
  <Words>2437</Words>
  <Application>Microsoft Macintosh PowerPoint</Application>
  <PresentationFormat>On-screen Show (16:9)</PresentationFormat>
  <Paragraphs>342</Paragraphs>
  <Slides>29</Slides>
  <Notes>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5" baseType="lpstr">
      <vt:lpstr>Arial</vt:lpstr>
      <vt:lpstr>Calibri</vt:lpstr>
      <vt:lpstr>Monotype Sorts</vt:lpstr>
      <vt:lpstr>Times New Roman</vt:lpstr>
      <vt:lpstr>802-11-BCS-Chair-Slides-Template</vt:lpstr>
      <vt:lpstr>Document</vt:lpstr>
      <vt:lpstr>Agenda TGbc Telco March 2, 2021</vt:lpstr>
      <vt:lpstr>Abstract</vt:lpstr>
      <vt:lpstr>Dial-in Information</vt:lpstr>
      <vt:lpstr>Call Meeting to Order</vt:lpstr>
      <vt:lpstr>Approval of Agenda</vt:lpstr>
      <vt:lpstr>Agenda</vt:lpstr>
      <vt:lpstr>List of Submission</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IEEE Copyright Policy</vt:lpstr>
      <vt:lpstr>IEEE Copyright Policy (additional recourses)</vt:lpstr>
      <vt:lpstr>Planning of March Plenary</vt:lpstr>
      <vt:lpstr>Current TGbc Schedule</vt:lpstr>
      <vt:lpstr>TGbc Slots</vt:lpstr>
      <vt:lpstr>Motions</vt:lpstr>
      <vt:lpstr>Straw Polls</vt:lpstr>
      <vt:lpstr>Submissions</vt:lpstr>
      <vt:lpstr>AOB</vt:lpstr>
      <vt:lpstr>Adjourn</vt:lpstr>
      <vt:lpstr>Timeline</vt:lpstr>
      <vt:lpstr>Current TGbc Schedule</vt:lpstr>
      <vt:lpstr>PowerPoint Presentation</vt:lpstr>
      <vt:lpstr>Permission for Motions (information item) </vt:lpstr>
      <vt:lpstr>Rule change (per WG Chair announcement)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08 2020 TGbc Telco Agenda</dc:title>
  <dc:subject/>
  <dc:creator>Marc Emmelmann</dc:creator>
  <cp:keywords/>
  <dc:description/>
  <cp:lastModifiedBy>Emmelmann, Marc</cp:lastModifiedBy>
  <cp:revision>181</cp:revision>
  <cp:lastPrinted>1601-01-01T00:00:00Z</cp:lastPrinted>
  <dcterms:created xsi:type="dcterms:W3CDTF">2020-02-25T15:01:23Z</dcterms:created>
  <dcterms:modified xsi:type="dcterms:W3CDTF">2021-03-01T19:41:02Z</dcterms:modified>
  <cp:category/>
</cp:coreProperties>
</file>