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59" r:id="rId5"/>
    <p:sldId id="260" r:id="rId6"/>
    <p:sldId id="261" r:id="rId7"/>
    <p:sldId id="269" r:id="rId8"/>
    <p:sldId id="262" r:id="rId9"/>
    <p:sldId id="271" r:id="rId10"/>
    <p:sldId id="283" r:id="rId11"/>
    <p:sldId id="265" r:id="rId12"/>
    <p:sldId id="267" r:id="rId13"/>
    <p:sldId id="268" r:id="rId1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68"/>
    <p:restoredTop sz="94872"/>
  </p:normalViewPr>
  <p:slideViewPr>
    <p:cSldViewPr snapToGrid="0" snapToObjects="1">
      <p:cViewPr varScale="1">
        <p:scale>
          <a:sx n="138" d="100"/>
          <a:sy n="138" d="100"/>
        </p:scale>
        <p:origin x="160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p:nvPr>
        </p:nvSpPr>
        <p:spPr>
          <a:prstGeom prst="rect">
            <a:avLst/>
          </a:prstGeom>
        </p:spPr>
        <p:txBody>
          <a:bodyPr anchor="t"/>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378795" y="33176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0271</a:t>
            </a:r>
            <a:r>
              <a:rPr dirty="0"/>
              <a:t>r</a:t>
            </a:r>
            <a:r>
              <a:rPr lang="en-US" dirty="0"/>
              <a:t>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6576027" y="6476332"/>
            <a:ext cx="1785334"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t>Carol Ansley,  self-employed</a:t>
            </a:r>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25848"/>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March-2021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1-03-01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4206461093"/>
              </p:ext>
            </p:extLst>
          </p:nvPr>
        </p:nvGraphicFramePr>
        <p:xfrm>
          <a:off x="725400" y="2500558"/>
          <a:ext cx="7387920" cy="225576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self</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r>
                        <a:t>195 E Meadows Ct.</a:t>
                      </a:r>
                    </a:p>
                    <a:p>
                      <a:pPr>
                        <a:defRPr sz="1400" spc="-1">
                          <a:latin typeface="Times New Roman"/>
                          <a:ea typeface="Times New Roman"/>
                          <a:cs typeface="Times New Roman"/>
                          <a:sym typeface="Times New Roman"/>
                        </a:defRPr>
                      </a:pPr>
                      <a:r>
                        <a:t>Johns Creek GA 30005</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dirty="0">
                          <a:hlinkClick r:id="rId2"/>
                        </a:rPr>
                        <a:t>carol@ansley.com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March</a:t>
            </a:r>
            <a:r>
              <a:rPr dirty="0"/>
              <a:t> 202</a:t>
            </a:r>
            <a:r>
              <a:rPr lang="en-US" dirty="0"/>
              <a:t>1</a:t>
            </a:r>
            <a:endParaRPr dirty="0"/>
          </a:p>
        </p:txBody>
      </p:sp>
      <p:sp>
        <p:nvSpPr>
          <p:cNvPr id="82" name="CustomShape 2"/>
          <p:cNvSpPr txBox="1"/>
          <p:nvPr/>
        </p:nvSpPr>
        <p:spPr>
          <a:xfrm>
            <a:off x="342900" y="1198675"/>
            <a:ext cx="8457480" cy="51248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Monday March 1, 12:00EST</a:t>
            </a:r>
            <a:endParaRPr dirty="0"/>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First session of </a:t>
            </a:r>
            <a:r>
              <a:rPr lang="en-US" sz="2000" dirty="0" err="1"/>
              <a:t>TGbi</a:t>
            </a:r>
            <a:r>
              <a:rPr lang="en-US" sz="2000" dirty="0"/>
              <a:t> – Enhanced Data Privacy (EDP)</a:t>
            </a: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Notice of a call for nominations for:</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Vice Chair – three nominations</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Secretary – no nominations so far</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Editor – one nomination</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t>Any new business?</a:t>
            </a:r>
          </a:p>
          <a:p>
            <a:pPr marL="466725" lvl="3">
              <a:lnSpc>
                <a:spcPct val="81000"/>
              </a:lnSpc>
              <a:spcBef>
                <a:spcPts val="200"/>
              </a:spcBef>
              <a:buClr>
                <a:srgbClr val="000000"/>
              </a:buClr>
              <a:buSzPct val="100000"/>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schedule during plenary:</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	Wednesday PM1 March 10 at 13:30ET</a:t>
            </a:r>
          </a:p>
          <a:p>
            <a:pPr>
              <a:defRPr sz="1500" spc="-1">
                <a:latin typeface="Arial"/>
                <a:ea typeface="Arial"/>
                <a:cs typeface="Arial"/>
                <a:sym typeface="Arial"/>
              </a:defRPr>
            </a:pPr>
            <a:r>
              <a:rPr lang="en-US" sz="1600" b="1" dirty="0">
                <a:latin typeface="Times New Roman" panose="02020603050405020304" pitchFamily="18" charset="0"/>
                <a:cs typeface="Times New Roman" panose="02020603050405020304" pitchFamily="18" charset="0"/>
              </a:rPr>
              <a:t>		Thursday AM2 March 11 at 11:15ET</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Adjourn</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Motion sent to EC </a:t>
            </a:r>
          </a:p>
        </p:txBody>
      </p:sp>
      <p:sp>
        <p:nvSpPr>
          <p:cNvPr id="90" name="CustomShape 2"/>
          <p:cNvSpPr txBox="1"/>
          <p:nvPr/>
        </p:nvSpPr>
        <p:spPr>
          <a:xfrm>
            <a:off x="595439" y="1536839"/>
            <a:ext cx="8306642" cy="45117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8">
              <a:spcBef>
                <a:spcPts val="600"/>
              </a:spcBef>
              <a:buClr>
                <a:srgbClr val="000000"/>
              </a:buClr>
              <a:buSzPct val="100000"/>
              <a:buAutoNum type="arabicPeriod"/>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marL="565560" lvl="1" indent="-179279">
              <a:spcBef>
                <a:spcPts val="300"/>
              </a:spcBef>
              <a:buClr>
                <a:srgbClr val="000000"/>
              </a:buClr>
              <a:buSzPct val="100000"/>
              <a:buFont typeface="Verdana"/>
              <a:buChar char="−"/>
              <a:defRPr sz="1600" spc="-1">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8">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March</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March 1 Kickoff </a:t>
            </a:r>
            <a:endParaRPr dirty="0"/>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Monday</a:t>
            </a:r>
            <a:r>
              <a:rPr dirty="0"/>
              <a:t>, </a:t>
            </a:r>
            <a:r>
              <a:rPr lang="en-US" dirty="0"/>
              <a:t>March 1</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Call for Secretary</a:t>
            </a:r>
          </a:p>
        </p:txBody>
      </p:sp>
      <p:sp>
        <p:nvSpPr>
          <p:cNvPr id="67" name="CustomShape 2"/>
          <p:cNvSpPr txBox="1"/>
          <p:nvPr/>
        </p:nvSpPr>
        <p:spPr>
          <a:xfrm>
            <a:off x="685800" y="1981080"/>
            <a:ext cx="7771680" cy="5239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Volunteer</a:t>
            </a:r>
            <a:r>
              <a:rPr lang="en-US" dirty="0"/>
              <a:t> for this teleconference?</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85800" y="685800"/>
            <a:ext cx="7771680" cy="561109"/>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685800" y="1246909"/>
            <a:ext cx="7771680" cy="4848251"/>
          </a:xfrm>
        </p:spPr>
        <p:txBody>
          <a:bodyPr>
            <a:normAutofit fontScale="92500" lnSpcReduction="20000"/>
          </a:bodyPr>
          <a:lstStyle/>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u="sng" dirty="0">
                <a:solidFill>
                  <a:schemeClr val="tx1"/>
                </a:solidFill>
                <a:latin typeface="Calibri" panose="020F0502020204030204" pitchFamily="34" charset="0"/>
                <a:cs typeface="Calibri" panose="020F0502020204030204" pitchFamily="34" charset="0"/>
              </a:rPr>
              <a:t>Ways To Inform The IEEE </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a:t>
            </a:r>
            <a:r>
              <a:rPr lang="en-US" altLang="en-US" sz="1500" dirty="0" err="1">
                <a:solidFill>
                  <a:schemeClr val="tx1"/>
                </a:solidFill>
                <a:latin typeface="Calibri" pitchFamily="34" charset="0"/>
                <a:cs typeface="Calibri" pitchFamily="34" charset="0"/>
              </a:rPr>
              <a:t>patcom@ieee.org</a:t>
            </a:r>
            <a:r>
              <a:rPr lang="en-US" altLang="en-US" sz="1500" dirty="0">
                <a:solidFill>
                  <a:schemeClr val="tx1"/>
                </a:solidFill>
                <a:latin typeface="Calibri" pitchFamily="34" charset="0"/>
                <a:cs typeface="Calibri" pitchFamily="34" charset="0"/>
              </a:rPr>
              <a:t>);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458788" indent="-458788">
              <a:defRPr/>
            </a:pPr>
            <a:r>
              <a:rPr lang="en-US" altLang="en-US" sz="1500" dirty="0">
                <a:solidFill>
                  <a:schemeClr val="tx1"/>
                </a:solidFill>
                <a:latin typeface="Calibri" pitchFamily="34" charset="0"/>
                <a:cs typeface="Calibri" pitchFamily="34" charset="0"/>
              </a:rPr>
              <a:t>	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250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1625600"/>
            <a:ext cx="7770813" cy="4334687"/>
          </a:xfrm>
        </p:spPr>
        <p:txBody>
          <a:bodyPr>
            <a:normAutofit/>
          </a:bodyPr>
          <a:lstStyle/>
          <a:p>
            <a:pPr>
              <a:lnSpc>
                <a:spcPct val="80000"/>
              </a:lnSpc>
              <a:spcAft>
                <a:spcPct val="40000"/>
              </a:spcAft>
              <a:buSzPct val="150000"/>
              <a:defRPr/>
            </a:pPr>
            <a:r>
              <a:rPr lang="en-US" altLang="en-US"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defRPr/>
            </a:pPr>
            <a:r>
              <a:rPr lang="en-GB" altLang="en-US" sz="24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24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900" dirty="0">
                <a:solidFill>
                  <a:schemeClr val="tx1"/>
                </a:solidFill>
                <a:latin typeface="Calibri" panose="020F0502020204030204" pitchFamily="34" charset="0"/>
                <a:cs typeface="Calibri" panose="020F0502020204030204" pitchFamily="34" charset="0"/>
              </a:rPr>
              <a:t>---------------------------------------------------------------   </a:t>
            </a:r>
            <a:endParaRPr lang="en-US" altLang="en-US" sz="12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200" dirty="0">
                <a:solidFill>
                  <a:schemeClr val="tx1"/>
                </a:solidFill>
                <a:latin typeface="Calibri" panose="020F0502020204030204" pitchFamily="34" charset="0"/>
                <a:cs typeface="Calibri" panose="020F0502020204030204" pitchFamily="34" charset="0"/>
              </a:rPr>
              <a:t>For more details, see </a:t>
            </a:r>
            <a:r>
              <a:rPr lang="en-US" altLang="en-US" sz="12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200" dirty="0">
                <a:solidFill>
                  <a:schemeClr val="tx1"/>
                </a:solidFill>
                <a:latin typeface="Calibri" panose="020F0502020204030204" pitchFamily="34" charset="0"/>
                <a:cs typeface="Calibri" panose="020F0502020204030204" pitchFamily="34" charset="0"/>
              </a:rPr>
              <a:t>, clause 5.3.10 and </a:t>
            </a:r>
            <a:br>
              <a:rPr lang="en-US" altLang="en-US" sz="1200" dirty="0">
                <a:solidFill>
                  <a:schemeClr val="tx1"/>
                </a:solidFill>
                <a:latin typeface="Calibri" panose="020F0502020204030204" pitchFamily="34" charset="0"/>
                <a:cs typeface="Calibri" panose="020F0502020204030204" pitchFamily="34" charset="0"/>
              </a:rPr>
            </a:br>
            <a:r>
              <a:rPr lang="en-US" altLang="en-US" sz="12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20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2137244399"/>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1315</TotalTime>
  <Words>1217</Words>
  <Application>Microsoft Macintosh PowerPoint</Application>
  <PresentationFormat>On-screen Show (4:3)</PresentationFormat>
  <Paragraphs>101</Paragraphs>
  <Slides>13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Intel Clear</vt:lpstr>
      <vt:lpstr>Arial</vt:lpstr>
      <vt:lpstr>Calibri</vt:lpstr>
      <vt:lpstr>Helvetica</vt:lpstr>
      <vt:lpstr>Helvetica Neue</vt:lpstr>
      <vt:lpstr>Monotype Sorts</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Participants have a duty to inform the IEEE</vt:lpstr>
      <vt:lpstr>PowerPoint Presentation</vt:lpstr>
      <vt:lpstr>Other guidelines for IEEE WG meetings</vt:lpstr>
      <vt:lpstr>IEEE SA Copyright Policy</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23</cp:revision>
  <dcterms:modified xsi:type="dcterms:W3CDTF">2021-03-01T14:24:59Z</dcterms:modified>
</cp:coreProperties>
</file>