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57" r:id="rId6"/>
    <p:sldId id="265" r:id="rId7"/>
    <p:sldId id="266" r:id="rId8"/>
    <p:sldId id="269" r:id="rId9"/>
    <p:sldId id="268" r:id="rId10"/>
    <p:sldId id="276" r:id="rId11"/>
    <p:sldId id="279" r:id="rId12"/>
    <p:sldId id="278" r:id="rId13"/>
    <p:sldId id="280" r:id="rId14"/>
    <p:sldId id="277" r:id="rId15"/>
    <p:sldId id="270" r:id="rId16"/>
    <p:sldId id="272" r:id="rId17"/>
    <p:sldId id="27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khmetov, Dmitry" initials="AD" lastIdx="1" clrIdx="0">
    <p:extLst>
      <p:ext uri="{19B8F6BF-5375-455C-9EA6-DF929625EA0E}">
        <p15:presenceInfo xmlns:p15="http://schemas.microsoft.com/office/powerpoint/2012/main" userId="S::Dmitry.Akhmetov@intel.com::1d39d2a1-c911-49c8-99e8-36840f8b699a" providerId="AD"/>
      </p:ext>
    </p:extLst>
  </p:cmAuthor>
  <p:cmAuthor id="2" name="Das, Dibakar" initials="DD" lastIdx="11" clrIdx="1">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2A7469-1486-4642-8C58-417A87AF035C}" v="13" dt="2021-02-18T22:03:24.4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6706" autoAdjust="0"/>
  </p:normalViewPr>
  <p:slideViewPr>
    <p:cSldViewPr snapToGrid="0">
      <p:cViewPr varScale="1">
        <p:scale>
          <a:sx n="126" d="100"/>
          <a:sy n="126" d="100"/>
        </p:scale>
        <p:origin x="792" y="12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912A7469-1486-4642-8C58-417A87AF035C}"/>
    <pc:docChg chg="undo custSel addSld delSld modSld modMainMaster">
      <pc:chgData name="Das, Dibakar" userId="5555b401-5ad5-4206-a20e-01f22605f8f6" providerId="ADAL" clId="{912A7469-1486-4642-8C58-417A87AF035C}" dt="2021-02-18T22:03:20.150" v="496" actId="21"/>
      <pc:docMkLst>
        <pc:docMk/>
      </pc:docMkLst>
      <pc:sldChg chg="modSp mod">
        <pc:chgData name="Das, Dibakar" userId="5555b401-5ad5-4206-a20e-01f22605f8f6" providerId="ADAL" clId="{912A7469-1486-4642-8C58-417A87AF035C}" dt="2021-02-18T18:58:40.186" v="49"/>
        <pc:sldMkLst>
          <pc:docMk/>
          <pc:sldMk cId="0" sldId="256"/>
        </pc:sldMkLst>
        <pc:spChg chg="mod">
          <ac:chgData name="Das, Dibakar" userId="5555b401-5ad5-4206-a20e-01f22605f8f6" providerId="ADAL" clId="{912A7469-1486-4642-8C58-417A87AF035C}" dt="2021-02-18T18:58:23.805" v="45" actId="20577"/>
          <ac:spMkLst>
            <pc:docMk/>
            <pc:sldMk cId="0" sldId="256"/>
            <ac:spMk id="3074" creationId="{00000000-0000-0000-0000-000000000000}"/>
          </ac:spMkLst>
        </pc:spChg>
        <pc:graphicFrameChg chg="mod">
          <ac:chgData name="Das, Dibakar" userId="5555b401-5ad5-4206-a20e-01f22605f8f6" providerId="ADAL" clId="{912A7469-1486-4642-8C58-417A87AF035C}" dt="2021-02-18T18:58:40.186" v="49"/>
          <ac:graphicFrameMkLst>
            <pc:docMk/>
            <pc:sldMk cId="0" sldId="256"/>
            <ac:graphicFrameMk id="3075" creationId="{00000000-0000-0000-0000-000000000000}"/>
          </ac:graphicFrameMkLst>
        </pc:graphicFrameChg>
      </pc:sldChg>
      <pc:sldChg chg="modSp add del mod modNotesTx">
        <pc:chgData name="Das, Dibakar" userId="5555b401-5ad5-4206-a20e-01f22605f8f6" providerId="ADAL" clId="{912A7469-1486-4642-8C58-417A87AF035C}" dt="2021-02-18T21:43:30.915" v="494" actId="6549"/>
        <pc:sldMkLst>
          <pc:docMk/>
          <pc:sldMk cId="3174306817" sldId="274"/>
        </pc:sldMkLst>
        <pc:spChg chg="mod">
          <ac:chgData name="Das, Dibakar" userId="5555b401-5ad5-4206-a20e-01f22605f8f6" providerId="ADAL" clId="{912A7469-1486-4642-8C58-417A87AF035C}" dt="2021-02-18T21:43:30.915" v="494" actId="6549"/>
          <ac:spMkLst>
            <pc:docMk/>
            <pc:sldMk cId="3174306817" sldId="274"/>
            <ac:spMk id="3" creationId="{8A8A46DE-36A7-48C4-8838-AA0FB21AF772}"/>
          </ac:spMkLst>
        </pc:spChg>
      </pc:sldChg>
      <pc:sldChg chg="modSp mod">
        <pc:chgData name="Das, Dibakar" userId="5555b401-5ad5-4206-a20e-01f22605f8f6" providerId="ADAL" clId="{912A7469-1486-4642-8C58-417A87AF035C}" dt="2021-02-18T22:03:20.150" v="496" actId="21"/>
        <pc:sldMkLst>
          <pc:docMk/>
          <pc:sldMk cId="3639150068" sldId="278"/>
        </pc:sldMkLst>
        <pc:spChg chg="mod">
          <ac:chgData name="Das, Dibakar" userId="5555b401-5ad5-4206-a20e-01f22605f8f6" providerId="ADAL" clId="{912A7469-1486-4642-8C58-417A87AF035C}" dt="2021-02-18T22:03:20.150" v="496" actId="21"/>
          <ac:spMkLst>
            <pc:docMk/>
            <pc:sldMk cId="3639150068" sldId="278"/>
            <ac:spMk id="3" creationId="{DC2DAFE8-2838-463D-B04D-747A523CE75F}"/>
          </ac:spMkLst>
        </pc:spChg>
      </pc:sldChg>
      <pc:sldChg chg="modSp">
        <pc:chgData name="Das, Dibakar" userId="5555b401-5ad5-4206-a20e-01f22605f8f6" providerId="ADAL" clId="{912A7469-1486-4642-8C58-417A87AF035C}" dt="2021-02-18T21:46:10.730" v="495" actId="20578"/>
        <pc:sldMkLst>
          <pc:docMk/>
          <pc:sldMk cId="922172285" sldId="279"/>
        </pc:sldMkLst>
        <pc:spChg chg="mod">
          <ac:chgData name="Das, Dibakar" userId="5555b401-5ad5-4206-a20e-01f22605f8f6" providerId="ADAL" clId="{912A7469-1486-4642-8C58-417A87AF035C}" dt="2021-02-18T21:46:10.730" v="495" actId="20578"/>
          <ac:spMkLst>
            <pc:docMk/>
            <pc:sldMk cId="922172285" sldId="279"/>
            <ac:spMk id="3" creationId="{01A9934F-FBB3-42C5-9A0B-8F41F9111AA4}"/>
          </ac:spMkLst>
        </pc:spChg>
      </pc:sldChg>
      <pc:sldChg chg="del">
        <pc:chgData name="Das, Dibakar" userId="5555b401-5ad5-4206-a20e-01f22605f8f6" providerId="ADAL" clId="{912A7469-1486-4642-8C58-417A87AF035C}" dt="2021-02-18T18:59:21.902" v="50" actId="2696"/>
        <pc:sldMkLst>
          <pc:docMk/>
          <pc:sldMk cId="3633236856" sldId="281"/>
        </pc:sldMkLst>
      </pc:sldChg>
      <pc:sldMasterChg chg="modSp mod">
        <pc:chgData name="Das, Dibakar" userId="5555b401-5ad5-4206-a20e-01f22605f8f6" providerId="ADAL" clId="{912A7469-1486-4642-8C58-417A87AF035C}" dt="2021-02-18T18:57:47.894" v="36" actId="20577"/>
        <pc:sldMasterMkLst>
          <pc:docMk/>
          <pc:sldMasterMk cId="0" sldId="2147483648"/>
        </pc:sldMasterMkLst>
        <pc:spChg chg="mod">
          <ac:chgData name="Das, Dibakar" userId="5555b401-5ad5-4206-a20e-01f22605f8f6" providerId="ADAL" clId="{912A7469-1486-4642-8C58-417A87AF035C}" dt="2021-02-18T18:57:27.855" v="3" actId="20577"/>
          <ac:spMkLst>
            <pc:docMk/>
            <pc:sldMasterMk cId="0" sldId="2147483648"/>
            <ac:spMk id="10" creationId="{00000000-0000-0000-0000-000000000000}"/>
          </ac:spMkLst>
        </pc:spChg>
        <pc:spChg chg="mod">
          <ac:chgData name="Das, Dibakar" userId="5555b401-5ad5-4206-a20e-01f22605f8f6" providerId="ADAL" clId="{912A7469-1486-4642-8C58-417A87AF035C}" dt="2021-02-18T18:57:35.239" v="18" actId="20577"/>
          <ac:spMkLst>
            <pc:docMk/>
            <pc:sldMasterMk cId="0" sldId="2147483648"/>
            <ac:spMk id="1027" creationId="{00000000-0000-0000-0000-000000000000}"/>
          </ac:spMkLst>
        </pc:spChg>
        <pc:spChg chg="mod">
          <ac:chgData name="Das, Dibakar" userId="5555b401-5ad5-4206-a20e-01f22605f8f6" providerId="ADAL" clId="{912A7469-1486-4642-8C58-417A87AF035C}" dt="2021-02-18T18:57:47.894" v="36" actId="20577"/>
          <ac:spMkLst>
            <pc:docMk/>
            <pc:sldMasterMk cId="0" sldId="2147483648"/>
            <ac:spMk id="1028"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solidFill>
                  <a:schemeClr val="tx1"/>
                </a:solidFill>
              </a:rPr>
              <a:t>This is similar to HCCA (P1838)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588274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437865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158953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079720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2021</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2021</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2021</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2021</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Dibakar Das,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802.11-14/0270r0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February 2021</a:t>
            </a:r>
            <a:endParaRPr lang="en-GB"/>
          </a:p>
        </p:txBody>
      </p:sp>
      <p:sp>
        <p:nvSpPr>
          <p:cNvPr id="7" name="Footer Placeholder 4"/>
          <p:cNvSpPr>
            <a:spLocks noGrp="1"/>
          </p:cNvSpPr>
          <p:nvPr>
            <p:ph type="ftr" idx="14"/>
          </p:nvPr>
        </p:nvSpPr>
        <p:spPr>
          <a:xfrm>
            <a:off x="5500694" y="6475413"/>
            <a:ext cx="3041644" cy="180975"/>
          </a:xfrm>
        </p:spPr>
        <p:txBody>
          <a:bodyPr/>
          <a:lstStyle/>
          <a:p>
            <a:r>
              <a:rPr lang="en-GB"/>
              <a:t>Dibakar Das, Intel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Resolving TBDs in Triggered SU operation</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a:t>
            </a:r>
          </a:p>
        </p:txBody>
      </p:sp>
      <p:graphicFrame>
        <p:nvGraphicFramePr>
          <p:cNvPr id="3075" name="Object 3"/>
          <p:cNvGraphicFramePr>
            <a:graphicFrameLocks noChangeAspect="1"/>
          </p:cNvGraphicFramePr>
          <p:nvPr>
            <p:extLst>
              <p:ext uri="{D42A27DB-BD31-4B8C-83A1-F6EECF244321}">
                <p14:modId xmlns:p14="http://schemas.microsoft.com/office/powerpoint/2010/main" val="397693446"/>
              </p:ext>
            </p:extLst>
          </p:nvPr>
        </p:nvGraphicFramePr>
        <p:xfrm>
          <a:off x="512763" y="2274888"/>
          <a:ext cx="8147050" cy="2508250"/>
        </p:xfrm>
        <a:graphic>
          <a:graphicData uri="http://schemas.openxmlformats.org/presentationml/2006/ole">
            <mc:AlternateContent xmlns:mc="http://schemas.openxmlformats.org/markup-compatibility/2006">
              <mc:Choice xmlns:v="urn:schemas-microsoft-com:vml" Requires="v">
                <p:oleObj spid="_x0000_s1026" name="Document" r:id="rId4" imgW="8245941" imgH="2545350" progId="Word.Document.8">
                  <p:embed/>
                </p:oleObj>
              </mc:Choice>
              <mc:Fallback>
                <p:oleObj name="Document" r:id="rId4" imgW="8245941" imgH="2545350" progId="Word.Document.8">
                  <p:embed/>
                  <p:pic>
                    <p:nvPicPr>
                      <p:cNvPr id="3075" name="Object 3"/>
                      <p:cNvPicPr>
                        <a:picLocks noChangeAspect="1" noChangeArrowheads="1"/>
                      </p:cNvPicPr>
                      <p:nvPr/>
                    </p:nvPicPr>
                    <p:blipFill>
                      <a:blip r:embed="rId5"/>
                      <a:srcRect/>
                      <a:stretch>
                        <a:fillRect/>
                      </a:stretch>
                    </p:blipFill>
                    <p:spPr bwMode="auto">
                      <a:xfrm>
                        <a:off x="512763" y="2274888"/>
                        <a:ext cx="8147050"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87A3D-E0CB-49DF-B190-78DCD1516285}"/>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FF904575-CA00-41BD-BD90-CD1399653CD6}"/>
              </a:ext>
            </a:extLst>
          </p:cNvPr>
          <p:cNvSpPr>
            <a:spLocks noGrp="1"/>
          </p:cNvSpPr>
          <p:nvPr>
            <p:ph idx="1"/>
          </p:nvPr>
        </p:nvSpPr>
        <p:spPr/>
        <p:txBody>
          <a:bodyPr/>
          <a:lstStyle/>
          <a:p>
            <a:pPr>
              <a:buFont typeface="Arial" panose="020B0604020202020204" pitchFamily="34" charset="0"/>
              <a:buChar char="•"/>
            </a:pPr>
            <a:r>
              <a:rPr lang="en-US" dirty="0"/>
              <a:t>Do you support for Triggered SU operation (mode 2): </a:t>
            </a:r>
          </a:p>
          <a:p>
            <a:pPr lvl="1">
              <a:buFont typeface="Arial" panose="020B0604020202020204" pitchFamily="34" charset="0"/>
              <a:buChar char="•"/>
            </a:pPr>
            <a:r>
              <a:rPr lang="en-US" dirty="0"/>
              <a:t>an AP regains TXOP SIFS after end of an allocation if the CS mechanism signals the medium is idle at the end of the allocation. </a:t>
            </a:r>
          </a:p>
          <a:p>
            <a:pPr lvl="1">
              <a:buFont typeface="Arial" panose="020B0604020202020204" pitchFamily="34" charset="0"/>
              <a:buChar char="•"/>
            </a:pPr>
            <a:r>
              <a:rPr lang="en-US" dirty="0"/>
              <a:t>Otherwise, the AP senses the channel and regain TXOP if the channel is determined to be idle at the </a:t>
            </a:r>
            <a:r>
              <a:rPr lang="en-US" dirty="0" err="1"/>
              <a:t>TxPIFS</a:t>
            </a:r>
            <a:r>
              <a:rPr lang="en-US" dirty="0"/>
              <a:t> slot boundary after the end of the medium busy event ?</a:t>
            </a:r>
          </a:p>
          <a:p>
            <a:endParaRPr lang="en-US" dirty="0"/>
          </a:p>
        </p:txBody>
      </p:sp>
      <p:sp>
        <p:nvSpPr>
          <p:cNvPr id="4" name="Slide Number Placeholder 3">
            <a:extLst>
              <a:ext uri="{FF2B5EF4-FFF2-40B4-BE49-F238E27FC236}">
                <a16:creationId xmlns:a16="http://schemas.microsoft.com/office/drawing/2014/main" id="{1C8B491D-742B-4805-A087-2B435A8C648A}"/>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FEAE37DF-6D98-48D6-BC05-42597EB79B7E}"/>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CE128B88-A19B-4014-A793-EA0DF4A41F26}"/>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636163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E29A2-4DC0-4831-BE85-DEC767A63950}"/>
              </a:ext>
            </a:extLst>
          </p:cNvPr>
          <p:cNvSpPr>
            <a:spLocks noGrp="1"/>
          </p:cNvSpPr>
          <p:nvPr>
            <p:ph type="title"/>
          </p:nvPr>
        </p:nvSpPr>
        <p:spPr/>
        <p:txBody>
          <a:bodyPr/>
          <a:lstStyle/>
          <a:p>
            <a:r>
              <a:rPr lang="en-US" dirty="0"/>
              <a:t>Error recovery for UL only case (mode 1)</a:t>
            </a:r>
          </a:p>
        </p:txBody>
      </p:sp>
      <p:sp>
        <p:nvSpPr>
          <p:cNvPr id="3" name="Content Placeholder 2">
            <a:extLst>
              <a:ext uri="{FF2B5EF4-FFF2-40B4-BE49-F238E27FC236}">
                <a16:creationId xmlns:a16="http://schemas.microsoft.com/office/drawing/2014/main" id="{C46FCADD-A130-4945-8C98-3088E5FECBF3}"/>
              </a:ext>
            </a:extLst>
          </p:cNvPr>
          <p:cNvSpPr>
            <a:spLocks noGrp="1"/>
          </p:cNvSpPr>
          <p:nvPr>
            <p:ph idx="1"/>
          </p:nvPr>
        </p:nvSpPr>
        <p:spPr>
          <a:xfrm>
            <a:off x="685800" y="1981201"/>
            <a:ext cx="7770813" cy="2619080"/>
          </a:xfrm>
        </p:spPr>
        <p:txBody>
          <a:bodyPr/>
          <a:lstStyle/>
          <a:p>
            <a:pPr>
              <a:buFont typeface="Arial" panose="020B0604020202020204" pitchFamily="34" charset="0"/>
              <a:buChar char="•"/>
            </a:pPr>
            <a:r>
              <a:rPr lang="en-US" dirty="0"/>
              <a:t>STA is not allowed to perform any error recovery, AP continue to monitor medium and if detected IDLE for PIFS – it regains control.</a:t>
            </a:r>
          </a:p>
          <a:p>
            <a:pPr lvl="1">
              <a:buFont typeface="Arial" panose="020B0604020202020204" pitchFamily="34" charset="0"/>
              <a:buChar char="•"/>
            </a:pPr>
            <a:r>
              <a:rPr lang="en-US" dirty="0"/>
              <a:t>This may be the only rule needed for error recovery in mode 1. </a:t>
            </a:r>
          </a:p>
          <a:p>
            <a:pPr>
              <a:buFont typeface="Arial" panose="020B0604020202020204" pitchFamily="34" charset="0"/>
              <a:buChar char="•"/>
            </a:pPr>
            <a:r>
              <a:rPr lang="en-US" dirty="0"/>
              <a:t>In addition, the STA may explicitly terminate the session by signaling in an UL frame. </a:t>
            </a:r>
          </a:p>
          <a:p>
            <a:pPr lvl="1">
              <a:buFont typeface="Arial" panose="020B0604020202020204" pitchFamily="34" charset="0"/>
              <a:buChar char="•"/>
            </a:pPr>
            <a:r>
              <a:rPr lang="en-US" dirty="0"/>
              <a:t>This is a nice to have optimization but is of lesser value.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D6D5895-E69F-4E8A-8A62-7921A650C22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FFFABC1E-E2E3-4631-9A43-AF078D48C575}"/>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13F7F44A-48DE-4BE5-BBFA-9627C143A30F}"/>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097205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064D3-C240-4933-90D7-29B2BF7350D1}"/>
              </a:ext>
            </a:extLst>
          </p:cNvPr>
          <p:cNvSpPr>
            <a:spLocks noGrp="1"/>
          </p:cNvSpPr>
          <p:nvPr>
            <p:ph type="title"/>
          </p:nvPr>
        </p:nvSpPr>
        <p:spPr/>
        <p:txBody>
          <a:bodyPr/>
          <a:lstStyle/>
          <a:p>
            <a:r>
              <a:rPr lang="en-US" dirty="0"/>
              <a:t>Error recovery for mode 2</a:t>
            </a:r>
          </a:p>
        </p:txBody>
      </p:sp>
      <p:sp>
        <p:nvSpPr>
          <p:cNvPr id="3" name="Content Placeholder 2">
            <a:extLst>
              <a:ext uri="{FF2B5EF4-FFF2-40B4-BE49-F238E27FC236}">
                <a16:creationId xmlns:a16="http://schemas.microsoft.com/office/drawing/2014/main" id="{012D7930-1D73-4E30-A869-FAB0E4F1949D}"/>
              </a:ext>
            </a:extLst>
          </p:cNvPr>
          <p:cNvSpPr>
            <a:spLocks noGrp="1"/>
          </p:cNvSpPr>
          <p:nvPr>
            <p:ph idx="1"/>
          </p:nvPr>
        </p:nvSpPr>
        <p:spPr>
          <a:xfrm>
            <a:off x="705031" y="1600200"/>
            <a:ext cx="7770813" cy="4113213"/>
          </a:xfrm>
        </p:spPr>
        <p:txBody>
          <a:bodyPr/>
          <a:lstStyle/>
          <a:p>
            <a:pPr marL="57150" indent="0"/>
            <a:endParaRPr lang="en-US" sz="1400" dirty="0">
              <a:solidFill>
                <a:schemeClr val="tx1"/>
              </a:solidFill>
            </a:endParaRPr>
          </a:p>
          <a:p>
            <a:pPr marL="400050">
              <a:buFont typeface="Arial" panose="020B0604020202020204" pitchFamily="34" charset="0"/>
              <a:buChar char="•"/>
            </a:pPr>
            <a:r>
              <a:rPr lang="en-US" sz="1600" dirty="0">
                <a:solidFill>
                  <a:schemeClr val="tx1"/>
                </a:solidFill>
              </a:rPr>
              <a:t>Only the scheduled STA can do error recovery following a Tx failure to a peer STA.  There could be two options:</a:t>
            </a:r>
          </a:p>
          <a:p>
            <a:pPr lvl="1">
              <a:buFont typeface="Arial" panose="020B0604020202020204" pitchFamily="34" charset="0"/>
              <a:buChar char="•"/>
            </a:pPr>
            <a:r>
              <a:rPr lang="en-US" sz="1600" dirty="0">
                <a:solidFill>
                  <a:schemeClr val="tx1"/>
                </a:solidFill>
              </a:rPr>
              <a:t>Option 1 (do nothing): Follow the baseline. Con: allocated time is unused. </a:t>
            </a:r>
          </a:p>
          <a:p>
            <a:pPr lvl="1">
              <a:buFont typeface="Arial" panose="020B0604020202020204" pitchFamily="34" charset="0"/>
              <a:buChar char="•"/>
            </a:pPr>
            <a:r>
              <a:rPr lang="en-US" sz="1600" dirty="0">
                <a:solidFill>
                  <a:schemeClr val="tx1"/>
                </a:solidFill>
              </a:rPr>
              <a:t>Option 2:  treat the time allocation as its own TXOP. If failed in initial PPDU transmission to peer, then return the unused medium after PIFS by transmitting a QoS NULL to AP [note: HCCA allows STAs to </a:t>
            </a:r>
            <a:r>
              <a:rPr lang="en-US" sz="1600" dirty="0" err="1">
                <a:solidFill>
                  <a:schemeClr val="tx1"/>
                </a:solidFill>
              </a:rPr>
              <a:t>txmit</a:t>
            </a:r>
            <a:r>
              <a:rPr lang="en-US" sz="1600" dirty="0">
                <a:solidFill>
                  <a:schemeClr val="tx1"/>
                </a:solidFill>
              </a:rPr>
              <a:t> to AP after PIFS P1839]. </a:t>
            </a:r>
          </a:p>
          <a:p>
            <a:pPr marL="400050">
              <a:buFont typeface="Arial" panose="020B0604020202020204" pitchFamily="34" charset="0"/>
              <a:buChar char="•"/>
            </a:pPr>
            <a:r>
              <a:rPr lang="en-US" sz="1600" dirty="0">
                <a:solidFill>
                  <a:schemeClr val="tx1"/>
                </a:solidFill>
              </a:rPr>
              <a:t>A STA shall return any unused time by transmitting a QoS NULL frame to AP until it receives the corresponding Ack or the allocation ends. </a:t>
            </a:r>
            <a:br>
              <a:rPr lang="en-US" sz="1200" dirty="0">
                <a:solidFill>
                  <a:srgbClr val="FF0000"/>
                </a:solidFill>
              </a:rPr>
            </a:br>
            <a:endParaRPr lang="en-US" sz="1200" dirty="0">
              <a:solidFill>
                <a:srgbClr val="FF0000"/>
              </a:solidFill>
            </a:endParaRPr>
          </a:p>
          <a:p>
            <a:pPr marL="400050">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8C6755E-EC29-4B5B-A489-02FCDEC1BE1D}"/>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973AD1A6-02DF-4E4B-950F-5D6D1D706A39}"/>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02189772-F8F0-43C3-8CB6-4898E61D3FB5}"/>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734685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B4FE-197C-4418-BB35-EE063A2FCD07}"/>
              </a:ext>
            </a:extLst>
          </p:cNvPr>
          <p:cNvSpPr>
            <a:spLocks noGrp="1"/>
          </p:cNvSpPr>
          <p:nvPr>
            <p:ph type="title"/>
          </p:nvPr>
        </p:nvSpPr>
        <p:spPr/>
        <p:txBody>
          <a:bodyPr/>
          <a:lstStyle/>
          <a:p>
            <a:r>
              <a:rPr lang="en-US" dirty="0">
                <a:highlight>
                  <a:srgbClr val="FFFF00"/>
                </a:highlight>
              </a:rPr>
              <a:t>Straw Poll 4</a:t>
            </a:r>
          </a:p>
        </p:txBody>
      </p:sp>
      <p:sp>
        <p:nvSpPr>
          <p:cNvPr id="3" name="Content Placeholder 2">
            <a:extLst>
              <a:ext uri="{FF2B5EF4-FFF2-40B4-BE49-F238E27FC236}">
                <a16:creationId xmlns:a16="http://schemas.microsoft.com/office/drawing/2014/main" id="{CFD26258-7BE7-48B3-A1A3-088497DB3292}"/>
              </a:ext>
            </a:extLst>
          </p:cNvPr>
          <p:cNvSpPr>
            <a:spLocks noGrp="1"/>
          </p:cNvSpPr>
          <p:nvPr>
            <p:ph idx="1"/>
          </p:nvPr>
        </p:nvSpPr>
        <p:spPr>
          <a:xfrm>
            <a:off x="685799" y="1679543"/>
            <a:ext cx="7770813" cy="4113213"/>
          </a:xfrm>
        </p:spPr>
        <p:txBody>
          <a:bodyPr/>
          <a:lstStyle/>
          <a:p>
            <a:pPr>
              <a:buFont typeface="Arial" panose="020B0604020202020204" pitchFamily="34" charset="0"/>
              <a:buChar char="•"/>
            </a:pPr>
            <a:r>
              <a:rPr lang="en-US" dirty="0"/>
              <a:t>Do you support the following error recovery procedure for Triggered SU operation:</a:t>
            </a:r>
          </a:p>
          <a:p>
            <a:pPr lvl="1">
              <a:buFont typeface="Arial" panose="020B0604020202020204" pitchFamily="34" charset="0"/>
              <a:buChar char="•"/>
            </a:pPr>
            <a:r>
              <a:rPr lang="en-US" dirty="0"/>
              <a:t>For mode 1, only AP can perform error recovery anytime it does not receive any expected UL frame from scheduled STA</a:t>
            </a:r>
          </a:p>
          <a:p>
            <a:pPr lvl="1">
              <a:buFont typeface="Arial" panose="020B0604020202020204" pitchFamily="34" charset="0"/>
              <a:buChar char="•"/>
            </a:pPr>
            <a:r>
              <a:rPr lang="en-US" dirty="0"/>
              <a:t>For mode 2, </a:t>
            </a:r>
          </a:p>
          <a:p>
            <a:pPr lvl="2">
              <a:buFont typeface="Arial" panose="020B0604020202020204" pitchFamily="34" charset="0"/>
              <a:buChar char="•"/>
            </a:pPr>
            <a:r>
              <a:rPr lang="en-US" dirty="0"/>
              <a:t>only scheduled non-AP STA can do error recovery following a transmission failure </a:t>
            </a:r>
          </a:p>
          <a:p>
            <a:pPr lvl="2">
              <a:buFont typeface="Arial" panose="020B0604020202020204" pitchFamily="34" charset="0"/>
              <a:buChar char="•"/>
            </a:pPr>
            <a:r>
              <a:rPr lang="en-US" dirty="0"/>
              <a:t>A scheduled STA shall follow the same channel access recovery rules within allocated time as a STA that obtained TXOP except that</a:t>
            </a:r>
          </a:p>
          <a:p>
            <a:pPr lvl="3">
              <a:buFont typeface="Arial" panose="020B0604020202020204" pitchFamily="34" charset="0"/>
              <a:buChar char="•"/>
            </a:pPr>
            <a:r>
              <a:rPr lang="en-US" dirty="0"/>
              <a:t> if the failed PPDU transmission was to a peer STA and is the first non-CTS frame in its allocated time it shall return the remaining time to AP.</a:t>
            </a:r>
          </a:p>
          <a:p>
            <a:pPr lvl="2">
              <a:buFont typeface="Arial" panose="020B0604020202020204" pitchFamily="34" charset="0"/>
              <a:buChar char="•"/>
            </a:pPr>
            <a:r>
              <a:rPr lang="en-US" dirty="0"/>
              <a:t>The non-AP STA shall return remaining unused time in its allocation by transmitting a QoS Null frame to AP </a:t>
            </a:r>
          </a:p>
          <a:p>
            <a:pPr lvl="3">
              <a:buFont typeface="Arial" panose="020B0604020202020204" pitchFamily="34" charset="0"/>
              <a:buChar char="•"/>
            </a:pPr>
            <a:r>
              <a:rPr lang="en-US" dirty="0"/>
              <a:t>AP does not transmit within the allocated time until it receives the QoS Null frame?</a:t>
            </a:r>
          </a:p>
        </p:txBody>
      </p:sp>
      <p:sp>
        <p:nvSpPr>
          <p:cNvPr id="4" name="Slide Number Placeholder 3">
            <a:extLst>
              <a:ext uri="{FF2B5EF4-FFF2-40B4-BE49-F238E27FC236}">
                <a16:creationId xmlns:a16="http://schemas.microsoft.com/office/drawing/2014/main" id="{78EF00E0-15D1-4312-AFB1-51784097963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DF786FB5-EA31-4AE5-B349-15B87505D0DB}"/>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52327583-1D70-4454-9AA0-B8E0FB67D68B}"/>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521344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A76D4-D963-43DA-B488-CCB72AAFBD0B}"/>
              </a:ext>
            </a:extLst>
          </p:cNvPr>
          <p:cNvSpPr>
            <a:spLocks noGrp="1"/>
          </p:cNvSpPr>
          <p:nvPr>
            <p:ph type="title"/>
          </p:nvPr>
        </p:nvSpPr>
        <p:spPr/>
        <p:txBody>
          <a:bodyPr/>
          <a:lstStyle/>
          <a:p>
            <a:r>
              <a:rPr lang="en-US" dirty="0"/>
              <a:t>NAV operation for EHT STAs</a:t>
            </a:r>
          </a:p>
        </p:txBody>
      </p:sp>
      <p:sp>
        <p:nvSpPr>
          <p:cNvPr id="3" name="Content Placeholder 2">
            <a:extLst>
              <a:ext uri="{FF2B5EF4-FFF2-40B4-BE49-F238E27FC236}">
                <a16:creationId xmlns:a16="http://schemas.microsoft.com/office/drawing/2014/main" id="{8A8A46DE-36A7-48C4-8838-AA0FB21AF772}"/>
              </a:ext>
            </a:extLst>
          </p:cNvPr>
          <p:cNvSpPr>
            <a:spLocks noGrp="1"/>
          </p:cNvSpPr>
          <p:nvPr>
            <p:ph idx="1"/>
          </p:nvPr>
        </p:nvSpPr>
        <p:spPr/>
        <p:txBody>
          <a:bodyPr/>
          <a:lstStyle/>
          <a:p>
            <a:pPr>
              <a:buFont typeface="Arial" panose="020B0604020202020204" pitchFamily="34" charset="0"/>
              <a:buChar char="•"/>
            </a:pPr>
            <a:r>
              <a:rPr lang="en-US" dirty="0"/>
              <a:t>For unscheduled EHT STAs: </a:t>
            </a:r>
          </a:p>
          <a:p>
            <a:pPr lvl="1">
              <a:buFont typeface="Arial" panose="020B0604020202020204" pitchFamily="34" charset="0"/>
              <a:buChar char="•"/>
            </a:pPr>
            <a:r>
              <a:rPr lang="en-US" dirty="0"/>
              <a:t>set their intra-BSS or Basic NAV as if it were a Basic TF (i.e., no CTS timeout). </a:t>
            </a:r>
          </a:p>
          <a:p>
            <a:pPr>
              <a:buFont typeface="Arial" panose="020B0604020202020204" pitchFamily="34" charset="0"/>
              <a:buChar char="•"/>
            </a:pPr>
            <a:r>
              <a:rPr lang="en-US" dirty="0"/>
              <a:t>An EHT STA may respond to a RTS sent by scheduled STA even if its NAV is set under TBD conditions.</a:t>
            </a:r>
          </a:p>
        </p:txBody>
      </p:sp>
      <p:sp>
        <p:nvSpPr>
          <p:cNvPr id="4" name="Slide Number Placeholder 3">
            <a:extLst>
              <a:ext uri="{FF2B5EF4-FFF2-40B4-BE49-F238E27FC236}">
                <a16:creationId xmlns:a16="http://schemas.microsoft.com/office/drawing/2014/main" id="{D663A5F8-67B9-419E-A98C-E8A80F175E48}"/>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9EFA3AA6-4391-46E8-BC00-F4B3A53E85A1}"/>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8A0B1B7D-2B7A-4E4C-BF8F-9FD35CE46A84}"/>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17430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February 2021</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Dibakar Das, Intel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This document tries to resolve the TBDs on frame format and procedure for Triggered SU operation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B6F6-0E1C-40BD-9975-F4F33DF320AE}"/>
              </a:ext>
            </a:extLst>
          </p:cNvPr>
          <p:cNvSpPr>
            <a:spLocks noGrp="1"/>
          </p:cNvSpPr>
          <p:nvPr>
            <p:ph type="title"/>
          </p:nvPr>
        </p:nvSpPr>
        <p:spPr/>
        <p:txBody>
          <a:bodyPr/>
          <a:lstStyle/>
          <a:p>
            <a:r>
              <a:rPr lang="en-US"/>
              <a:t>Signaling using modified MU-RTS frame</a:t>
            </a:r>
          </a:p>
        </p:txBody>
      </p:sp>
      <p:sp>
        <p:nvSpPr>
          <p:cNvPr id="3" name="Content Placeholder 2">
            <a:extLst>
              <a:ext uri="{FF2B5EF4-FFF2-40B4-BE49-F238E27FC236}">
                <a16:creationId xmlns:a16="http://schemas.microsoft.com/office/drawing/2014/main" id="{0ACBD7CF-9121-4C82-B1F1-23BE79FC54CA}"/>
              </a:ext>
            </a:extLst>
          </p:cNvPr>
          <p:cNvSpPr>
            <a:spLocks noGrp="1"/>
          </p:cNvSpPr>
          <p:nvPr>
            <p:ph idx="1"/>
          </p:nvPr>
        </p:nvSpPr>
        <p:spPr/>
        <p:txBody>
          <a:bodyPr/>
          <a:lstStyle/>
          <a:p>
            <a:pPr>
              <a:buFont typeface="Arial" panose="020B0604020202020204" pitchFamily="34" charset="0"/>
              <a:buChar char="•"/>
            </a:pPr>
            <a:r>
              <a:rPr lang="en-US" dirty="0"/>
              <a:t>A scheduled STA can transmit P2P and UL frames during allocated time in a TXOP sharing TF (“ TS-TF”)</a:t>
            </a:r>
          </a:p>
          <a:p>
            <a:pPr>
              <a:buFont typeface="Arial" panose="020B0604020202020204" pitchFamily="34" charset="0"/>
              <a:buChar char="•"/>
            </a:pPr>
            <a:r>
              <a:rPr lang="en-US" dirty="0"/>
              <a:t>We agreed to use a modified MU-RTS frame as the TS-TF for Triggered SU operation. </a:t>
            </a:r>
          </a:p>
          <a:p>
            <a:pPr>
              <a:buFont typeface="Arial" panose="020B0604020202020204" pitchFamily="34" charset="0"/>
              <a:buChar char="•"/>
            </a:pPr>
            <a:r>
              <a:rPr lang="en-US" dirty="0"/>
              <a:t>We need to signal the following:</a:t>
            </a:r>
          </a:p>
          <a:p>
            <a:pPr lvl="1">
              <a:buFont typeface="Arial" panose="020B0604020202020204" pitchFamily="34" charset="0"/>
              <a:buChar char="•"/>
            </a:pPr>
            <a:r>
              <a:rPr lang="en-US" dirty="0"/>
              <a:t>Distinguish from baseline MU-RTS.</a:t>
            </a:r>
          </a:p>
          <a:p>
            <a:pPr lvl="1">
              <a:buFont typeface="Arial" panose="020B0604020202020204" pitchFamily="34" charset="0"/>
              <a:buChar char="•"/>
            </a:pPr>
            <a:r>
              <a:rPr lang="en-US" dirty="0"/>
              <a:t>The time allocation.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6FC6505-0E8E-4538-8316-EB977E66994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E812414A-2B6C-4040-AC85-A8B6620E1854}"/>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6ECBFF43-8860-4D06-9772-B40E53FF7BA6}"/>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713942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2401A-9B9B-4AAB-BC65-EB50D2E27E7F}"/>
              </a:ext>
            </a:extLst>
          </p:cNvPr>
          <p:cNvSpPr>
            <a:spLocks noGrp="1"/>
          </p:cNvSpPr>
          <p:nvPr>
            <p:ph type="title"/>
          </p:nvPr>
        </p:nvSpPr>
        <p:spPr/>
        <p:txBody>
          <a:bodyPr/>
          <a:lstStyle/>
          <a:p>
            <a:r>
              <a:rPr lang="en-US"/>
              <a:t>Triggered SU variants</a:t>
            </a:r>
          </a:p>
        </p:txBody>
      </p:sp>
      <p:sp>
        <p:nvSpPr>
          <p:cNvPr id="3" name="Content Placeholder 2">
            <a:extLst>
              <a:ext uri="{FF2B5EF4-FFF2-40B4-BE49-F238E27FC236}">
                <a16:creationId xmlns:a16="http://schemas.microsoft.com/office/drawing/2014/main" id="{4780C564-8C38-49C3-80EA-0843A98F7179}"/>
              </a:ext>
            </a:extLst>
          </p:cNvPr>
          <p:cNvSpPr>
            <a:spLocks noGrp="1"/>
          </p:cNvSpPr>
          <p:nvPr>
            <p:ph idx="1"/>
          </p:nvPr>
        </p:nvSpPr>
        <p:spPr/>
        <p:txBody>
          <a:bodyPr/>
          <a:lstStyle/>
          <a:p>
            <a:pPr>
              <a:buFont typeface="Arial" panose="020B0604020202020204" pitchFamily="34" charset="0"/>
              <a:buChar char="•"/>
            </a:pPr>
            <a:r>
              <a:rPr lang="en-US" sz="2000" dirty="0">
                <a:solidFill>
                  <a:schemeClr val="tx1"/>
                </a:solidFill>
              </a:rPr>
              <a:t>We propose that for more efficient QoS Management an AP can control whether the time allocation is only for UL traffic or not. As such there can be following two modes in R1:</a:t>
            </a:r>
          </a:p>
          <a:p>
            <a:pPr lvl="1">
              <a:buFont typeface="Arial" panose="020B0604020202020204" pitchFamily="34" charset="0"/>
              <a:buChar char="•"/>
            </a:pPr>
            <a:r>
              <a:rPr lang="en-US" sz="1200" dirty="0">
                <a:solidFill>
                  <a:schemeClr val="tx1"/>
                </a:solidFill>
              </a:rPr>
              <a:t>Mode 1: scheduled STA only transmits UL traffic. </a:t>
            </a:r>
          </a:p>
          <a:p>
            <a:pPr lvl="1">
              <a:buFont typeface="Arial" panose="020B0604020202020204" pitchFamily="34" charset="0"/>
              <a:buChar char="•"/>
            </a:pPr>
            <a:r>
              <a:rPr lang="en-US" sz="1200" dirty="0">
                <a:solidFill>
                  <a:schemeClr val="tx1"/>
                </a:solidFill>
              </a:rPr>
              <a:t>Mode 2: scheduled STA can transmit UL or P2P traffic.</a:t>
            </a:r>
          </a:p>
          <a:p>
            <a:pPr>
              <a:buFont typeface="Arial" panose="020B0604020202020204" pitchFamily="34" charset="0"/>
              <a:buChar char="•"/>
            </a:pPr>
            <a:r>
              <a:rPr lang="en-US" sz="1600" dirty="0">
                <a:solidFill>
                  <a:schemeClr val="tx1"/>
                </a:solidFill>
              </a:rPr>
              <a:t> The error recovery is simpler for Mode 1 as AP can just use PIFS recovery anytime it does not receive an expected frame. </a:t>
            </a:r>
          </a:p>
          <a:p>
            <a:pPr>
              <a:buFont typeface="Arial" panose="020B0604020202020204" pitchFamily="34" charset="0"/>
              <a:buChar char="•"/>
            </a:pPr>
            <a:r>
              <a:rPr lang="en-US" sz="1600" dirty="0"/>
              <a:t>We therefore, propose that a TBD field (e.g., GI And HE-LTF Type) in Common Info of an MU-RTS frame signals whether it’s a TS-TF as:</a:t>
            </a:r>
          </a:p>
          <a:p>
            <a:pPr lvl="1">
              <a:buFont typeface="Arial" panose="020B0604020202020204" pitchFamily="34" charset="0"/>
              <a:buChar char="•"/>
            </a:pPr>
            <a:r>
              <a:rPr lang="en-US" sz="1400" dirty="0">
                <a:solidFill>
                  <a:schemeClr val="tx1"/>
                </a:solidFill>
              </a:rPr>
              <a:t>Value 0 corresponds to baseline MU-RTS, </a:t>
            </a:r>
          </a:p>
          <a:p>
            <a:pPr lvl="1">
              <a:buFont typeface="Arial" panose="020B0604020202020204" pitchFamily="34" charset="0"/>
              <a:buChar char="•"/>
            </a:pPr>
            <a:r>
              <a:rPr lang="en-US" sz="1400" dirty="0">
                <a:solidFill>
                  <a:schemeClr val="tx1"/>
                </a:solidFill>
              </a:rPr>
              <a:t>Value 1 corresponds to TXOP sharing for UL only traffic (Mode 1). </a:t>
            </a:r>
          </a:p>
          <a:p>
            <a:pPr lvl="1">
              <a:buFont typeface="Arial" panose="020B0604020202020204" pitchFamily="34" charset="0"/>
              <a:buChar char="•"/>
            </a:pPr>
            <a:r>
              <a:rPr lang="en-US" sz="1400" dirty="0">
                <a:solidFill>
                  <a:schemeClr val="tx1"/>
                </a:solidFill>
              </a:rPr>
              <a:t>Value 2 corresponds to TXOP sharing for other traffic in addition to UL traffic (Mode 2)</a:t>
            </a:r>
          </a:p>
          <a:p>
            <a:pPr lvl="1">
              <a:buFont typeface="Arial" panose="020B0604020202020204" pitchFamily="34" charset="0"/>
              <a:buChar char="•"/>
            </a:pPr>
            <a:r>
              <a:rPr lang="en-US" sz="1400" dirty="0">
                <a:solidFill>
                  <a:schemeClr val="tx1"/>
                </a:solidFill>
              </a:rPr>
              <a:t>Other values are reserved. </a:t>
            </a:r>
          </a:p>
          <a:p>
            <a:pPr>
              <a:buFont typeface="Arial" panose="020B0604020202020204" pitchFamily="34" charset="0"/>
              <a:buChar char="•"/>
            </a:pPr>
            <a:r>
              <a:rPr lang="en-US" sz="1600" dirty="0"/>
              <a:t> </a:t>
            </a:r>
          </a:p>
        </p:txBody>
      </p:sp>
      <p:sp>
        <p:nvSpPr>
          <p:cNvPr id="4" name="Slide Number Placeholder 3">
            <a:extLst>
              <a:ext uri="{FF2B5EF4-FFF2-40B4-BE49-F238E27FC236}">
                <a16:creationId xmlns:a16="http://schemas.microsoft.com/office/drawing/2014/main" id="{F946E93B-84A7-4138-B568-175DDE47CA61}"/>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FBCD52D2-5562-428A-9464-16C94B1CE391}"/>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5D05CE47-3D31-48F8-B568-5742F5C8537A}"/>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15789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7B527-46F1-48E5-9A95-8ED508C2A7E3}"/>
              </a:ext>
            </a:extLst>
          </p:cNvPr>
          <p:cNvSpPr>
            <a:spLocks noGrp="1"/>
          </p:cNvSpPr>
          <p:nvPr>
            <p:ph type="title"/>
          </p:nvPr>
        </p:nvSpPr>
        <p:spPr/>
        <p:txBody>
          <a:bodyPr/>
          <a:lstStyle/>
          <a:p>
            <a:r>
              <a:rPr lang="en-US" dirty="0"/>
              <a:t>Time allocation in TS-TF</a:t>
            </a:r>
          </a:p>
        </p:txBody>
      </p:sp>
      <p:sp>
        <p:nvSpPr>
          <p:cNvPr id="3" name="Content Placeholder 2">
            <a:extLst>
              <a:ext uri="{FF2B5EF4-FFF2-40B4-BE49-F238E27FC236}">
                <a16:creationId xmlns:a16="http://schemas.microsoft.com/office/drawing/2014/main" id="{24606631-F9F5-4D30-89A6-9C71B33A0BB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For R1 timeline we have only one STA and hence a field in Common Info (e.g., UL Length) would work. </a:t>
            </a:r>
          </a:p>
          <a:p>
            <a:pPr>
              <a:buFont typeface="Arial" panose="020B0604020202020204" pitchFamily="34" charset="0"/>
              <a:buChar char="•"/>
            </a:pPr>
            <a:r>
              <a:rPr lang="en-US" dirty="0">
                <a:solidFill>
                  <a:schemeClr val="tx1"/>
                </a:solidFill>
              </a:rPr>
              <a:t>However, in R2 we would like to allocate multiple STAs with potentially different allocations. </a:t>
            </a:r>
          </a:p>
          <a:p>
            <a:pPr>
              <a:buFont typeface="Arial" panose="020B0604020202020204" pitchFamily="34" charset="0"/>
              <a:buChar char="•"/>
            </a:pPr>
            <a:r>
              <a:rPr lang="en-US" dirty="0"/>
              <a:t>Hence, we prefer to signal the time allocation in a User Info field (e.g., B25-B31).  </a:t>
            </a:r>
          </a:p>
        </p:txBody>
      </p:sp>
      <p:sp>
        <p:nvSpPr>
          <p:cNvPr id="4" name="Slide Number Placeholder 3">
            <a:extLst>
              <a:ext uri="{FF2B5EF4-FFF2-40B4-BE49-F238E27FC236}">
                <a16:creationId xmlns:a16="http://schemas.microsoft.com/office/drawing/2014/main" id="{27FF69E0-AB2D-4F81-AB33-32CB7D142D0E}"/>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2FD10221-1523-41AA-810A-9BB7649B2DA3}"/>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869CA5C0-14B7-4162-9E9E-8A19073C3CE8}"/>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646019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16DC8-9051-4183-9D8E-898BCB7E45CB}"/>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C57D5C9-8291-4691-B40A-BC7221621B9D}"/>
              </a:ext>
            </a:extLst>
          </p:cNvPr>
          <p:cNvSpPr>
            <a:spLocks noGrp="1"/>
          </p:cNvSpPr>
          <p:nvPr>
            <p:ph idx="1"/>
          </p:nvPr>
        </p:nvSpPr>
        <p:spPr/>
        <p:txBody>
          <a:bodyPr/>
          <a:lstStyle/>
          <a:p>
            <a:pPr>
              <a:buFont typeface="Arial" panose="020B0604020202020204" pitchFamily="34" charset="0"/>
              <a:buChar char="•"/>
            </a:pPr>
            <a:r>
              <a:rPr lang="en-US" sz="1600" dirty="0"/>
              <a:t>Do you support that for Triggered SU operations,</a:t>
            </a:r>
          </a:p>
          <a:p>
            <a:pPr lvl="1">
              <a:buFont typeface="Arial" panose="020B0604020202020204" pitchFamily="34" charset="0"/>
              <a:buChar char="•"/>
            </a:pPr>
            <a:r>
              <a:rPr lang="en-US" sz="1600" dirty="0"/>
              <a:t>The  GI And HE-LTF Type subfield in the MU-RTS Trigger frame is set to a non-zero value as:</a:t>
            </a:r>
          </a:p>
          <a:p>
            <a:pPr lvl="2">
              <a:buFont typeface="Arial" panose="020B0604020202020204" pitchFamily="34" charset="0"/>
              <a:buChar char="•"/>
            </a:pPr>
            <a:r>
              <a:rPr lang="en-US" sz="1400" dirty="0">
                <a:solidFill>
                  <a:schemeClr val="accent2"/>
                </a:solidFill>
              </a:rPr>
              <a:t>Value 0 corresponds to baseline MU-RTS, </a:t>
            </a:r>
          </a:p>
          <a:p>
            <a:pPr lvl="2">
              <a:buFont typeface="Arial" panose="020B0604020202020204" pitchFamily="34" charset="0"/>
              <a:buChar char="•"/>
            </a:pPr>
            <a:r>
              <a:rPr lang="en-US" sz="1400" dirty="0">
                <a:solidFill>
                  <a:schemeClr val="accent2"/>
                </a:solidFill>
              </a:rPr>
              <a:t>Value 1 corresponds to UL only traffic (Mode 1). </a:t>
            </a:r>
          </a:p>
          <a:p>
            <a:pPr lvl="2">
              <a:buFont typeface="Arial" panose="020B0604020202020204" pitchFamily="34" charset="0"/>
              <a:buChar char="•"/>
            </a:pPr>
            <a:r>
              <a:rPr lang="en-US" sz="1400" dirty="0">
                <a:solidFill>
                  <a:schemeClr val="accent2"/>
                </a:solidFill>
              </a:rPr>
              <a:t>Value 2 corresponds to any traffic (Mode 2) </a:t>
            </a:r>
          </a:p>
          <a:p>
            <a:pPr lvl="2">
              <a:buFont typeface="Arial" panose="020B0604020202020204" pitchFamily="34" charset="0"/>
              <a:buChar char="•"/>
            </a:pPr>
            <a:r>
              <a:rPr lang="en-US" sz="1400" dirty="0">
                <a:solidFill>
                  <a:schemeClr val="accent2"/>
                </a:solidFill>
              </a:rPr>
              <a:t>Other values are reserved. </a:t>
            </a:r>
          </a:p>
          <a:p>
            <a:pPr lvl="1">
              <a:buFont typeface="Arial" panose="020B0604020202020204" pitchFamily="34" charset="0"/>
              <a:buChar char="•"/>
            </a:pPr>
            <a:r>
              <a:rPr lang="en-US" sz="1400" dirty="0"/>
              <a:t>B25-B31 of the User Info field signals the time allocation for a scheduled STA in units of 128us?</a:t>
            </a:r>
          </a:p>
        </p:txBody>
      </p:sp>
      <p:sp>
        <p:nvSpPr>
          <p:cNvPr id="4" name="Slide Number Placeholder 3">
            <a:extLst>
              <a:ext uri="{FF2B5EF4-FFF2-40B4-BE49-F238E27FC236}">
                <a16:creationId xmlns:a16="http://schemas.microsoft.com/office/drawing/2014/main" id="{DF02304C-16E9-4989-B928-6E3BC231C457}"/>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6BE231CD-C279-4F39-85FE-D2CEB2BBD070}"/>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FF14C39E-73EA-431A-9B38-58B83D3AF59F}"/>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1677466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E29A2-4DC0-4831-BE85-DEC767A63950}"/>
              </a:ext>
            </a:extLst>
          </p:cNvPr>
          <p:cNvSpPr>
            <a:spLocks noGrp="1"/>
          </p:cNvSpPr>
          <p:nvPr>
            <p:ph type="title"/>
          </p:nvPr>
        </p:nvSpPr>
        <p:spPr/>
        <p:txBody>
          <a:bodyPr/>
          <a:lstStyle/>
          <a:p>
            <a:r>
              <a:rPr lang="en-US" dirty="0"/>
              <a:t>Confirmation of allocation</a:t>
            </a:r>
          </a:p>
        </p:txBody>
      </p:sp>
      <p:sp>
        <p:nvSpPr>
          <p:cNvPr id="3" name="Content Placeholder 2">
            <a:extLst>
              <a:ext uri="{FF2B5EF4-FFF2-40B4-BE49-F238E27FC236}">
                <a16:creationId xmlns:a16="http://schemas.microsoft.com/office/drawing/2014/main" id="{C46FCADD-A130-4945-8C98-3088E5FECBF3}"/>
              </a:ext>
            </a:extLst>
          </p:cNvPr>
          <p:cNvSpPr>
            <a:spLocks noGrp="1"/>
          </p:cNvSpPr>
          <p:nvPr>
            <p:ph idx="1"/>
          </p:nvPr>
        </p:nvSpPr>
        <p:spPr>
          <a:xfrm>
            <a:off x="685800" y="1981201"/>
            <a:ext cx="7770813" cy="827988"/>
          </a:xfrm>
        </p:spPr>
        <p:txBody>
          <a:bodyPr/>
          <a:lstStyle/>
          <a:p>
            <a:pPr>
              <a:buFont typeface="Arial" panose="020B0604020202020204" pitchFamily="34" charset="0"/>
              <a:buChar char="•"/>
            </a:pPr>
            <a:r>
              <a:rPr lang="en-US" sz="2000" b="0" dirty="0"/>
              <a:t>AP considers CTS (from scheduled STA) as an indication that medium is idle.</a:t>
            </a:r>
          </a:p>
          <a:p>
            <a:pPr>
              <a:buFont typeface="Arial" panose="020B0604020202020204" pitchFamily="34" charset="0"/>
              <a:buChar char="•"/>
            </a:pPr>
            <a:r>
              <a:rPr lang="en-US" sz="1600" b="0" dirty="0"/>
              <a:t>If the AP determines the allocation is not successful, then it follows baseline rules (i.e., PIFS or </a:t>
            </a:r>
            <a:r>
              <a:rPr lang="en-US" sz="1600" b="0" dirty="0" err="1"/>
              <a:t>backoff</a:t>
            </a:r>
            <a:r>
              <a:rPr lang="en-US" sz="1600" b="0" dirty="0"/>
              <a:t>) for recovery. </a:t>
            </a:r>
            <a:br>
              <a:rPr lang="en-US" dirty="0"/>
            </a:br>
            <a:br>
              <a:rPr lang="en-US" dirty="0"/>
            </a:br>
            <a:r>
              <a:rPr lang="en-US" dirty="0"/>
              <a:t>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D6D5895-E69F-4E8A-8A62-7921A650C22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FFFABC1E-E2E3-4631-9A43-AF078D48C575}"/>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13F7F44A-48DE-4BE5-BBFA-9627C143A30F}"/>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299060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DE112-FAE9-4B7A-9ACE-94E045B728E7}"/>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1A9934F-FBB3-42C5-9A0B-8F41F9111AA4}"/>
              </a:ext>
            </a:extLst>
          </p:cNvPr>
          <p:cNvSpPr>
            <a:spLocks noGrp="1"/>
          </p:cNvSpPr>
          <p:nvPr>
            <p:ph idx="1"/>
          </p:nvPr>
        </p:nvSpPr>
        <p:spPr/>
        <p:txBody>
          <a:bodyPr/>
          <a:lstStyle/>
          <a:p>
            <a:pPr>
              <a:buFont typeface="Arial" panose="020B0604020202020204" pitchFamily="34" charset="0"/>
              <a:buChar char="•"/>
            </a:pPr>
            <a:r>
              <a:rPr lang="en-US" dirty="0"/>
              <a:t>Do you support for Triggered SU operation :</a:t>
            </a:r>
          </a:p>
          <a:p>
            <a:pPr lvl="1">
              <a:buFont typeface="Arial" panose="020B0604020202020204" pitchFamily="34" charset="0"/>
              <a:buChar char="•"/>
            </a:pPr>
            <a:r>
              <a:rPr lang="en-US" dirty="0"/>
              <a:t>An AP shall determine the STA scheduled in a MU-RTS TS-TF is going to use the allocation if it receives a CTS addressed to itself after MU-RTS TS TF transmission ?</a:t>
            </a:r>
          </a:p>
          <a:p>
            <a:endParaRPr lang="en-US" dirty="0"/>
          </a:p>
        </p:txBody>
      </p:sp>
      <p:sp>
        <p:nvSpPr>
          <p:cNvPr id="4" name="Slide Number Placeholder 3">
            <a:extLst>
              <a:ext uri="{FF2B5EF4-FFF2-40B4-BE49-F238E27FC236}">
                <a16:creationId xmlns:a16="http://schemas.microsoft.com/office/drawing/2014/main" id="{06C083AE-BCB8-4049-B513-25E14261FB71}"/>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F8A28AA1-08C6-4B65-ACE1-0F6FE1A7EB78}"/>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6EBD956B-2404-416C-AE1D-CB525BE0F04E}"/>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922172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09C3C-34ED-48C8-864D-07235556D4E4}"/>
              </a:ext>
            </a:extLst>
          </p:cNvPr>
          <p:cNvSpPr>
            <a:spLocks noGrp="1"/>
          </p:cNvSpPr>
          <p:nvPr>
            <p:ph type="title"/>
          </p:nvPr>
        </p:nvSpPr>
        <p:spPr/>
        <p:txBody>
          <a:bodyPr/>
          <a:lstStyle/>
          <a:p>
            <a:r>
              <a:rPr lang="en-US" dirty="0"/>
              <a:t>Regaining TXOP by AP in mode 2 (no error)</a:t>
            </a:r>
          </a:p>
        </p:txBody>
      </p:sp>
      <p:sp>
        <p:nvSpPr>
          <p:cNvPr id="3" name="Content Placeholder 2">
            <a:extLst>
              <a:ext uri="{FF2B5EF4-FFF2-40B4-BE49-F238E27FC236}">
                <a16:creationId xmlns:a16="http://schemas.microsoft.com/office/drawing/2014/main" id="{DC2DAFE8-2838-463D-B04D-747A523CE75F}"/>
              </a:ext>
            </a:extLst>
          </p:cNvPr>
          <p:cNvSpPr>
            <a:spLocks noGrp="1"/>
          </p:cNvSpPr>
          <p:nvPr>
            <p:ph idx="1"/>
          </p:nvPr>
        </p:nvSpPr>
        <p:spPr>
          <a:xfrm>
            <a:off x="685800" y="1981200"/>
            <a:ext cx="7770813" cy="1732961"/>
          </a:xfrm>
        </p:spPr>
        <p:txBody>
          <a:bodyPr/>
          <a:lstStyle/>
          <a:p>
            <a:pPr>
              <a:buFont typeface="Arial" panose="020B0604020202020204" pitchFamily="34" charset="0"/>
              <a:buChar char="•"/>
            </a:pPr>
            <a:r>
              <a:rPr lang="en-US" dirty="0"/>
              <a:t>AP obeys following rules to regain TXOP at end of an allocation:</a:t>
            </a:r>
          </a:p>
          <a:p>
            <a:pPr lvl="1">
              <a:buFont typeface="Arial" panose="020B0604020202020204" pitchFamily="34" charset="0"/>
              <a:buChar char="•"/>
            </a:pPr>
            <a:r>
              <a:rPr lang="en-US" dirty="0">
                <a:solidFill>
                  <a:schemeClr val="tx1"/>
                </a:solidFill>
              </a:rPr>
              <a:t>If the CS mechanism signals the medium is idle after the end of the allocation, then SIFS after. </a:t>
            </a:r>
          </a:p>
          <a:p>
            <a:pPr lvl="1">
              <a:buFont typeface="Arial" panose="020B0604020202020204" pitchFamily="34" charset="0"/>
              <a:buChar char="•"/>
            </a:pPr>
            <a:r>
              <a:rPr lang="en-US" dirty="0">
                <a:solidFill>
                  <a:schemeClr val="tx1"/>
                </a:solidFill>
              </a:rPr>
              <a:t>Otherwise, the AP senses the channel and regain TXOP if the channel is determined to be idle at the </a:t>
            </a:r>
            <a:r>
              <a:rPr lang="en-US" dirty="0" err="1">
                <a:solidFill>
                  <a:schemeClr val="tx1"/>
                </a:solidFill>
              </a:rPr>
              <a:t>TxPIFS</a:t>
            </a:r>
            <a:r>
              <a:rPr lang="en-US" dirty="0">
                <a:solidFill>
                  <a:schemeClr val="tx1"/>
                </a:solidFill>
              </a:rPr>
              <a:t> slot boundary (to check: or after </a:t>
            </a:r>
            <a:r>
              <a:rPr lang="en-US" dirty="0" err="1">
                <a:solidFill>
                  <a:schemeClr val="tx1"/>
                </a:solidFill>
              </a:rPr>
              <a:t>backoff</a:t>
            </a:r>
            <a:r>
              <a:rPr lang="en-US" dirty="0">
                <a:solidFill>
                  <a:schemeClr val="tx1"/>
                </a:solidFill>
              </a:rPr>
              <a:t>) after the end of the medium busy event.</a:t>
            </a:r>
          </a:p>
        </p:txBody>
      </p:sp>
      <p:sp>
        <p:nvSpPr>
          <p:cNvPr id="4" name="Slide Number Placeholder 3">
            <a:extLst>
              <a:ext uri="{FF2B5EF4-FFF2-40B4-BE49-F238E27FC236}">
                <a16:creationId xmlns:a16="http://schemas.microsoft.com/office/drawing/2014/main" id="{0F1FD078-D0A0-4A7F-ABB9-D87CAC7FE213}"/>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4200A67E-B6C5-4FCD-BBDB-8D5173174FDA}"/>
              </a:ext>
            </a:extLst>
          </p:cNvPr>
          <p:cNvSpPr>
            <a:spLocks noGrp="1"/>
          </p:cNvSpPr>
          <p:nvPr>
            <p:ph type="ftr" idx="14"/>
          </p:nvPr>
        </p:nvSpPr>
        <p:spPr/>
        <p:txBody>
          <a:bodyPr/>
          <a:lstStyle/>
          <a:p>
            <a:r>
              <a:rPr lang="en-GB"/>
              <a:t>Dibakar Das, Intel</a:t>
            </a:r>
          </a:p>
        </p:txBody>
      </p:sp>
      <p:sp>
        <p:nvSpPr>
          <p:cNvPr id="6" name="Date Placeholder 5">
            <a:extLst>
              <a:ext uri="{FF2B5EF4-FFF2-40B4-BE49-F238E27FC236}">
                <a16:creationId xmlns:a16="http://schemas.microsoft.com/office/drawing/2014/main" id="{3FD0C333-862A-490C-BC00-41217B619EEF}"/>
              </a:ext>
            </a:extLst>
          </p:cNvPr>
          <p:cNvSpPr>
            <a:spLocks noGrp="1"/>
          </p:cNvSpPr>
          <p:nvPr>
            <p:ph type="dt" idx="15"/>
          </p:nvPr>
        </p:nvSpPr>
        <p:spPr/>
        <p:txBody>
          <a:bodyPr/>
          <a:lstStyle/>
          <a:p>
            <a:r>
              <a:rPr lang="en-US"/>
              <a:t>February 2021</a:t>
            </a:r>
            <a:endParaRPr lang="en-GB"/>
          </a:p>
        </p:txBody>
      </p:sp>
    </p:spTree>
    <p:extLst>
      <p:ext uri="{BB962C8B-B14F-4D97-AF65-F5344CB8AC3E}">
        <p14:creationId xmlns:p14="http://schemas.microsoft.com/office/powerpoint/2010/main" val="363915006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95B08E710E87648A47B2B8CFA5A2B85" ma:contentTypeVersion="13" ma:contentTypeDescription="Create a new document." ma:contentTypeScope="" ma:versionID="4abbb476f26e7bce14583879ea772978">
  <xsd:schema xmlns:xsd="http://www.w3.org/2001/XMLSchema" xmlns:xs="http://www.w3.org/2001/XMLSchema" xmlns:p="http://schemas.microsoft.com/office/2006/metadata/properties" xmlns:ns3="422c6a2a-bdda-4a0d-a75f-5fccc6c9c4d4" xmlns:ns4="a3324683-e9d5-4bac-8775-491c2e76a476" targetNamespace="http://schemas.microsoft.com/office/2006/metadata/properties" ma:root="true" ma:fieldsID="6506785599c8d8b858bf05e92d0d7fbb" ns3:_="" ns4:_="">
    <xsd:import namespace="422c6a2a-bdda-4a0d-a75f-5fccc6c9c4d4"/>
    <xsd:import namespace="a3324683-e9d5-4bac-8775-491c2e76a47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2c6a2a-bdda-4a0d-a75f-5fccc6c9c4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324683-e9d5-4bac-8775-491c2e76a4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270D88-E4E6-442D-A979-901659F7551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E71DEF0-8DDF-424A-968D-E345501013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2c6a2a-bdda-4a0d-a75f-5fccc6c9c4d4"/>
    <ds:schemaRef ds:uri="a3324683-e9d5-4bac-8775-491c2e76a4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6E1F6B-83E3-4591-98E2-09A26D156F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5994</TotalTime>
  <Words>1250</Words>
  <Application>Microsoft Office PowerPoint</Application>
  <PresentationFormat>On-screen Show (4:3)</PresentationFormat>
  <Paragraphs>139</Paragraphs>
  <Slides>14</Slides>
  <Notes>6</Notes>
  <HiddenSlides>1</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Microsoft Word 97 - 2003 Document</vt:lpstr>
      <vt:lpstr>Resolving TBDs in Triggered SU operation</vt:lpstr>
      <vt:lpstr>Abstract</vt:lpstr>
      <vt:lpstr>Signaling using modified MU-RTS frame</vt:lpstr>
      <vt:lpstr>Triggered SU variants</vt:lpstr>
      <vt:lpstr>Time allocation in TS-TF</vt:lpstr>
      <vt:lpstr>Straw Poll 1</vt:lpstr>
      <vt:lpstr>Confirmation of allocation</vt:lpstr>
      <vt:lpstr>Straw Poll 2</vt:lpstr>
      <vt:lpstr>Regaining TXOP by AP in mode 2 (no error)</vt:lpstr>
      <vt:lpstr>Straw Poll 3</vt:lpstr>
      <vt:lpstr>Error recovery for UL only case (mode 1)</vt:lpstr>
      <vt:lpstr>Error recovery for mode 2</vt:lpstr>
      <vt:lpstr>Straw Poll 4</vt:lpstr>
      <vt:lpstr>NAV operation for EHT STAs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up discussion on Triggered SU</dc:title>
  <dc:creator>Das, Dibakar</dc:creator>
  <cp:lastModifiedBy>Das, Dibakar</cp:lastModifiedBy>
  <cp:revision>4</cp:revision>
  <cp:lastPrinted>1601-01-01T00:00:00Z</cp:lastPrinted>
  <dcterms:created xsi:type="dcterms:W3CDTF">2021-01-25T01:42:35Z</dcterms:created>
  <dcterms:modified xsi:type="dcterms:W3CDTF">2021-02-18T22:03:29Z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0x010100895B08E710E87648A47B2B8CFA5A2B85</vt:lpwstr>
  </property>
</Properties>
</file>