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45" r:id="rId18"/>
    <p:sldId id="351" r:id="rId19"/>
    <p:sldId id="346" r:id="rId20"/>
    <p:sldId id="347" r:id="rId21"/>
    <p:sldId id="344" r:id="rId22"/>
    <p:sldId id="333"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802.11-21/0229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802.11-21/0229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802.11-21/0229</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802.11-21/0229</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802.11-21/0245r0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February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16,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2021-02-15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90"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February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February 16,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=m647d04471fa4b8ffa3a29273678daf4d</a:t>
            </a:r>
          </a:p>
          <a:p>
            <a:endParaRPr lang="en-GB" sz="1050" dirty="0"/>
          </a:p>
          <a:p>
            <a:r>
              <a:rPr lang="en-GB" sz="1050" dirty="0"/>
              <a:t>Meeting number: 179 670 3073</a:t>
            </a:r>
          </a:p>
          <a:p>
            <a:r>
              <a:rPr lang="en-GB" sz="1050" dirty="0"/>
              <a:t>Meeting password: wireless (94735377 from phones and video systems)</a:t>
            </a:r>
          </a:p>
          <a:p>
            <a:endParaRPr lang="en-GB" sz="105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February 2021</a:t>
            </a:r>
            <a:endParaRPr lang="en-GB" dirty="0"/>
          </a:p>
        </p:txBody>
      </p:sp>
      <p:graphicFrame>
        <p:nvGraphicFramePr>
          <p:cNvPr id="7" name="Table 6">
            <a:extLst>
              <a:ext uri="{FF2B5EF4-FFF2-40B4-BE49-F238E27FC236}">
                <a16:creationId xmlns:a16="http://schemas.microsoft.com/office/drawing/2014/main" id="{DBEBA8EA-271F-D449-9E05-BD4CD00DCA91}"/>
              </a:ext>
            </a:extLst>
          </p:cNvPr>
          <p:cNvGraphicFramePr>
            <a:graphicFrameLocks noGrp="1"/>
          </p:cNvGraphicFramePr>
          <p:nvPr>
            <p:extLst>
              <p:ext uri="{D42A27DB-BD31-4B8C-83A1-F6EECF244321}">
                <p14:modId xmlns:p14="http://schemas.microsoft.com/office/powerpoint/2010/main" val="1773306983"/>
              </p:ext>
            </p:extLst>
          </p:nvPr>
        </p:nvGraphicFramePr>
        <p:xfrm>
          <a:off x="1181100" y="1275606"/>
          <a:ext cx="6781800" cy="1406525"/>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943168120"/>
                    </a:ext>
                  </a:extLst>
                </a:gridCol>
                <a:gridCol w="431800">
                  <a:extLst>
                    <a:ext uri="{9D8B030D-6E8A-4147-A177-3AD203B41FA5}">
                      <a16:colId xmlns:a16="http://schemas.microsoft.com/office/drawing/2014/main" val="2366976006"/>
                    </a:ext>
                  </a:extLst>
                </a:gridCol>
                <a:gridCol w="431800">
                  <a:extLst>
                    <a:ext uri="{9D8B030D-6E8A-4147-A177-3AD203B41FA5}">
                      <a16:colId xmlns:a16="http://schemas.microsoft.com/office/drawing/2014/main" val="809789522"/>
                    </a:ext>
                  </a:extLst>
                </a:gridCol>
                <a:gridCol w="431800">
                  <a:extLst>
                    <a:ext uri="{9D8B030D-6E8A-4147-A177-3AD203B41FA5}">
                      <a16:colId xmlns:a16="http://schemas.microsoft.com/office/drawing/2014/main" val="485797146"/>
                    </a:ext>
                  </a:extLst>
                </a:gridCol>
                <a:gridCol w="2336800">
                  <a:extLst>
                    <a:ext uri="{9D8B030D-6E8A-4147-A177-3AD203B41FA5}">
                      <a16:colId xmlns:a16="http://schemas.microsoft.com/office/drawing/2014/main" val="3638185397"/>
                    </a:ext>
                  </a:extLst>
                </a:gridCol>
                <a:gridCol w="2336800">
                  <a:extLst>
                    <a:ext uri="{9D8B030D-6E8A-4147-A177-3AD203B41FA5}">
                      <a16:colId xmlns:a16="http://schemas.microsoft.com/office/drawing/2014/main" val="2221240199"/>
                    </a:ext>
                  </a:extLst>
                </a:gridCol>
              </a:tblGrid>
              <a:tr h="355600">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112216934"/>
                  </a:ext>
                </a:extLst>
              </a:tr>
              <a:tr h="177800">
                <a:tc>
                  <a:txBody>
                    <a:bodyPr/>
                    <a:lstStyle/>
                    <a:p>
                      <a:pPr algn="l" fontAlgn="t"/>
                      <a:r>
                        <a:rPr lang="en-GB" sz="1000" u="none" strike="sngStrike" dirty="0">
                          <a:effectLst/>
                        </a:rPr>
                        <a:t>10</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2021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84</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3</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Resolutions for Clause 9.6.7.101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Hitoshi Morioka (</a:t>
                      </a:r>
                      <a:r>
                        <a:rPr lang="en-GB" sz="1000" u="none" strike="sngStrike" dirty="0" err="1">
                          <a:effectLst/>
                        </a:rPr>
                        <a:t>Koden</a:t>
                      </a:r>
                      <a:r>
                        <a:rPr lang="en-GB" sz="1000" u="none" strike="sngStrike" dirty="0">
                          <a:effectLst/>
                        </a:rPr>
                        <a:t> TI)</a:t>
                      </a:r>
                      <a:endParaRPr lang="en-GB" sz="1000" b="0" i="0" u="none" strike="sngStrike" dirty="0">
                        <a:effectLst/>
                        <a:latin typeface="Arial" panose="020B0604020202020204" pitchFamily="34" charset="0"/>
                      </a:endParaRPr>
                    </a:p>
                  </a:txBody>
                  <a:tcPr marL="9525" marR="9525" marT="9525" marB="0"/>
                </a:tc>
                <a:extLst>
                  <a:ext uri="{0D108BD9-81ED-4DB2-BD59-A6C34878D82A}">
                    <a16:rowId xmlns:a16="http://schemas.microsoft.com/office/drawing/2014/main" val="2956845560"/>
                  </a:ext>
                </a:extLst>
              </a:tr>
              <a:tr h="355600">
                <a:tc>
                  <a:txBody>
                    <a:bodyPr/>
                    <a:lstStyle/>
                    <a:p>
                      <a:pPr algn="l" fontAlgn="t"/>
                      <a:r>
                        <a:rPr lang="en-GB" sz="1000" u="none" strike="noStrike">
                          <a:effectLst/>
                        </a:rPr>
                        <a:t>40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86</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proposed-comment-resolution-document-for-lb252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239620986"/>
                  </a:ext>
                </a:extLst>
              </a:tr>
              <a:tr h="177800">
                <a:tc>
                  <a:txBody>
                    <a:bodyPr/>
                    <a:lstStyle/>
                    <a:p>
                      <a:pPr algn="l" fontAlgn="t"/>
                      <a:r>
                        <a:rPr lang="en-GB" sz="1000" u="none" strike="noStrike">
                          <a:effectLst/>
                        </a:rPr>
                        <a:t>41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3</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comment-resolutions-for-lb252</a:t>
                      </a:r>
                      <a:endParaRPr lang="en-GB" sz="1000" b="0" i="0" u="none" strike="noStrike" dirty="0">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4086057385"/>
                  </a:ext>
                </a:extLst>
              </a:tr>
              <a:tr h="177800">
                <a:tc>
                  <a:txBody>
                    <a:bodyPr/>
                    <a:lstStyle/>
                    <a:p>
                      <a:pPr algn="l" fontAlgn="t"/>
                      <a:r>
                        <a:rPr lang="en-GB" sz="1000" u="none" strike="noStrike" dirty="0">
                          <a:effectLst/>
                        </a:rPr>
                        <a:t>50</a:t>
                      </a:r>
                      <a:endParaRPr lang="en-GB" sz="1000" b="0" i="0" u="none" strike="noStrike" dirty="0">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175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LB255_CIDs_section_9.4.5.100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502503317"/>
                  </a:ext>
                </a:extLst>
              </a:tr>
              <a:tr h="123552">
                <a:tc>
                  <a:txBody>
                    <a:bodyPr/>
                    <a:lstStyle/>
                    <a:p>
                      <a:pPr algn="l" fontAlgn="t"/>
                      <a:r>
                        <a:rPr lang="en-GB" sz="1000" u="none" strike="noStrike" kern="1200" dirty="0">
                          <a:solidFill>
                            <a:schemeClr val="dk1"/>
                          </a:solidFill>
                          <a:effectLst/>
                          <a:latin typeface="+mn-lt"/>
                          <a:ea typeface="+mn-ea"/>
                          <a:cs typeface="+mn-cs"/>
                        </a:rPr>
                        <a:t>60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2021</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238</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Resolution for CID 1237</a:t>
                      </a:r>
                    </a:p>
                  </a:txBody>
                  <a:tcPr marL="9525" marR="9525" marT="9525"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1000" u="none" strike="noStrike" kern="1200" dirty="0">
                          <a:solidFill>
                            <a:schemeClr val="dk1"/>
                          </a:solidFill>
                          <a:effectLst/>
                          <a:latin typeface="+mn-lt"/>
                          <a:ea typeface="+mn-ea"/>
                          <a:cs typeface="+mn-cs"/>
                        </a:rPr>
                        <a:t>Hitoshi Morioka (</a:t>
                      </a:r>
                      <a:r>
                        <a:rPr lang="en-GB" sz="1000" u="none" strike="noStrike" kern="1200" dirty="0" err="1">
                          <a:solidFill>
                            <a:schemeClr val="dk1"/>
                          </a:solidFill>
                          <a:effectLst/>
                          <a:latin typeface="+mn-lt"/>
                          <a:ea typeface="+mn-ea"/>
                          <a:cs typeface="+mn-cs"/>
                        </a:rPr>
                        <a:t>Koden</a:t>
                      </a:r>
                      <a:r>
                        <a:rPr lang="en-GB" sz="1000" u="none" strike="noStrike" kern="1200" dirty="0">
                          <a:solidFill>
                            <a:schemeClr val="dk1"/>
                          </a:solidFill>
                          <a:effectLst/>
                          <a:latin typeface="+mn-lt"/>
                          <a:ea typeface="+mn-ea"/>
                          <a:cs typeface="+mn-cs"/>
                        </a:rPr>
                        <a:t> TI)</a:t>
                      </a:r>
                    </a:p>
                  </a:txBody>
                  <a:tcPr marL="9525" marR="9525" marT="9525" marB="0"/>
                </a:tc>
                <a:extLst>
                  <a:ext uri="{0D108BD9-81ED-4DB2-BD59-A6C34878D82A}">
                    <a16:rowId xmlns:a16="http://schemas.microsoft.com/office/drawing/2014/main" val="441874807"/>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2072</TotalTime>
  <Words>2138</Words>
  <Application>Microsoft Macintosh PowerPoint</Application>
  <PresentationFormat>On-screen Show (16:9)</PresentationFormat>
  <Paragraphs>264</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Document</vt:lpstr>
      <vt:lpstr>Agenda TGbc Telco February 16,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168</cp:revision>
  <cp:lastPrinted>1601-01-01T00:00:00Z</cp:lastPrinted>
  <dcterms:created xsi:type="dcterms:W3CDTF">2020-02-25T15:01:23Z</dcterms:created>
  <dcterms:modified xsi:type="dcterms:W3CDTF">2021-02-15T17:29:27Z</dcterms:modified>
  <cp:category/>
</cp:coreProperties>
</file>