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8"/>
  </p:notesMasterIdLst>
  <p:handoutMasterIdLst>
    <p:handoutMasterId r:id="rId79"/>
  </p:handoutMasterIdLst>
  <p:sldIdLst>
    <p:sldId id="269" r:id="rId5"/>
    <p:sldId id="302" r:id="rId6"/>
    <p:sldId id="300" r:id="rId7"/>
    <p:sldId id="286" r:id="rId8"/>
    <p:sldId id="1722" r:id="rId9"/>
    <p:sldId id="1723" r:id="rId10"/>
    <p:sldId id="1724" r:id="rId11"/>
    <p:sldId id="1725" r:id="rId12"/>
    <p:sldId id="1726" r:id="rId13"/>
    <p:sldId id="1787" r:id="rId14"/>
    <p:sldId id="2048" r:id="rId15"/>
    <p:sldId id="738" r:id="rId16"/>
    <p:sldId id="306" r:id="rId17"/>
    <p:sldId id="516" r:id="rId18"/>
    <p:sldId id="2069" r:id="rId19"/>
    <p:sldId id="2072" r:id="rId20"/>
    <p:sldId id="1095" r:id="rId21"/>
    <p:sldId id="1096" r:id="rId22"/>
    <p:sldId id="1991" r:id="rId23"/>
    <p:sldId id="1992" r:id="rId24"/>
    <p:sldId id="1561" r:id="rId25"/>
    <p:sldId id="1562" r:id="rId26"/>
    <p:sldId id="2044" r:id="rId27"/>
    <p:sldId id="1596" r:id="rId28"/>
    <p:sldId id="1896" r:id="rId29"/>
    <p:sldId id="1898" r:id="rId30"/>
    <p:sldId id="2041" r:id="rId31"/>
    <p:sldId id="2042" r:id="rId32"/>
    <p:sldId id="2049" r:id="rId33"/>
    <p:sldId id="2051" r:id="rId34"/>
    <p:sldId id="2052" r:id="rId35"/>
    <p:sldId id="2053" r:id="rId36"/>
    <p:sldId id="2045" r:id="rId37"/>
    <p:sldId id="1946" r:id="rId38"/>
    <p:sldId id="1964" r:id="rId39"/>
    <p:sldId id="2054" r:id="rId40"/>
    <p:sldId id="2055" r:id="rId41"/>
    <p:sldId id="2056" r:id="rId42"/>
    <p:sldId id="2058" r:id="rId43"/>
    <p:sldId id="1965" r:id="rId44"/>
    <p:sldId id="2066" r:id="rId45"/>
    <p:sldId id="1999" r:id="rId46"/>
    <p:sldId id="2031" r:id="rId47"/>
    <p:sldId id="2018" r:id="rId48"/>
    <p:sldId id="2019" r:id="rId49"/>
    <p:sldId id="1967" r:id="rId50"/>
    <p:sldId id="2067" r:id="rId51"/>
    <p:sldId id="2068" r:id="rId52"/>
    <p:sldId id="2038" r:id="rId53"/>
    <p:sldId id="2039" r:id="rId54"/>
    <p:sldId id="1936" r:id="rId55"/>
    <p:sldId id="2032" r:id="rId56"/>
    <p:sldId id="2033" r:id="rId57"/>
    <p:sldId id="2059" r:id="rId58"/>
    <p:sldId id="1985" r:id="rId59"/>
    <p:sldId id="268" r:id="rId60"/>
    <p:sldId id="2007" r:id="rId61"/>
    <p:sldId id="2034" r:id="rId62"/>
    <p:sldId id="1984" r:id="rId63"/>
    <p:sldId id="2060" r:id="rId64"/>
    <p:sldId id="2061" r:id="rId65"/>
    <p:sldId id="2073" r:id="rId66"/>
    <p:sldId id="2062" r:id="rId67"/>
    <p:sldId id="2063" r:id="rId68"/>
    <p:sldId id="2065" r:id="rId69"/>
    <p:sldId id="2064" r:id="rId70"/>
    <p:sldId id="1541" r:id="rId71"/>
    <p:sldId id="1932" r:id="rId72"/>
    <p:sldId id="2071" r:id="rId73"/>
    <p:sldId id="2074" r:id="rId74"/>
    <p:sldId id="2070"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Sheet1!$B$2:$B$12</c:f>
              <c:numCache>
                <c:formatCode>General</c:formatCode>
                <c:ptCount val="11"/>
                <c:pt idx="0">
                  <c:v>4</c:v>
                </c:pt>
                <c:pt idx="1">
                  <c:v>6</c:v>
                </c:pt>
                <c:pt idx="2">
                  <c:v>6</c:v>
                </c:pt>
                <c:pt idx="3">
                  <c:v>8</c:v>
                </c:pt>
                <c:pt idx="4">
                  <c:v>8</c:v>
                </c:pt>
                <c:pt idx="5">
                  <c:v>8</c:v>
                </c:pt>
                <c:pt idx="6">
                  <c:v>9</c:v>
                </c:pt>
                <c:pt idx="7">
                  <c:v>9</c:v>
                </c:pt>
                <c:pt idx="8">
                  <c:v>9</c:v>
                </c:pt>
                <c:pt idx="9">
                  <c:v>9</c:v>
                </c:pt>
                <c:pt idx="10">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Sheet1!$C$2:$C$12</c:f>
              <c:numCache>
                <c:formatCode>General</c:formatCode>
                <c:ptCount val="11"/>
                <c:pt idx="0">
                  <c:v>23</c:v>
                </c:pt>
                <c:pt idx="1">
                  <c:v>22</c:v>
                </c:pt>
                <c:pt idx="2">
                  <c:v>26</c:v>
                </c:pt>
                <c:pt idx="3">
                  <c:v>29</c:v>
                </c:pt>
                <c:pt idx="4">
                  <c:v>30</c:v>
                </c:pt>
                <c:pt idx="5">
                  <c:v>29</c:v>
                </c:pt>
                <c:pt idx="6">
                  <c:v>29</c:v>
                </c:pt>
                <c:pt idx="7">
                  <c:v>28</c:v>
                </c:pt>
                <c:pt idx="8">
                  <c:v>27</c:v>
                </c:pt>
                <c:pt idx="9">
                  <c:v>27</c:v>
                </c:pt>
                <c:pt idx="10">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56</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5bc9f1c807c106a293dc6ed0e3b3c31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9 </a:t>
            </a:r>
            <a:r>
              <a:rPr lang="en-US" b="0" dirty="0">
                <a:solidFill>
                  <a:schemeClr val="accent2">
                    <a:lumMod val="50000"/>
                  </a:schemeClr>
                </a:solidFill>
              </a:rPr>
              <a:t>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9 Mar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hlinkClick r:id="rId2"/>
              </a:rPr>
              <a:t>https://ieeesa.webex.com/ieeesa/j.php?MTID=m5bc9f1c807c106a293dc6ed0e3b3c31b</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179 517 2313</a:t>
            </a:r>
          </a:p>
          <a:p>
            <a:pPr lvl="2"/>
            <a:r>
              <a:rPr lang="en-AU" dirty="0">
                <a:effectLst/>
                <a:latin typeface="+mj-lt"/>
                <a:ea typeface="Calibri" panose="020F0502020204030204" pitchFamily="34" charset="0"/>
              </a:rPr>
              <a:t>Meeting password: wireless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23F-877B-4F4D-916D-700F0C8101BD}"/>
              </a:ext>
            </a:extLst>
          </p:cNvPr>
          <p:cNvSpPr>
            <a:spLocks noGrp="1"/>
          </p:cNvSpPr>
          <p:nvPr>
            <p:ph type="title"/>
          </p:nvPr>
        </p:nvSpPr>
        <p:spPr/>
        <p:txBody>
          <a:bodyPr/>
          <a:lstStyle/>
          <a:p>
            <a:r>
              <a:rPr lang="en-AU" dirty="0"/>
              <a:t>Today’s meeting of the Coexistence SC may be relatively short …</a:t>
            </a:r>
          </a:p>
        </p:txBody>
      </p:sp>
      <p:sp>
        <p:nvSpPr>
          <p:cNvPr id="3" name="Content Placeholder 2">
            <a:extLst>
              <a:ext uri="{FF2B5EF4-FFF2-40B4-BE49-F238E27FC236}">
                <a16:creationId xmlns:a16="http://schemas.microsoft.com/office/drawing/2014/main" id="{B8BD8AA8-131F-441B-919D-0982CE04EC9D}"/>
              </a:ext>
            </a:extLst>
          </p:cNvPr>
          <p:cNvSpPr>
            <a:spLocks noGrp="1"/>
          </p:cNvSpPr>
          <p:nvPr>
            <p:ph idx="1"/>
          </p:nvPr>
        </p:nvSpPr>
        <p:spPr/>
        <p:txBody>
          <a:bodyPr/>
          <a:lstStyle/>
          <a:p>
            <a:pPr lvl="1"/>
            <a:r>
              <a:rPr lang="en-AU" dirty="0"/>
              <a:t>Originally the plan was for </a:t>
            </a:r>
          </a:p>
          <a:p>
            <a:pPr lvl="2"/>
            <a:r>
              <a:rPr lang="en-AU" dirty="0"/>
              <a:t>ETSI BRAN to meet this week</a:t>
            </a:r>
          </a:p>
          <a:p>
            <a:pPr lvl="2"/>
            <a:r>
              <a:rPr lang="en-AU" dirty="0"/>
              <a:t>IEEE 802.11 WG to meet next week</a:t>
            </a:r>
          </a:p>
          <a:p>
            <a:pPr lvl="1"/>
            <a:r>
              <a:rPr lang="en-AU" dirty="0"/>
              <a:t>This schedule would have allowed the Coexistence SC agenda to include an update &amp; discussion based on the ETSI BRAN results</a:t>
            </a:r>
          </a:p>
          <a:p>
            <a:pPr lvl="1"/>
            <a:r>
              <a:rPr lang="en-AU" dirty="0"/>
              <a:t>The schedule changed so now both ETSI BRAN &amp; IEEE 802.11 WG are meeting this week</a:t>
            </a:r>
          </a:p>
          <a:p>
            <a:pPr lvl="1"/>
            <a:r>
              <a:rPr lang="en-AU" dirty="0"/>
              <a:t>This change caused at least two significant submissions to the Coex SC to be delayed … and means that there is less to discuss this week </a:t>
            </a:r>
          </a:p>
          <a:p>
            <a:pPr lvl="1"/>
            <a:r>
              <a:rPr lang="en-AU" dirty="0"/>
              <a:t>The IEEE 802.11 WG Chair suggested we still briefly meet for a status update … and it gives us an opportunity for open discussion</a:t>
            </a:r>
          </a:p>
        </p:txBody>
      </p:sp>
      <p:sp>
        <p:nvSpPr>
          <p:cNvPr id="4" name="Footer Placeholder 3">
            <a:extLst>
              <a:ext uri="{FF2B5EF4-FFF2-40B4-BE49-F238E27FC236}">
                <a16:creationId xmlns:a16="http://schemas.microsoft.com/office/drawing/2014/main" id="{BE496650-DEE4-4091-B5B4-47E616ABC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540471-7C0E-4A54-9F0B-98B4265FC9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11376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3"/>
            <a:r>
              <a:rPr lang="en-AU" dirty="0"/>
              <a:t>… and an expansion to include 60 GHz</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proposed compromise on adaptivity</a:t>
            </a:r>
          </a:p>
          <a:p>
            <a:pPr lvl="2"/>
            <a:r>
              <a:rPr lang="en-AU" dirty="0"/>
              <a:t>5 GHz coexistence in China</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t>It was noted during the March 2021 plenary that ETSI BRAN is working on 60 GHz Harmonised Standards that may impact IEEE 802.11ay coexistence</a:t>
            </a:r>
          </a:p>
          <a:p>
            <a:pPr lvl="1"/>
            <a:r>
              <a:rPr lang="en-AU" dirty="0"/>
              <a:t>Subsequently, the 802.11 Chair directed the Coex SC to consider 60GHz coexistence within scope</a:t>
            </a:r>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p:txBody>
          <a:bodyPr/>
          <a:lstStyle/>
          <a:p>
            <a:r>
              <a:rPr lang="en-AU" dirty="0"/>
              <a:t>The Coex SC Chair requests assistance in putting together 60 GHz material for a future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p:txBody>
          <a:bodyPr/>
          <a:lstStyle/>
          <a:p>
            <a:pPr lvl="1"/>
            <a:r>
              <a:rPr lang="en-AU" dirty="0"/>
              <a:t>No 60 GHz material is included in this agenda because:</a:t>
            </a:r>
          </a:p>
          <a:p>
            <a:pPr lvl="2"/>
            <a:r>
              <a:rPr lang="en-AU" dirty="0"/>
              <a:t>None was provided</a:t>
            </a:r>
          </a:p>
          <a:p>
            <a:pPr lvl="2"/>
            <a:r>
              <a:rPr lang="en-AU" dirty="0"/>
              <a:t>The Coex SC Chair is still learning</a:t>
            </a:r>
          </a:p>
          <a:p>
            <a:pPr lvl="1"/>
            <a:r>
              <a:rPr lang="en-AU" dirty="0">
                <a:solidFill>
                  <a:srgbClr val="000000"/>
                </a:solidFill>
                <a:latin typeface="Arial" panose="020B0604020202020204" pitchFamily="34" charset="0"/>
              </a:rPr>
              <a:t>The two projects of relevance appear to be:</a:t>
            </a:r>
          </a:p>
          <a:p>
            <a:pPr lvl="2"/>
            <a:r>
              <a:rPr lang="en-AU" dirty="0">
                <a:solidFill>
                  <a:srgbClr val="000000"/>
                </a:solidFill>
                <a:latin typeface="Arial" panose="020B0604020202020204" pitchFamily="34" charset="0"/>
              </a:rPr>
              <a:t>EN 303 722: </a:t>
            </a:r>
            <a:r>
              <a:rPr lang="en-AU" i="1" dirty="0">
                <a:effectLst/>
                <a:latin typeface="Arial" panose="020B0604020202020204" pitchFamily="34" charset="0"/>
              </a:rPr>
              <a:t>Wideband Data Transmission Systems (WDTS) for Fixed Networks in the 57 - 71 GHz band</a:t>
            </a:r>
          </a:p>
          <a:p>
            <a:pPr lvl="3"/>
            <a:r>
              <a:rPr lang="en-AU" dirty="0">
                <a:latin typeface="Arial" panose="020B0604020202020204" pitchFamily="34" charset="0"/>
              </a:rPr>
              <a:t>Sponsored by </a:t>
            </a:r>
            <a:r>
              <a:rPr lang="en-AU" b="0" i="0" dirty="0">
                <a:solidFill>
                  <a:srgbClr val="000000"/>
                </a:solidFill>
                <a:effectLst/>
                <a:latin typeface="Arial" panose="020B0604020202020204" pitchFamily="34" charset="0"/>
              </a:rPr>
              <a:t>HPE, Nokia, Qualcomm, Intel, Facebook &amp; Sony  </a:t>
            </a:r>
            <a:endParaRPr lang="en-AU" dirty="0">
              <a:effectLst/>
              <a:latin typeface="Arial" panose="020B0604020202020204" pitchFamily="34" charset="0"/>
            </a:endParaRPr>
          </a:p>
          <a:p>
            <a:pPr lvl="2"/>
            <a:r>
              <a:rPr lang="en-AU" dirty="0">
                <a:solidFill>
                  <a:srgbClr val="000000"/>
                </a:solidFill>
                <a:latin typeface="Arial" panose="020B0604020202020204" pitchFamily="34" charset="0"/>
              </a:rPr>
              <a:t>EN 303 753: </a:t>
            </a:r>
            <a:r>
              <a:rPr lang="en-AU" i="1" dirty="0">
                <a:effectLst/>
                <a:latin typeface="Arial" panose="020B0604020202020204" pitchFamily="34" charset="0"/>
              </a:rPr>
              <a:t>Wideband Data Transmission Systems (WDTS) for Mobile and Fixed Equipment in the 57 - 71 GHz band</a:t>
            </a:r>
          </a:p>
          <a:p>
            <a:pPr lvl="3"/>
            <a:r>
              <a:rPr lang="en-AU" dirty="0">
                <a:latin typeface="Arial" panose="020B0604020202020204" pitchFamily="34" charset="0"/>
              </a:rPr>
              <a:t>Sponsored by Ericsson, Nokia, Qualcomm &amp; Huawei </a:t>
            </a:r>
          </a:p>
          <a:p>
            <a:pPr lvl="1"/>
            <a:r>
              <a:rPr lang="en-AU" dirty="0"/>
              <a:t>The Coex SC Chair requests assistance in putting together material for a future meeting</a:t>
            </a:r>
          </a:p>
          <a:p>
            <a:pPr lvl="2"/>
            <a:r>
              <a:rPr lang="en-AU" dirty="0"/>
              <a:t>Volunteers?</a:t>
            </a:r>
          </a:p>
          <a:p>
            <a:pPr lvl="3"/>
            <a:endParaRPr lang="en-AU" dirty="0">
              <a:effectLst/>
              <a:latin typeface="Arial" panose="020B0604020202020204" pitchFamily="34" charset="0"/>
            </a:endParaRPr>
          </a:p>
          <a:p>
            <a:endParaRPr lang="en-AU" sz="1800" dirty="0">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153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828800"/>
            <a:ext cx="7772400" cy="4114800"/>
          </a:xfrm>
        </p:spPr>
        <p:txBody>
          <a:bodyPr/>
          <a:lstStyle/>
          <a:p>
            <a:r>
              <a:rPr lang="en-AU" dirty="0"/>
              <a:t>Key messages from today’s session …</a:t>
            </a:r>
          </a:p>
          <a:p>
            <a:pPr lvl="1"/>
            <a:r>
              <a:rPr lang="en-AU" dirty="0"/>
              <a:t>LAA is happening … and early deployment measurements suggest potential concerns</a:t>
            </a:r>
          </a:p>
          <a:p>
            <a:pPr lvl="1"/>
            <a:r>
              <a:rPr lang="en-AU" dirty="0"/>
              <a:t>EN 303 687 (6 GHz) is progressing well … although there are variety of potential outstanding issues</a:t>
            </a:r>
          </a:p>
          <a:p>
            <a:pPr lvl="2"/>
            <a:r>
              <a:rPr lang="en-AU" dirty="0"/>
              <a:t>NB FH is the most contentious in ETSI BRAN</a:t>
            </a:r>
          </a:p>
          <a:p>
            <a:pPr lvl="2"/>
            <a:r>
              <a:rPr lang="en-AU" dirty="0"/>
              <a:t>There is probably work to be done in the 802.11 WG to enable 802.11be operation &amp; optimise 802.11ax/be operation in 6 GHz</a:t>
            </a:r>
          </a:p>
          <a:p>
            <a:pPr lvl="1"/>
            <a:r>
              <a:rPr lang="en-AU" dirty="0"/>
              <a:t>EN 301 893 (5 GHz) will be progressing very well … once agreement is reached on the proposed </a:t>
            </a:r>
            <a:r>
              <a:rPr lang="en-AU" i="1" dirty="0"/>
              <a:t>compromise</a:t>
            </a:r>
          </a:p>
          <a:p>
            <a:pPr lvl="2"/>
            <a:r>
              <a:rPr lang="en-AU" dirty="0"/>
              <a:t>Assuming there is consensus on the </a:t>
            </a:r>
            <a:r>
              <a:rPr lang="en-AU" i="1" dirty="0"/>
              <a:t>compromise</a:t>
            </a:r>
            <a:r>
              <a:rPr lang="en-AU" dirty="0"/>
              <a:t>, there is work to undertaken by Wi-Fi stakeholders to help determine any future refinements to EN 301 893 </a:t>
            </a:r>
          </a:p>
          <a:p>
            <a:pPr lvl="1"/>
            <a:r>
              <a:rPr lang="en-AU" dirty="0"/>
              <a:t>There is a possible problem with 5 GHz operation in China</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spTree>
    <p:extLst>
      <p:ext uri="{BB962C8B-B14F-4D97-AF65-F5344CB8AC3E}">
        <p14:creationId xmlns:p14="http://schemas.microsoft.com/office/powerpoint/2010/main" val="40776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2552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84686"/>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686630"/>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briefly discuss the LAA/Wi-Fi coexistence study in Chicago reported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Today’s light agenda provides an opportunity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none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2"/>
            <a:r>
              <a:rPr lang="en-AU" dirty="0"/>
              <a:t>…</a:t>
            </a:r>
          </a:p>
          <a:p>
            <a:pPr lvl="1"/>
            <a:r>
              <a:rPr lang="en-AU" dirty="0"/>
              <a:t>Discuss!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99365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3470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v0.0.11 (stable draft)</a:t>
            </a:r>
            <a:endParaRPr lang="en-GB" dirty="0"/>
          </a:p>
          <a:p>
            <a:r>
              <a:rPr lang="en-GB" dirty="0"/>
              <a:t>Discussion as of </a:t>
            </a:r>
            <a:r>
              <a:rPr lang="en-AU" dirty="0"/>
              <a:t>BRAN#109</a:t>
            </a:r>
          </a:p>
          <a:p>
            <a:pPr lvl="1"/>
            <a:r>
              <a:rPr lang="en-AU" dirty="0"/>
              <a:t> All agreements are included in EN 303 687 v0.0.11,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v0.0.11,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5006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6383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synchronous access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do not appear to be any contributions </a:t>
            </a:r>
            <a:r>
              <a:rPr lang="en-AU" i="1" dirty="0"/>
              <a:t>to </a:t>
            </a:r>
            <a:r>
              <a:rPr lang="en-AU" dirty="0"/>
              <a:t>BRAN#109 related to </a:t>
            </a:r>
            <a:r>
              <a:rPr lang="en-AU" i="1" dirty="0"/>
              <a:t>synchronous access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66759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92562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at BRAN#109 on the proposed changes to LBT in EN 303 687</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do not appear to be any contributions to BRAN#109 related to </a:t>
            </a:r>
            <a:r>
              <a:rPr lang="en-AU" dirty="0" err="1"/>
              <a:t>Mediatek’s</a:t>
            </a:r>
            <a:r>
              <a:rPr lang="en-AU" dirty="0"/>
              <a:t> proposal … and so progress is unlikely</a:t>
            </a:r>
          </a:p>
          <a:p>
            <a:pPr lvl="2"/>
            <a:r>
              <a:rPr lang="en-AU" dirty="0"/>
              <a:t>Maybe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57236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48136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427312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endParaRPr lang="en-AU" dirty="0">
              <a:solidFill>
                <a:srgbClr val="FF0000"/>
              </a:solidFill>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107210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We will need to wait until after BRAN#109 to get a better read on the situation</a:t>
            </a:r>
          </a:p>
          <a:p>
            <a:pPr lvl="1"/>
            <a:r>
              <a:rPr lang="en-AU" dirty="0"/>
              <a:t>Submissions to the Coex SC on NB FH related topics are encouraged … </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23699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4383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18785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035937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as of BRAN#109</a:t>
            </a:r>
          </a:p>
          <a:p>
            <a:pPr lvl="1"/>
            <a:r>
              <a:rPr lang="en-US" dirty="0"/>
              <a:t>Draft EN 301 893 </a:t>
            </a:r>
            <a:r>
              <a:rPr lang="en-AU" dirty="0"/>
              <a:t>v.2.1.41 (stable draft)</a:t>
            </a:r>
            <a:endParaRPr lang="en-GB" dirty="0"/>
          </a:p>
          <a:p>
            <a:r>
              <a:rPr lang="en-GB" dirty="0"/>
              <a:t>Discussion as of </a:t>
            </a:r>
            <a:r>
              <a:rPr lang="en-AU" dirty="0"/>
              <a:t>BRAN#109</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that are not incorporated into EN 301 893 v2.1.41 include:</a:t>
            </a:r>
          </a:p>
          <a:p>
            <a:pPr lvl="2"/>
            <a:r>
              <a:rPr lang="en-AU" dirty="0"/>
              <a:t>Compromise for adaptivity related to the treatment of IEEE 802.11be</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192412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91096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593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be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BB8CDC49-8F1B-44E3-9355-D2079CAF918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80379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26289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is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dirty="0"/>
              <a:t>ED-only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dirty="0"/>
              <a:t>ED-only @ -72 dBm (possibly a function of </a:t>
            </a:r>
            <a:r>
              <a:rPr lang="en-AU" dirty="0" err="1"/>
              <a:t>tx</a:t>
            </a:r>
            <a:r>
              <a:rPr lang="en-AU" dirty="0"/>
              <a:t> power)</a:t>
            </a:r>
          </a:p>
          <a:p>
            <a:pPr lvl="3"/>
            <a:r>
              <a:rPr lang="en-AU" dirty="0"/>
              <a:t>… with no exceptions</a:t>
            </a:r>
          </a:p>
          <a:p>
            <a:pPr lvl="2"/>
            <a:r>
              <a:rPr lang="en-AU" dirty="0"/>
              <a:t>ED-only @ -62 dBm</a:t>
            </a:r>
          </a:p>
          <a:p>
            <a:pPr lvl="3"/>
            <a:r>
              <a:rPr lang="en-AU" dirty="0"/>
              <a:t>… with no exceptions</a:t>
            </a:r>
          </a:p>
          <a:p>
            <a:pPr lvl="2"/>
            <a:r>
              <a:rPr lang="en-AU" dirty="0"/>
              <a:t>ED-only @ -72 dBm OR PD/ED @ -82/-72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dirty="0"/>
              <a:t>ED-only @ -72 dBm OR PD/ED @ -82/-72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9333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compromise (with an addition)</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advocates the adoption of the previously proposed compromise at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Work Item 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2532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4627-1DC2-423C-AD51-29982869601E}"/>
              </a:ext>
            </a:extLst>
          </p:cNvPr>
          <p:cNvSpPr>
            <a:spLocks noGrp="1"/>
          </p:cNvSpPr>
          <p:nvPr>
            <p:ph type="title"/>
          </p:nvPr>
        </p:nvSpPr>
        <p:spPr>
          <a:xfrm>
            <a:off x="685800" y="685800"/>
            <a:ext cx="8229600" cy="1066800"/>
          </a:xfrm>
        </p:spPr>
        <p:txBody>
          <a:bodyPr/>
          <a:lstStyle/>
          <a:p>
            <a:r>
              <a:rPr lang="en-AU" dirty="0"/>
              <a:t>The only agreement between Nokia &amp; Wi-Fi industry is the “compromise” – it might be a good start</a:t>
            </a:r>
          </a:p>
        </p:txBody>
      </p:sp>
      <p:graphicFrame>
        <p:nvGraphicFramePr>
          <p:cNvPr id="6" name="Table 6">
            <a:extLst>
              <a:ext uri="{FF2B5EF4-FFF2-40B4-BE49-F238E27FC236}">
                <a16:creationId xmlns:a16="http://schemas.microsoft.com/office/drawing/2014/main" id="{A2DBB3B7-71C1-4B6A-BD04-65C96AA1B611}"/>
              </a:ext>
            </a:extLst>
          </p:cNvPr>
          <p:cNvGraphicFramePr>
            <a:graphicFrameLocks noGrp="1"/>
          </p:cNvGraphicFramePr>
          <p:nvPr>
            <p:ph idx="1"/>
            <p:extLst>
              <p:ext uri="{D42A27DB-BD31-4B8C-83A1-F6EECF244321}">
                <p14:modId xmlns:p14="http://schemas.microsoft.com/office/powerpoint/2010/main" val="3856121639"/>
              </p:ext>
            </p:extLst>
          </p:nvPr>
        </p:nvGraphicFramePr>
        <p:xfrm>
          <a:off x="685800" y="1981200"/>
          <a:ext cx="7772400" cy="4175760"/>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641510790"/>
                    </a:ext>
                  </a:extLst>
                </a:gridCol>
                <a:gridCol w="1295400">
                  <a:extLst>
                    <a:ext uri="{9D8B030D-6E8A-4147-A177-3AD203B41FA5}">
                      <a16:colId xmlns:a16="http://schemas.microsoft.com/office/drawing/2014/main" val="4180071037"/>
                    </a:ext>
                  </a:extLst>
                </a:gridCol>
                <a:gridCol w="1371600">
                  <a:extLst>
                    <a:ext uri="{9D8B030D-6E8A-4147-A177-3AD203B41FA5}">
                      <a16:colId xmlns:a16="http://schemas.microsoft.com/office/drawing/2014/main" val="4119980802"/>
                    </a:ext>
                  </a:extLst>
                </a:gridCol>
                <a:gridCol w="2667000">
                  <a:extLst>
                    <a:ext uri="{9D8B030D-6E8A-4147-A177-3AD203B41FA5}">
                      <a16:colId xmlns:a16="http://schemas.microsoft.com/office/drawing/2014/main" val="124519986"/>
                    </a:ext>
                  </a:extLst>
                </a:gridCol>
              </a:tblGrid>
              <a:tr h="370840">
                <a:tc>
                  <a:txBody>
                    <a:bodyPr/>
                    <a:lstStyle/>
                    <a:p>
                      <a:r>
                        <a:rPr lang="en-AU" sz="1400" dirty="0"/>
                        <a:t>Alternative?</a:t>
                      </a:r>
                    </a:p>
                  </a:txBody>
                  <a:tcPr anchor="ctr"/>
                </a:tc>
                <a:tc>
                  <a:txBody>
                    <a:bodyPr/>
                    <a:lstStyle/>
                    <a:p>
                      <a:pPr algn="ctr"/>
                      <a:r>
                        <a:rPr lang="en-AU" sz="1400" dirty="0"/>
                        <a:t>What?</a:t>
                      </a:r>
                    </a:p>
                  </a:txBody>
                  <a:tcPr anchor="ctr"/>
                </a:tc>
                <a:tc>
                  <a:txBody>
                    <a:bodyPr/>
                    <a:lstStyle/>
                    <a:p>
                      <a:pPr algn="ctr"/>
                      <a:r>
                        <a:rPr lang="en-AU" sz="1400" dirty="0"/>
                        <a:t>Nokia perspective</a:t>
                      </a:r>
                    </a:p>
                  </a:txBody>
                  <a:tcPr anchor="ctr"/>
                </a:tc>
                <a:tc>
                  <a:txBody>
                    <a:bodyPr/>
                    <a:lstStyle/>
                    <a:p>
                      <a:pPr algn="ctr"/>
                      <a:r>
                        <a:rPr lang="en-AU" sz="1400" dirty="0"/>
                        <a:t>Likely W-Fi industry view based on past discussions</a:t>
                      </a:r>
                    </a:p>
                  </a:txBody>
                  <a:tcPr anchor="ctr"/>
                </a:tc>
                <a:extLst>
                  <a:ext uri="{0D108BD9-81ED-4DB2-BD59-A6C34878D82A}">
                    <a16:rowId xmlns:a16="http://schemas.microsoft.com/office/drawing/2014/main" val="2043466207"/>
                  </a:ext>
                </a:extLst>
              </a:tr>
              <a:tr h="370840">
                <a:tc>
                  <a:txBody>
                    <a:bodyPr/>
                    <a:lstStyle/>
                    <a:p>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i="1" dirty="0">
                          <a:solidFill>
                            <a:srgbClr val="00B050"/>
                          </a:solidFill>
                        </a:rPr>
                        <a:t>The “compromise”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p>
                      <a:pPr algn="ctr"/>
                      <a:endParaRPr lang="en-AU" sz="1400" dirty="0"/>
                    </a:p>
                  </a:txBody>
                  <a:tcPr/>
                </a:tc>
                <a:extLst>
                  <a:ext uri="{0D108BD9-81ED-4DB2-BD59-A6C34878D82A}">
                    <a16:rowId xmlns:a16="http://schemas.microsoft.com/office/drawing/2014/main" val="1533867193"/>
                  </a:ext>
                </a:extLst>
              </a:tr>
              <a:tr h="370840">
                <a:tc>
                  <a:txBody>
                    <a:bodyPr/>
                    <a:lstStyle/>
                    <a:p>
                      <a:r>
                        <a:rPr lang="en-AU" sz="1400" i="1" dirty="0"/>
                        <a:t>ED-only</a:t>
                      </a:r>
                      <a:r>
                        <a:rPr lang="en-AU" sz="1400" dirty="0"/>
                        <a:t> @ -72 dBm … </a:t>
                      </a:r>
                      <a:br>
                        <a:rPr lang="en-AU" sz="1400" dirty="0"/>
                      </a:br>
                      <a:r>
                        <a:rPr lang="en-AU" sz="1400" dirty="0"/>
                        <a:t>with no exceptions allowed</a:t>
                      </a:r>
                      <a:br>
                        <a:rPr lang="en-AU" sz="1400" dirty="0"/>
                      </a:br>
                      <a:endParaRPr lang="en-AU" sz="1400" dirty="0"/>
                    </a:p>
                  </a:txBody>
                  <a:tcPr/>
                </a:tc>
                <a:tc>
                  <a:txBody>
                    <a:bodyPr/>
                    <a:lstStyle/>
                    <a:p>
                      <a:pPr algn="ctr"/>
                      <a:r>
                        <a:rPr lang="en-AU" sz="1400" dirty="0"/>
                        <a:t>Same as</a:t>
                      </a:r>
                      <a:br>
                        <a:rPr lang="en-AU" sz="1400" dirty="0"/>
                      </a:br>
                      <a:r>
                        <a:rPr lang="en-AU" sz="1400" dirty="0"/>
                        <a:t>6 GHz</a:t>
                      </a:r>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rgbClr val="FF0000"/>
                          </a:solidFill>
                        </a:rPr>
                        <a:t>Not backward compatible with 802.11a/n/ac/</a:t>
                      </a:r>
                      <a:r>
                        <a:rPr lang="en-AU" sz="1400" dirty="0" err="1">
                          <a:solidFill>
                            <a:srgbClr val="FF0000"/>
                          </a:solidFill>
                        </a:rPr>
                        <a:t>ax</a:t>
                      </a:r>
                      <a:br>
                        <a:rPr lang="en-AU" sz="1400" dirty="0">
                          <a:solidFill>
                            <a:srgbClr val="FF0000"/>
                          </a:solidFill>
                        </a:rPr>
                      </a:br>
                      <a:r>
                        <a:rPr lang="en-AU" sz="1400" dirty="0">
                          <a:solidFill>
                            <a:srgbClr val="FF0000"/>
                          </a:solidFill>
                        </a:rPr>
                        <a:t>(or 802.11be)</a:t>
                      </a:r>
                    </a:p>
                  </a:txBody>
                  <a:tcPr/>
                </a:tc>
                <a:extLst>
                  <a:ext uri="{0D108BD9-81ED-4DB2-BD59-A6C34878D82A}">
                    <a16:rowId xmlns:a16="http://schemas.microsoft.com/office/drawing/2014/main" val="37619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br>
                        <a:rPr lang="en-AU" sz="1400" dirty="0"/>
                      </a:br>
                      <a:endParaRPr lang="en-AU" sz="1400" dirty="0"/>
                    </a:p>
                  </a:txBody>
                  <a:tcPr/>
                </a:tc>
                <a:tc>
                  <a:txBody>
                    <a:bodyPr/>
                    <a:lstStyle/>
                    <a:p>
                      <a:pPr algn="ctr"/>
                      <a:r>
                        <a:rPr lang="en-AU" sz="1400" dirty="0"/>
                        <a:t>No</a:t>
                      </a:r>
                      <a:br>
                        <a:rPr lang="en-AU" sz="1400" dirty="0"/>
                      </a:br>
                      <a:r>
                        <a:rPr lang="en-AU" sz="1400" dirty="0"/>
                        <a:t>restrictions!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p>
                      <a:pPr algn="ctr"/>
                      <a:endParaRPr lang="en-AU" sz="1400" dirty="0">
                        <a:solidFill>
                          <a:srgbClr val="FF9900"/>
                        </a:solidFill>
                      </a:endParaRPr>
                    </a:p>
                  </a:txBody>
                  <a:tcPr/>
                </a:tc>
                <a:tc>
                  <a:txBody>
                    <a:bodyPr/>
                    <a:lstStyle/>
                    <a:p>
                      <a:pPr algn="ctr"/>
                      <a:r>
                        <a:rPr lang="en-AU" sz="1400" dirty="0">
                          <a:solidFill>
                            <a:srgbClr val="FF0000"/>
                          </a:solidFill>
                        </a:rPr>
                        <a:t>Known poor coexistence between LAA/NR-U &amp; Wi-Fi</a:t>
                      </a:r>
                    </a:p>
                  </a:txBody>
                  <a:tcPr/>
                </a:tc>
                <a:extLst>
                  <a:ext uri="{0D108BD9-81ED-4DB2-BD59-A6C34878D82A}">
                    <a16:rowId xmlns:a16="http://schemas.microsoft.com/office/drawing/2014/main" val="1250532916"/>
                  </a:ext>
                </a:extLst>
              </a:tr>
              <a:tr h="370840">
                <a:tc>
                  <a:txBody>
                    <a:bodyPr/>
                    <a:lstStyle/>
                    <a:p>
                      <a:r>
                        <a:rPr lang="en-AU" sz="1400" i="1" dirty="0"/>
                        <a:t>ED-only</a:t>
                      </a:r>
                      <a:r>
                        <a:rPr lang="en-AU" sz="1400" dirty="0"/>
                        <a:t> @ -72 dBm OR </a:t>
                      </a:r>
                      <a:r>
                        <a:rPr lang="en-AU" sz="1400" i="1" dirty="0"/>
                        <a:t>PD/ED </a:t>
                      </a:r>
                      <a:r>
                        <a:rPr lang="en-AU" sz="1400" dirty="0"/>
                        <a:t>@ -82/-72 dBm … </a:t>
                      </a:r>
                      <a:br>
                        <a:rPr lang="en-AU" sz="1400" dirty="0"/>
                      </a:br>
                      <a:r>
                        <a:rPr lang="en-AU" sz="1400" dirty="0"/>
                        <a:t>with common 11a preamble</a:t>
                      </a:r>
                    </a:p>
                  </a:txBody>
                  <a:tcPr/>
                </a:tc>
                <a:tc>
                  <a:txBody>
                    <a:bodyPr/>
                    <a:lstStyle/>
                    <a:p>
                      <a:pPr algn="ctr"/>
                      <a:r>
                        <a:rPr lang="en-AU" sz="1400" i="1" dirty="0">
                          <a:solidFill>
                            <a:srgbClr val="FF9900"/>
                          </a:solidFill>
                        </a:rPr>
                        <a:t>The</a:t>
                      </a:r>
                      <a:br>
                        <a:rPr lang="en-AU" sz="1400" i="1" dirty="0">
                          <a:solidFill>
                            <a:srgbClr val="FF9900"/>
                          </a:solidFill>
                        </a:rPr>
                      </a:br>
                      <a:r>
                        <a:rPr lang="en-AU" sz="1400" i="1" dirty="0">
                          <a:solidFill>
                            <a:srgbClr val="FF9900"/>
                          </a:solidFill>
                        </a:rPr>
                        <a:t>“status quo”</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rgbClr val="00B050"/>
                          </a:solidFill>
                        </a:rPr>
                        <a:t>Acceptable as 1</a:t>
                      </a:r>
                      <a:r>
                        <a:rPr lang="en-AU" sz="1400" baseline="30000" dirty="0">
                          <a:solidFill>
                            <a:srgbClr val="00B050"/>
                          </a:solidFill>
                        </a:rPr>
                        <a:t>st</a:t>
                      </a:r>
                      <a:r>
                        <a:rPr lang="en-AU" sz="1400" dirty="0">
                          <a:solidFill>
                            <a:srgbClr val="00B050"/>
                          </a:solidFill>
                        </a:rPr>
                        <a:t>/2</a:t>
                      </a:r>
                      <a:r>
                        <a:rPr lang="en-AU" sz="1400" baseline="30000" dirty="0">
                          <a:solidFill>
                            <a:srgbClr val="00B050"/>
                          </a:solidFill>
                        </a:rPr>
                        <a:t>nd</a:t>
                      </a:r>
                      <a:r>
                        <a:rPr lang="en-AU" sz="1400" dirty="0">
                          <a:solidFill>
                            <a:srgbClr val="00B050"/>
                          </a:solidFill>
                        </a:rPr>
                        <a:t> step,</a:t>
                      </a:r>
                      <a:br>
                        <a:rPr lang="en-AU" sz="1400" dirty="0">
                          <a:solidFill>
                            <a:srgbClr val="00B050"/>
                          </a:solidFill>
                        </a:rPr>
                      </a:br>
                      <a:r>
                        <a:rPr lang="en-AU" sz="1400" dirty="0">
                          <a:solidFill>
                            <a:srgbClr val="FF9900"/>
                          </a:solidFill>
                        </a:rPr>
                        <a:t>but unlikely to be agreed by all stakeholders</a:t>
                      </a:r>
                    </a:p>
                  </a:txBody>
                  <a:tcPr/>
                </a:tc>
                <a:extLst>
                  <a:ext uri="{0D108BD9-81ED-4DB2-BD59-A6C34878D82A}">
                    <a16:rowId xmlns:a16="http://schemas.microsoft.com/office/drawing/2014/main" val="418860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-82/-72 …</a:t>
                      </a:r>
                      <a:br>
                        <a:rPr lang="en-AU" sz="1400" dirty="0"/>
                      </a:br>
                      <a:r>
                        <a:rPr lang="en-AU" sz="1400" dirty="0"/>
                        <a:t>with any preamble</a:t>
                      </a:r>
                    </a:p>
                  </a:txBody>
                  <a:tcPr/>
                </a:tc>
                <a:tc>
                  <a:txBody>
                    <a:bodyPr/>
                    <a:lstStyle/>
                    <a:p>
                      <a:pPr algn="ctr"/>
                      <a:r>
                        <a:rPr lang="en-US" sz="1400" b="0" dirty="0"/>
                        <a:t>Technology specific deferral</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rgbClr val="FF0000"/>
                          </a:solidFill>
                        </a:rPr>
                        <a:t>Doesn’t support good</a:t>
                      </a:r>
                      <a:br>
                        <a:rPr lang="en-AU" sz="1400" dirty="0">
                          <a:solidFill>
                            <a:srgbClr val="FF0000"/>
                          </a:solidFill>
                        </a:rPr>
                      </a:br>
                      <a:r>
                        <a:rPr lang="en-AU" sz="1400" dirty="0">
                          <a:solidFill>
                            <a:srgbClr val="FF0000"/>
                          </a:solidFill>
                        </a:rPr>
                        <a:t>inter-technology coexistence</a:t>
                      </a:r>
                    </a:p>
                  </a:txBody>
                  <a:tcPr/>
                </a:tc>
                <a:extLst>
                  <a:ext uri="{0D108BD9-81ED-4DB2-BD59-A6C34878D82A}">
                    <a16:rowId xmlns:a16="http://schemas.microsoft.com/office/drawing/2014/main" val="94638320"/>
                  </a:ext>
                </a:extLst>
              </a:tr>
            </a:tbl>
          </a:graphicData>
        </a:graphic>
      </p:graphicFrame>
      <p:sp>
        <p:nvSpPr>
          <p:cNvPr id="4" name="Footer Placeholder 3">
            <a:extLst>
              <a:ext uri="{FF2B5EF4-FFF2-40B4-BE49-F238E27FC236}">
                <a16:creationId xmlns:a16="http://schemas.microsoft.com/office/drawing/2014/main" id="{A2A1FD34-7279-493D-A34B-8627C825AD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57C8907-C459-4923-A734-B821E716DA7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92009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Breaking news; there was no agreement on the proposed EN 301 893 </a:t>
            </a:r>
            <a:r>
              <a:rPr lang="en-AU" i="1" dirty="0"/>
              <a:t>compromise</a:t>
            </a:r>
            <a:r>
              <a:rPr lang="en-AU" dirty="0"/>
              <a:t> </a:t>
            </a:r>
          </a:p>
        </p:txBody>
      </p:sp>
      <p:sp>
        <p:nvSpPr>
          <p:cNvPr id="3" name="Content Placeholder 2">
            <a:extLst>
              <a:ext uri="{FF2B5EF4-FFF2-40B4-BE49-F238E27FC236}">
                <a16:creationId xmlns:a16="http://schemas.microsoft.com/office/drawing/2014/main" id="{1B815694-B6A3-42DC-9513-3B6020DF1E9C}"/>
              </a:ext>
            </a:extLst>
          </p:cNvPr>
          <p:cNvSpPr>
            <a:spLocks noGrp="1"/>
          </p:cNvSpPr>
          <p:nvPr>
            <p:ph idx="1"/>
          </p:nvPr>
        </p:nvSpPr>
        <p:spPr/>
        <p:txBody>
          <a:bodyPr/>
          <a:lstStyle/>
          <a:p>
            <a:pPr lvl="1"/>
            <a:r>
              <a:rPr lang="en-AU" dirty="0"/>
              <a:t>The </a:t>
            </a:r>
            <a:r>
              <a:rPr lang="en-AU" i="1" dirty="0"/>
              <a:t>compromise</a:t>
            </a:r>
            <a:r>
              <a:rPr lang="en-AU" dirty="0"/>
              <a:t> from BRAN#108 and Nokia’s proposal to BRAN#109  on how to make progress were discussed on Mon, 8 March 2021</a:t>
            </a:r>
          </a:p>
          <a:p>
            <a:pPr lvl="1"/>
            <a:r>
              <a:rPr lang="en-AU" dirty="0"/>
              <a:t>There was no consensus for acceptance of the </a:t>
            </a:r>
            <a:r>
              <a:rPr lang="en-AU" i="1" dirty="0"/>
              <a:t>compromise</a:t>
            </a:r>
            <a:r>
              <a:rPr lang="en-AU" dirty="0"/>
              <a:t>/Nokia proposal, with Qualcomm expressing concerns about 11be disadvantage</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9722076"/>
              </p:ext>
            </p:extLst>
          </p:nvPr>
        </p:nvGraphicFramePr>
        <p:xfrm>
          <a:off x="76200" y="3291840"/>
          <a:ext cx="8991601" cy="3108960"/>
        </p:xfrm>
        <a:graphic>
          <a:graphicData uri="http://schemas.openxmlformats.org/drawingml/2006/table">
            <a:tbl>
              <a:tblPr firstRow="1" bandRow="1">
                <a:tableStyleId>{93296810-A885-4BE3-A3E7-6D5BEEA58F35}</a:tableStyleId>
              </a:tblPr>
              <a:tblGrid>
                <a:gridCol w="3521711">
                  <a:extLst>
                    <a:ext uri="{9D8B030D-6E8A-4147-A177-3AD203B41FA5}">
                      <a16:colId xmlns:a16="http://schemas.microsoft.com/office/drawing/2014/main" val="641510790"/>
                    </a:ext>
                  </a:extLst>
                </a:gridCol>
                <a:gridCol w="1423670">
                  <a:extLst>
                    <a:ext uri="{9D8B030D-6E8A-4147-A177-3AD203B41FA5}">
                      <a16:colId xmlns:a16="http://schemas.microsoft.com/office/drawing/2014/main" val="4180071037"/>
                    </a:ext>
                  </a:extLst>
                </a:gridCol>
                <a:gridCol w="1348740">
                  <a:extLst>
                    <a:ext uri="{9D8B030D-6E8A-4147-A177-3AD203B41FA5}">
                      <a16:colId xmlns:a16="http://schemas.microsoft.com/office/drawing/2014/main" val="4119980802"/>
                    </a:ext>
                  </a:extLst>
                </a:gridCol>
                <a:gridCol w="1348740">
                  <a:extLst>
                    <a:ext uri="{9D8B030D-6E8A-4147-A177-3AD203B41FA5}">
                      <a16:colId xmlns:a16="http://schemas.microsoft.com/office/drawing/2014/main" val="2618408449"/>
                    </a:ext>
                  </a:extLst>
                </a:gridCol>
                <a:gridCol w="1348740">
                  <a:extLst>
                    <a:ext uri="{9D8B030D-6E8A-4147-A177-3AD203B41FA5}">
                      <a16:colId xmlns:a16="http://schemas.microsoft.com/office/drawing/2014/main" val="124519986"/>
                    </a:ext>
                  </a:extLst>
                </a:gridCol>
              </a:tblGrid>
              <a:tr h="463418">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463418">
                <a:tc>
                  <a:txBody>
                    <a:bodyPr/>
                    <a:lstStyle/>
                    <a:p>
                      <a:r>
                        <a:rPr lang="en-AU" sz="1400" i="1" dirty="0">
                          <a:solidFill>
                            <a:srgbClr val="00B050"/>
                          </a:solidFill>
                        </a:rPr>
                        <a:t>The compromise</a:t>
                      </a:r>
                      <a:r>
                        <a:rPr lang="en-AU" sz="1400" i="1" dirty="0"/>
                        <a:t>: 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463418">
                <a:tc>
                  <a:txBody>
                    <a:bodyPr/>
                    <a:lstStyle/>
                    <a:p>
                      <a:r>
                        <a:rPr lang="en-AU" sz="1400" i="1" dirty="0"/>
                        <a:t>ED-only</a:t>
                      </a:r>
                      <a:r>
                        <a:rPr lang="en-AU" sz="1400" dirty="0"/>
                        <a:t> @ -72 dBm … </a:t>
                      </a:r>
                      <a:br>
                        <a:rPr lang="en-AU" sz="1400" dirty="0"/>
                      </a:br>
                      <a:r>
                        <a:rPr lang="en-AU" sz="1400" dirty="0"/>
                        <a:t>with no exceptions allowed</a:t>
                      </a:r>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endParaRPr lang="en-AU" sz="1400" dirty="0">
                        <a:solidFill>
                          <a:schemeClr val="tx1"/>
                        </a:solidFill>
                      </a:endParaRPr>
                    </a:p>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463418">
                <a:tc>
                  <a:txBody>
                    <a:bodyPr/>
                    <a:lstStyle/>
                    <a:p>
                      <a:r>
                        <a:rPr lang="en-AU" sz="1400" i="1" dirty="0"/>
                        <a:t>ED-only</a:t>
                      </a:r>
                      <a:r>
                        <a:rPr lang="en-AU" sz="1400" dirty="0"/>
                        <a:t> @ -72 dBm OR </a:t>
                      </a:r>
                      <a:r>
                        <a:rPr lang="en-AU" sz="1400" i="1" dirty="0"/>
                        <a:t>PD/ED </a:t>
                      </a:r>
                      <a:r>
                        <a:rPr lang="en-AU" sz="1400" dirty="0"/>
                        <a:t>@ -82/-72 dBm …  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 </a:t>
                      </a:r>
                      <a:r>
                        <a:rPr lang="en-AU" sz="1400" dirty="0">
                          <a:solidFill>
                            <a:srgbClr val="FF9900"/>
                          </a:solidFill>
                        </a:rPr>
                        <a:t>but unlikely</a:t>
                      </a:r>
                    </a:p>
                  </a:txBody>
                  <a:tcPr/>
                </a:tc>
                <a:extLst>
                  <a:ext uri="{0D108BD9-81ED-4DB2-BD59-A6C34878D82A}">
                    <a16:rowId xmlns:a16="http://schemas.microsoft.com/office/drawing/2014/main" val="4188601372"/>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-82/-72 … 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8" name="Rectangle 7">
            <a:extLst>
              <a:ext uri="{FF2B5EF4-FFF2-40B4-BE49-F238E27FC236}">
                <a16:creationId xmlns:a16="http://schemas.microsoft.com/office/drawing/2014/main" id="{0F4C7F11-2AD5-470B-AC39-E4140BA3383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Breaking news</a:t>
            </a:r>
          </a:p>
        </p:txBody>
      </p:sp>
    </p:spTree>
    <p:extLst>
      <p:ext uri="{BB962C8B-B14F-4D97-AF65-F5344CB8AC3E}">
        <p14:creationId xmlns:p14="http://schemas.microsoft.com/office/powerpoint/2010/main" val="2025495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At the time of writing, ETSI BRAN has </a:t>
            </a:r>
            <a:r>
              <a:rPr lang="en-AU" u="sng" dirty="0"/>
              <a:t>not</a:t>
            </a:r>
            <a:r>
              <a:rPr lang="en-AU" dirty="0"/>
              <a:t> made a decision but …</a:t>
            </a:r>
          </a:p>
          <a:p>
            <a:pPr lvl="1"/>
            <a:r>
              <a:rPr lang="en-AU" dirty="0"/>
              <a:t>… let’s assume the </a:t>
            </a:r>
            <a:r>
              <a:rPr lang="en-AU" i="1" dirty="0">
                <a:solidFill>
                  <a:srgbClr val="00B050"/>
                </a:solidFill>
              </a:rPr>
              <a:t>compromise </a:t>
            </a:r>
            <a:r>
              <a:rPr lang="en-AU" dirty="0"/>
              <a:t>is </a:t>
            </a:r>
            <a:r>
              <a:rPr lang="en-AU" u="sng" dirty="0"/>
              <a:t>eventually</a:t>
            </a:r>
            <a:r>
              <a:rPr lang="en-AU" dirty="0"/>
              <a:t> agreed as a 1</a:t>
            </a:r>
            <a:r>
              <a:rPr lang="en-AU" baseline="30000" dirty="0"/>
              <a:t>st</a:t>
            </a:r>
            <a:r>
              <a:rPr lang="en-AU" dirty="0"/>
              <a:t> step</a:t>
            </a:r>
            <a:r>
              <a:rPr lang="en-AU" i="1" dirty="0"/>
              <a:t> (</a:t>
            </a:r>
            <a:r>
              <a:rPr lang="en-AU" dirty="0"/>
              <a:t>it’s probably the only viable short-term path to consensus)</a:t>
            </a:r>
          </a:p>
          <a:p>
            <a:pPr lvl="1"/>
            <a:r>
              <a:rPr lang="en-AU" dirty="0"/>
              <a:t>The question for the 802.11 WG is what 2</a:t>
            </a:r>
            <a:r>
              <a:rPr lang="en-AU" baseline="30000" dirty="0"/>
              <a:t>nd</a:t>
            </a:r>
            <a:r>
              <a:rPr lang="en-AU" dirty="0"/>
              <a:t> step should be defined to support 802.11be operation in 5 GHz for when it is ready?</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8837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p:txBody>
          <a:bodyPr/>
          <a:lstStyle/>
          <a:p>
            <a:r>
              <a:rPr lang="en-AU" dirty="0"/>
              <a:t>… with a focus on coexistence between 802.11aax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p:txBody>
          <a:bodyPr/>
          <a:lstStyle/>
          <a:p>
            <a:pPr lvl="1"/>
            <a:r>
              <a:rPr lang="en-AU" dirty="0"/>
              <a:t>Additional data is probably required to determine the optimal 2</a:t>
            </a:r>
            <a:r>
              <a:rPr lang="en-AU" baseline="30000" dirty="0"/>
              <a:t>nd</a:t>
            </a:r>
            <a:r>
              <a:rPr lang="en-AU" dirty="0"/>
              <a:t> step from a Wi-Fi perspective</a:t>
            </a:r>
          </a:p>
          <a:p>
            <a:pPr lvl="2"/>
            <a:r>
              <a:rPr lang="en-AU" dirty="0"/>
              <a:t>Or to gain agreement on </a:t>
            </a:r>
            <a:r>
              <a:rPr lang="en-AU" i="1" dirty="0"/>
              <a:t>the compromise </a:t>
            </a:r>
            <a:r>
              <a:rPr lang="en-AU" dirty="0"/>
              <a:t>as a first step</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2"/>
            <a:r>
              <a:rPr lang="en-AU" dirty="0"/>
              <a:t>… should 802.11be use </a:t>
            </a:r>
            <a:r>
              <a:rPr lang="en-AU" i="1" dirty="0"/>
              <a:t>ED-only</a:t>
            </a:r>
            <a:r>
              <a:rPr lang="en-AU" dirty="0"/>
              <a:t> @ -72 dBm?</a:t>
            </a:r>
          </a:p>
          <a:p>
            <a:pPr lvl="3"/>
            <a:r>
              <a:rPr lang="en-AU" dirty="0"/>
              <a:t>Compatible with the </a:t>
            </a:r>
            <a:r>
              <a:rPr lang="en-AU" i="1" dirty="0"/>
              <a:t>compromise, </a:t>
            </a:r>
            <a:r>
              <a:rPr lang="en-AU" dirty="0"/>
              <a:t>but probably requires a change to 802.11 standard</a:t>
            </a:r>
          </a:p>
          <a:p>
            <a:pPr lvl="3"/>
            <a:r>
              <a:rPr lang="en-AU" dirty="0"/>
              <a:t>Previous work on LAA/Wi-Fi coexistence suggests this should be acceptable, given we forced LAA/NR-U to use </a:t>
            </a:r>
            <a:r>
              <a:rPr lang="en-AU" i="1" dirty="0"/>
              <a:t>ED-only</a:t>
            </a:r>
            <a:r>
              <a:rPr lang="en-AU" dirty="0"/>
              <a:t> @ -72 dBm in this case (a point made by Nokia)</a:t>
            </a:r>
          </a:p>
          <a:p>
            <a:pPr lvl="2"/>
            <a:r>
              <a:rPr lang="en-AU" dirty="0"/>
              <a:t>… should 802.11be use </a:t>
            </a:r>
            <a:r>
              <a:rPr lang="en-AU" i="1" dirty="0"/>
              <a:t>PD/ED</a:t>
            </a:r>
            <a:r>
              <a:rPr lang="en-AU" dirty="0"/>
              <a:t> @ -82/-72 dBm?</a:t>
            </a:r>
          </a:p>
          <a:p>
            <a:pPr lvl="3"/>
            <a:r>
              <a:rPr lang="en-AU" dirty="0"/>
              <a:t>Compatible with the </a:t>
            </a:r>
            <a:r>
              <a:rPr lang="en-AU" i="1" dirty="0"/>
              <a:t>compromise, </a:t>
            </a:r>
            <a:r>
              <a:rPr lang="en-AU" dirty="0"/>
              <a:t>but may require a change to 802.11 standard</a:t>
            </a:r>
            <a:endParaRPr lang="en-AU" i="1" dirty="0"/>
          </a:p>
          <a:p>
            <a:pPr lvl="3"/>
            <a:r>
              <a:rPr lang="en-AU" dirty="0"/>
              <a:t>Some preliminary work suggests this might result in better coexistence &amp; spectrum use … for all! </a:t>
            </a:r>
            <a:r>
              <a:rPr lang="en-AU" dirty="0">
                <a:solidFill>
                  <a:srgbClr val="FF0000"/>
                </a:solidFill>
              </a:rPr>
              <a:t>It is likely a submission will be made in May 2021; more welcome</a:t>
            </a:r>
          </a:p>
          <a:p>
            <a:pPr lvl="2"/>
            <a:r>
              <a:rPr lang="en-AU" dirty="0"/>
              <a:t>… should 802.11be use some other coexistence mechanism?</a:t>
            </a:r>
          </a:p>
          <a:p>
            <a:pPr lvl="3"/>
            <a:r>
              <a:rPr lang="en-AU" dirty="0"/>
              <a:t>Likely incompatible with the </a:t>
            </a:r>
            <a:r>
              <a:rPr lang="en-AU" i="1" dirty="0"/>
              <a:t>compromise, </a:t>
            </a:r>
            <a:r>
              <a:rPr lang="en-AU" dirty="0"/>
              <a:t>and with 802.11 standard</a:t>
            </a:r>
            <a:endParaRPr lang="en-AU" i="1" dirty="0"/>
          </a:p>
          <a:p>
            <a:pPr lvl="3"/>
            <a:r>
              <a:rPr lang="en-AU" dirty="0"/>
              <a:t>Evidence is required! </a:t>
            </a:r>
            <a:r>
              <a:rPr lang="en-AU" dirty="0">
                <a:solidFill>
                  <a:srgbClr val="FF0000"/>
                </a:solidFill>
              </a:rPr>
              <a:t>Please make a submission for our May 2021 meeting</a:t>
            </a:r>
          </a:p>
          <a:p>
            <a:pPr lvl="3" algn="ctr"/>
            <a:endParaRPr lang="en-AU" i="1"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190673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a:p>
            <a:pPr lvl="1"/>
            <a:r>
              <a:rPr lang="en-AU" dirty="0"/>
              <a:t>Again, </a:t>
            </a:r>
            <a:r>
              <a:rPr lang="en-AU" dirty="0">
                <a:solidFill>
                  <a:srgbClr val="FF0000"/>
                </a:solidFill>
              </a:rPr>
              <a:t>submissions are requested for future Coex SC meetings</a:t>
            </a:r>
          </a:p>
          <a:p>
            <a:endParaRPr lang="en-AU" dirty="0"/>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9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78604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(this week)</a:t>
            </a:r>
          </a:p>
          <a:p>
            <a:pPr lvl="1"/>
            <a:r>
              <a:rPr lang="en-GB" dirty="0"/>
              <a:t>#BRAN110</a:t>
            </a:r>
          </a:p>
          <a:p>
            <a:pPr lvl="2"/>
            <a:r>
              <a:rPr lang="en-GB" dirty="0"/>
              <a:t>30 May 2021 – 3 Jun 2021; OR</a:t>
            </a:r>
          </a:p>
          <a:p>
            <a:pPr lvl="2"/>
            <a:r>
              <a:rPr lang="en-GB" dirty="0"/>
              <a:t>7 Jun 2021 – 11 Jun 2021</a:t>
            </a:r>
          </a:p>
          <a:p>
            <a:pPr lvl="2"/>
            <a:r>
              <a:rPr lang="en-GB" dirty="0"/>
              <a:t>Virtual? (to be decided this week)</a:t>
            </a:r>
          </a:p>
          <a:p>
            <a:pPr lvl="1"/>
            <a:r>
              <a:rPr lang="en-GB" dirty="0"/>
              <a:t>BRAN #111</a:t>
            </a:r>
          </a:p>
          <a:p>
            <a:pPr lvl="2"/>
            <a:r>
              <a:rPr lang="en-GB" dirty="0"/>
              <a:t>29 Aug 2021 – 2 Sep 2021; OR</a:t>
            </a:r>
          </a:p>
          <a:p>
            <a:pPr lvl="2"/>
            <a:r>
              <a:rPr lang="en-GB" dirty="0"/>
              <a:t>5 Sep 2021 – 9 Sep 2021</a:t>
            </a:r>
          </a:p>
          <a:p>
            <a:pPr lvl="2"/>
            <a:r>
              <a:rPr lang="en-GB" dirty="0"/>
              <a:t>Virtual?</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#111</a:t>
            </a:r>
          </a:p>
          <a:p>
            <a:pPr lvl="2"/>
            <a:r>
              <a:rPr lang="en-GB" dirty="0"/>
              <a:t>17 Oct 2021 – 21 Oct 2021</a:t>
            </a:r>
          </a:p>
          <a:p>
            <a:pPr lvl="2"/>
            <a:r>
              <a:rPr lang="en-GB" dirty="0"/>
              <a:t>Virtual?</a:t>
            </a:r>
          </a:p>
          <a:p>
            <a:pPr lvl="1"/>
            <a:r>
              <a:rPr lang="en-GB" dirty="0"/>
              <a:t>BRAN #112</a:t>
            </a:r>
          </a:p>
          <a:p>
            <a:pPr lvl="2"/>
            <a:r>
              <a:rPr lang="en-GB" dirty="0"/>
              <a:t>5 Dec 2021 – 9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5 GHz Coexistence in China</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275178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93FA-9600-4C8B-9ED4-D67F477CAAC9}"/>
              </a:ext>
            </a:extLst>
          </p:cNvPr>
          <p:cNvSpPr>
            <a:spLocks noGrp="1"/>
          </p:cNvSpPr>
          <p:nvPr>
            <p:ph type="title"/>
          </p:nvPr>
        </p:nvSpPr>
        <p:spPr/>
        <p:txBody>
          <a:bodyPr/>
          <a:lstStyle/>
          <a:p>
            <a:r>
              <a:rPr lang="en-AU" dirty="0"/>
              <a:t>China recently closed a consultation in relation to operation in 5 GHz</a:t>
            </a:r>
          </a:p>
        </p:txBody>
      </p:sp>
      <p:sp>
        <p:nvSpPr>
          <p:cNvPr id="3" name="Content Placeholder 2">
            <a:extLst>
              <a:ext uri="{FF2B5EF4-FFF2-40B4-BE49-F238E27FC236}">
                <a16:creationId xmlns:a16="http://schemas.microsoft.com/office/drawing/2014/main" id="{3E807FC0-E25F-4EDD-858E-01E9EFEDCB38}"/>
              </a:ext>
            </a:extLst>
          </p:cNvPr>
          <p:cNvSpPr>
            <a:spLocks noGrp="1"/>
          </p:cNvSpPr>
          <p:nvPr>
            <p:ph idx="1"/>
          </p:nvPr>
        </p:nvSpPr>
        <p:spPr>
          <a:xfrm>
            <a:off x="685800" y="1905000"/>
            <a:ext cx="7772400" cy="4114800"/>
          </a:xfrm>
        </p:spPr>
        <p:txBody>
          <a:bodyPr/>
          <a:lstStyle/>
          <a:p>
            <a:pPr lvl="1"/>
            <a:r>
              <a:rPr lang="en-AU" dirty="0"/>
              <a:t>A consultation recently closed in China wrt rules for operation in the 2.4 GHz &amp; 5 GHz bands</a:t>
            </a:r>
          </a:p>
          <a:p>
            <a:pPr lvl="2"/>
            <a:r>
              <a:rPr lang="en-AU" dirty="0"/>
              <a:t>Only the 5 GHz aspects are within the scope of the Coex SC …</a:t>
            </a:r>
          </a:p>
          <a:p>
            <a:pPr lvl="2"/>
            <a:r>
              <a:rPr lang="en-AU" dirty="0"/>
              <a:t>… but the 2.4 GHz aspects also caused some discussion because of the 40dBm/MHz emissions requirements, which may have an adverse effect on Wi-Fi/BT/BLE band edge power</a:t>
            </a:r>
          </a:p>
          <a:p>
            <a:pPr lvl="1"/>
            <a:r>
              <a:rPr lang="en-AU" dirty="0"/>
              <a:t>It appears that the 5 GHz rules are based on a simplification of the ETSI rules in EN 301 893 for both FBE &amp; LBE, with LBE rules:</a:t>
            </a:r>
          </a:p>
          <a:p>
            <a:pPr lvl="2"/>
            <a:r>
              <a:rPr lang="en-AU" i="1" dirty="0"/>
              <a:t>EDT</a:t>
            </a:r>
            <a:r>
              <a:rPr lang="en-AU" dirty="0"/>
              <a:t> @ -62 dBm/20MHz</a:t>
            </a:r>
          </a:p>
          <a:p>
            <a:pPr lvl="2"/>
            <a:r>
              <a:rPr lang="en-AU" dirty="0"/>
              <a:t>LBT with listening period of 27 µs (including secondary channel)</a:t>
            </a:r>
          </a:p>
          <a:p>
            <a:pPr lvl="2"/>
            <a:r>
              <a:rPr lang="en-AU" dirty="0"/>
              <a:t>No back off requirement, </a:t>
            </a:r>
            <a:r>
              <a:rPr lang="en-AU" dirty="0" err="1"/>
              <a:t>ie</a:t>
            </a:r>
            <a:r>
              <a:rPr lang="en-AU" dirty="0"/>
              <a:t> no adaptivity</a:t>
            </a:r>
          </a:p>
          <a:p>
            <a:pPr lvl="2"/>
            <a:r>
              <a:rPr lang="en-AU" dirty="0"/>
              <a:t>Max COT = 20 </a:t>
            </a:r>
            <a:r>
              <a:rPr lang="en-AU" dirty="0" err="1"/>
              <a:t>ms</a:t>
            </a:r>
            <a:endParaRPr lang="en-AU" dirty="0"/>
          </a:p>
          <a:p>
            <a:pPr lvl="1"/>
            <a:r>
              <a:rPr lang="en-AU" dirty="0"/>
              <a:t>The Chinese rules are consistent with the more </a:t>
            </a:r>
            <a:r>
              <a:rPr lang="en-AU" i="1" dirty="0"/>
              <a:t>laisse faire </a:t>
            </a:r>
            <a:r>
              <a:rPr lang="en-AU" dirty="0"/>
              <a:t>approach taken to sharing &amp; coexistence by the FCC, rather than the more rigorous European approach</a:t>
            </a:r>
          </a:p>
        </p:txBody>
      </p:sp>
      <p:sp>
        <p:nvSpPr>
          <p:cNvPr id="4" name="Footer Placeholder 3">
            <a:extLst>
              <a:ext uri="{FF2B5EF4-FFF2-40B4-BE49-F238E27FC236}">
                <a16:creationId xmlns:a16="http://schemas.microsoft.com/office/drawing/2014/main" id="{D8DFC731-0527-46D5-B6FE-F44EEDDD2E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09B746-AD1F-4596-B41F-0D50E93F6B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170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460-BEB7-476D-98BF-A26029FA9934}"/>
              </a:ext>
            </a:extLst>
          </p:cNvPr>
          <p:cNvSpPr>
            <a:spLocks noGrp="1"/>
          </p:cNvSpPr>
          <p:nvPr>
            <p:ph type="title"/>
          </p:nvPr>
        </p:nvSpPr>
        <p:spPr/>
        <p:txBody>
          <a:bodyPr/>
          <a:lstStyle/>
          <a:p>
            <a:r>
              <a:rPr lang="en-AU" dirty="0"/>
              <a:t>The Chinese rules seem to impose at least one problematic constraint</a:t>
            </a:r>
          </a:p>
        </p:txBody>
      </p:sp>
      <p:sp>
        <p:nvSpPr>
          <p:cNvPr id="3" name="Content Placeholder 2">
            <a:extLst>
              <a:ext uri="{FF2B5EF4-FFF2-40B4-BE49-F238E27FC236}">
                <a16:creationId xmlns:a16="http://schemas.microsoft.com/office/drawing/2014/main" id="{12CA1FB0-6301-4948-8324-DB7304E57330}"/>
              </a:ext>
            </a:extLst>
          </p:cNvPr>
          <p:cNvSpPr>
            <a:spLocks noGrp="1"/>
          </p:cNvSpPr>
          <p:nvPr>
            <p:ph idx="1"/>
          </p:nvPr>
        </p:nvSpPr>
        <p:spPr/>
        <p:txBody>
          <a:bodyPr/>
          <a:lstStyle/>
          <a:p>
            <a:pPr lvl="1"/>
            <a:r>
              <a:rPr lang="en-AU" dirty="0"/>
              <a:t>It appears that 802.11 can satisfy these proposed rules ... with one possible exception</a:t>
            </a:r>
          </a:p>
          <a:p>
            <a:pPr lvl="1"/>
            <a:r>
              <a:rPr lang="en-AU" dirty="0"/>
              <a:t>The specification of 27 µs of listening is potentially an issue because  802.11 gear often only listens for 25 µs (especially in the secondary channel)</a:t>
            </a:r>
          </a:p>
          <a:p>
            <a:pPr lvl="1"/>
            <a:r>
              <a:rPr lang="en-AU" dirty="0"/>
              <a:t>Is this of concern, noting the consultation has closed?</a:t>
            </a:r>
          </a:p>
          <a:p>
            <a:endParaRPr lang="en-AU" dirty="0"/>
          </a:p>
        </p:txBody>
      </p:sp>
      <p:sp>
        <p:nvSpPr>
          <p:cNvPr id="4" name="Footer Placeholder 3">
            <a:extLst>
              <a:ext uri="{FF2B5EF4-FFF2-40B4-BE49-F238E27FC236}">
                <a16:creationId xmlns:a16="http://schemas.microsoft.com/office/drawing/2014/main" id="{BB11F241-6E3A-4B3F-9A76-9D4FAC9E8F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D16B81-607A-4883-BC78-C0949E1584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7163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942356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2"/>
            <a:r>
              <a:rPr lang="en-AU" dirty="0"/>
              <a:t>60 GHz</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7971</Words>
  <Application>Microsoft Office PowerPoint</Application>
  <PresentationFormat>On-screen Show (4:3)</PresentationFormat>
  <Paragraphs>985</Paragraphs>
  <Slides>73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Today’s meeting of the Coexistence SC may be relatively short …</vt:lpstr>
      <vt:lpstr>The Coex SC will consider a proposed agenda for its virtual meeting in Mar 2021</vt:lpstr>
      <vt:lpstr>PowerPoint Presentation</vt:lpstr>
      <vt:lpstr>The Coex SC scope was revised in Sept 2020 </vt:lpstr>
      <vt:lpstr>The scope of the Coex SC was expanded during the March 2021 plenary to include 60 GHz</vt:lpstr>
      <vt:lpstr>The Coex SC Chair requests assistance in putting together 60 GHz material for a future meeting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may briefly discuss the LAA/Wi-Fi coexistence study in Chicago reported in Jan 2021</vt:lpstr>
      <vt:lpstr>Experiments with deployed systems show LAA has a significant impact on Beacon success</vt:lpstr>
      <vt:lpstr>Experiments with deployed systems show LAA has a significant impact on data success</vt:lpstr>
      <vt:lpstr>Today’s light agenda provides an opportunity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is unlikely to be any progress on the question of synchronous access at BRAN#109</vt:lpstr>
      <vt:lpstr>There is unlikely to be any progress on the question of wideband LBT at BRAN#109</vt:lpstr>
      <vt:lpstr>There is unlikely to be any progress at BRAN#109 on the proposed changes to LBT in EN 303 687</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have been numerous submissions to ETSO BRAN on NB FH in 6 GHz since BRAN#108</vt:lpstr>
      <vt:lpstr>There have been numerous submissions to ETSO BRAN on NB FH in 6 GHz since BRAN#108</vt:lpstr>
      <vt:lpstr>The next steps to a resolution of the questions related to NB FH in EN 303 687 (6 GHz) are unclear</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There is only one submission to BRAN #109 in relation to adaptivity in 5 GHz …</vt:lpstr>
      <vt:lpstr>… with Nokia advocating adoption of the previously proposed compromise (with an addition)</vt:lpstr>
      <vt:lpstr>The only agreement between Nokia &amp; Wi-Fi industry is the “compromise” – it might be a good start</vt:lpstr>
      <vt:lpstr>Breaking news; there was no agreement on the proposed EN 301 893 compromise </vt:lpstr>
      <vt:lpstr>The 802.11 WG needs to start thinking about a 2nd step for 802.11be operation in 5 GHz …</vt:lpstr>
      <vt:lpstr>… with a focus on coexistence between 802.11aax using PD/ED and 802.11be</vt:lpstr>
      <vt:lpstr>The 5 GHz discussion about the use of ED-only vs PD/ED could be applied to 6 GHz</vt:lpstr>
      <vt:lpstr>PowerPoint Presentation</vt:lpstr>
      <vt:lpstr>ETSI BRAN will probably meet virtually for most of 2021 … or not</vt:lpstr>
      <vt:lpstr>PowerPoint Presentation</vt:lpstr>
      <vt:lpstr>China recently closed a consultation in relation to operation in 5 GHz</vt:lpstr>
      <vt:lpstr>The Chinese rules seem to impose at least one problematic constraint</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2021-03-09T01:48:21Z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