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4"/>
  </p:sldMasterIdLst>
  <p:notesMasterIdLst>
    <p:notesMasterId r:id="rId48"/>
  </p:notesMasterIdLst>
  <p:handoutMasterIdLst>
    <p:handoutMasterId r:id="rId49"/>
  </p:handoutMasterIdLst>
  <p:sldIdLst>
    <p:sldId id="269" r:id="rId5"/>
    <p:sldId id="302" r:id="rId6"/>
    <p:sldId id="300" r:id="rId7"/>
    <p:sldId id="286" r:id="rId8"/>
    <p:sldId id="1722" r:id="rId9"/>
    <p:sldId id="1723" r:id="rId10"/>
    <p:sldId id="1724" r:id="rId11"/>
    <p:sldId id="1725" r:id="rId12"/>
    <p:sldId id="1726" r:id="rId13"/>
    <p:sldId id="1787" r:id="rId14"/>
    <p:sldId id="738" r:id="rId15"/>
    <p:sldId id="306" r:id="rId16"/>
    <p:sldId id="516" r:id="rId17"/>
    <p:sldId id="1095" r:id="rId18"/>
    <p:sldId id="1096" r:id="rId19"/>
    <p:sldId id="1991" r:id="rId20"/>
    <p:sldId id="1992" r:id="rId21"/>
    <p:sldId id="1561" r:id="rId22"/>
    <p:sldId id="1562" r:id="rId23"/>
    <p:sldId id="2044" r:id="rId24"/>
    <p:sldId id="1596" r:id="rId25"/>
    <p:sldId id="1896" r:id="rId26"/>
    <p:sldId id="1898" r:id="rId27"/>
    <p:sldId id="2041" r:id="rId28"/>
    <p:sldId id="2042" r:id="rId29"/>
    <p:sldId id="1968" r:id="rId30"/>
    <p:sldId id="2047" r:id="rId31"/>
    <p:sldId id="1946" r:id="rId32"/>
    <p:sldId id="2046" r:id="rId33"/>
    <p:sldId id="1964" r:id="rId34"/>
    <p:sldId id="2045" r:id="rId35"/>
    <p:sldId id="1965" r:id="rId36"/>
    <p:sldId id="1967" r:id="rId37"/>
    <p:sldId id="2038" r:id="rId38"/>
    <p:sldId id="2039" r:id="rId39"/>
    <p:sldId id="1936" r:id="rId40"/>
    <p:sldId id="2032" r:id="rId41"/>
    <p:sldId id="2033" r:id="rId42"/>
    <p:sldId id="1984" r:id="rId43"/>
    <p:sldId id="1541" r:id="rId44"/>
    <p:sldId id="1932" r:id="rId45"/>
    <p:sldId id="874" r:id="rId46"/>
    <p:sldId id="305" r:id="rId47"/>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9900"/>
    <a:srgbClr val="2D2DB9"/>
    <a:srgbClr val="FF9999"/>
    <a:srgbClr val="FFCC99"/>
    <a:srgbClr val="99FF99"/>
    <a:srgbClr val="B2B2B2"/>
    <a:srgbClr val="FFCCCC"/>
    <a:srgbClr val="FF66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31" autoAdjust="0"/>
    <p:restoredTop sz="96727" autoAdjust="0"/>
  </p:normalViewPr>
  <p:slideViewPr>
    <p:cSldViewPr>
      <p:cViewPr varScale="1">
        <p:scale>
          <a:sx n="63" d="100"/>
          <a:sy n="63" d="100"/>
        </p:scale>
        <p:origin x="1640" y="64"/>
      </p:cViewPr>
      <p:guideLst>
        <p:guide orient="horz" pos="2160"/>
        <p:guide pos="2880"/>
      </p:guideLst>
    </p:cSldViewPr>
  </p:slideViewPr>
  <p:outlineViewPr>
    <p:cViewPr>
      <p:scale>
        <a:sx n="50" d="100"/>
        <a:sy n="50" d="100"/>
      </p:scale>
      <p:origin x="0" y="-58044"/>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dirty="0"/>
              <a:t>Globally</a:t>
            </a:r>
            <a:r>
              <a:rPr lang="en-AU" baseline="0" dirty="0"/>
              <a:t> </a:t>
            </a:r>
            <a:r>
              <a:rPr lang="en-AU" dirty="0"/>
              <a:t>planned/testing</a:t>
            </a:r>
            <a:r>
              <a:rPr lang="en-AU" baseline="0" dirty="0"/>
              <a:t> &amp; </a:t>
            </a:r>
            <a:r>
              <a:rPr lang="en-AU" dirty="0"/>
              <a:t>deployed</a:t>
            </a:r>
            <a:r>
              <a:rPr lang="en-AU" baseline="0" dirty="0"/>
              <a:t> LAA networks</a:t>
            </a:r>
            <a:endParaRPr lang="en-A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194071329319126E-2"/>
          <c:y val="0.12992296101876155"/>
          <c:w val="0.94122484689413832"/>
          <c:h val="0.7864554777874988"/>
        </c:manualLayout>
      </c:layout>
      <c:barChart>
        <c:barDir val="col"/>
        <c:grouping val="stacked"/>
        <c:varyColors val="0"/>
        <c:ser>
          <c:idx val="0"/>
          <c:order val="0"/>
          <c:tx>
            <c:strRef>
              <c:f>Sheet1!$B$1</c:f>
              <c:strCache>
                <c:ptCount val="1"/>
                <c:pt idx="0">
                  <c:v>Deployed</c:v>
                </c:pt>
              </c:strCache>
            </c:strRef>
          </c:tx>
          <c:spPr>
            <a:solidFill>
              <a:srgbClr val="2D2DB9"/>
            </a:solidFill>
            <a:ln w="28575">
              <a:noFill/>
            </a:ln>
            <a:effectLst/>
          </c:spPr>
          <c:invertIfNegative val="0"/>
          <c:cat>
            <c:numRef>
              <c:f>Sheet1!$A$2:$A$11</c:f>
              <c:numCache>
                <c:formatCode>mmm\-yy</c:formatCode>
                <c:ptCount val="10"/>
                <c:pt idx="0">
                  <c:v>43282</c:v>
                </c:pt>
                <c:pt idx="1">
                  <c:v>43374</c:v>
                </c:pt>
                <c:pt idx="2">
                  <c:v>43466</c:v>
                </c:pt>
                <c:pt idx="3">
                  <c:v>43647</c:v>
                </c:pt>
                <c:pt idx="4">
                  <c:v>43770</c:v>
                </c:pt>
                <c:pt idx="5">
                  <c:v>43800</c:v>
                </c:pt>
                <c:pt idx="6">
                  <c:v>43891</c:v>
                </c:pt>
                <c:pt idx="7">
                  <c:v>44044</c:v>
                </c:pt>
                <c:pt idx="8">
                  <c:v>44105</c:v>
                </c:pt>
                <c:pt idx="9">
                  <c:v>44197</c:v>
                </c:pt>
              </c:numCache>
            </c:numRef>
          </c:cat>
          <c:val>
            <c:numRef>
              <c:f>Sheet1!$B$2:$B$11</c:f>
              <c:numCache>
                <c:formatCode>General</c:formatCode>
                <c:ptCount val="10"/>
                <c:pt idx="0">
                  <c:v>4</c:v>
                </c:pt>
                <c:pt idx="1">
                  <c:v>6</c:v>
                </c:pt>
                <c:pt idx="2">
                  <c:v>6</c:v>
                </c:pt>
                <c:pt idx="3">
                  <c:v>8</c:v>
                </c:pt>
                <c:pt idx="4">
                  <c:v>8</c:v>
                </c:pt>
                <c:pt idx="5">
                  <c:v>8</c:v>
                </c:pt>
                <c:pt idx="6">
                  <c:v>9</c:v>
                </c:pt>
                <c:pt idx="7">
                  <c:v>9</c:v>
                </c:pt>
                <c:pt idx="8">
                  <c:v>9</c:v>
                </c:pt>
                <c:pt idx="9">
                  <c:v>9</c:v>
                </c:pt>
              </c:numCache>
            </c:numRef>
          </c:val>
          <c:extLst>
            <c:ext xmlns:c16="http://schemas.microsoft.com/office/drawing/2014/chart" uri="{C3380CC4-5D6E-409C-BE32-E72D297353CC}">
              <c16:uniqueId val="{00000000-679B-45DF-BFF4-841D27116758}"/>
            </c:ext>
          </c:extLst>
        </c:ser>
        <c:ser>
          <c:idx val="1"/>
          <c:order val="1"/>
          <c:tx>
            <c:strRef>
              <c:f>Sheet1!$C$1</c:f>
              <c:strCache>
                <c:ptCount val="1"/>
                <c:pt idx="0">
                  <c:v>Planned, testing</c:v>
                </c:pt>
              </c:strCache>
            </c:strRef>
          </c:tx>
          <c:spPr>
            <a:solidFill>
              <a:srgbClr val="00B0F0"/>
            </a:solidFill>
            <a:ln w="25400">
              <a:noFill/>
            </a:ln>
            <a:effectLst/>
          </c:spPr>
          <c:invertIfNegative val="0"/>
          <c:cat>
            <c:numRef>
              <c:f>Sheet1!$A$2:$A$11</c:f>
              <c:numCache>
                <c:formatCode>mmm\-yy</c:formatCode>
                <c:ptCount val="10"/>
                <c:pt idx="0">
                  <c:v>43282</c:v>
                </c:pt>
                <c:pt idx="1">
                  <c:v>43374</c:v>
                </c:pt>
                <c:pt idx="2">
                  <c:v>43466</c:v>
                </c:pt>
                <c:pt idx="3">
                  <c:v>43647</c:v>
                </c:pt>
                <c:pt idx="4">
                  <c:v>43770</c:v>
                </c:pt>
                <c:pt idx="5">
                  <c:v>43800</c:v>
                </c:pt>
                <c:pt idx="6">
                  <c:v>43891</c:v>
                </c:pt>
                <c:pt idx="7">
                  <c:v>44044</c:v>
                </c:pt>
                <c:pt idx="8">
                  <c:v>44105</c:v>
                </c:pt>
                <c:pt idx="9">
                  <c:v>44197</c:v>
                </c:pt>
              </c:numCache>
            </c:numRef>
          </c:cat>
          <c:val>
            <c:numRef>
              <c:f>Sheet1!$C$2:$C$11</c:f>
              <c:numCache>
                <c:formatCode>General</c:formatCode>
                <c:ptCount val="10"/>
                <c:pt idx="0">
                  <c:v>23</c:v>
                </c:pt>
                <c:pt idx="1">
                  <c:v>22</c:v>
                </c:pt>
                <c:pt idx="2">
                  <c:v>26</c:v>
                </c:pt>
                <c:pt idx="3">
                  <c:v>29</c:v>
                </c:pt>
                <c:pt idx="4">
                  <c:v>30</c:v>
                </c:pt>
                <c:pt idx="5">
                  <c:v>29</c:v>
                </c:pt>
                <c:pt idx="6">
                  <c:v>29</c:v>
                </c:pt>
                <c:pt idx="7">
                  <c:v>28</c:v>
                </c:pt>
                <c:pt idx="8">
                  <c:v>27</c:v>
                </c:pt>
                <c:pt idx="9">
                  <c:v>27</c:v>
                </c:pt>
              </c:numCache>
            </c:numRef>
          </c:val>
          <c:extLst>
            <c:ext xmlns:c16="http://schemas.microsoft.com/office/drawing/2014/chart" uri="{C3380CC4-5D6E-409C-BE32-E72D297353CC}">
              <c16:uniqueId val="{00000001-679B-45DF-BFF4-841D27116758}"/>
            </c:ext>
          </c:extLst>
        </c:ser>
        <c:dLbls>
          <c:showLegendKey val="0"/>
          <c:showVal val="0"/>
          <c:showCatName val="0"/>
          <c:showSerName val="0"/>
          <c:showPercent val="0"/>
          <c:showBubbleSize val="0"/>
        </c:dLbls>
        <c:gapWidth val="150"/>
        <c:overlap val="100"/>
        <c:axId val="808752840"/>
        <c:axId val="808753824"/>
      </c:barChart>
      <c:dateAx>
        <c:axId val="808752840"/>
        <c:scaling>
          <c:orientation val="minMax"/>
          <c:max val="44228"/>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3824"/>
        <c:crosses val="autoZero"/>
        <c:auto val="1"/>
        <c:lblOffset val="100"/>
        <c:baseTimeUnit val="months"/>
        <c:majorUnit val="4"/>
        <c:majorTimeUnit val="months"/>
      </c:dateAx>
      <c:valAx>
        <c:axId val="80875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2840"/>
        <c:crosses val="autoZero"/>
        <c:crossBetween val="between"/>
      </c:valAx>
      <c:spPr>
        <a:noFill/>
        <a:ln>
          <a:noFill/>
        </a:ln>
        <a:effectLst/>
      </c:spPr>
    </c:plotArea>
    <c:legend>
      <c:legendPos val="r"/>
      <c:layout>
        <c:manualLayout>
          <c:xMode val="edge"/>
          <c:yMode val="edge"/>
          <c:x val="5.7412382275744946E-2"/>
          <c:y val="0.11101414406532518"/>
          <c:w val="0.19422160465235963"/>
          <c:h val="0.18355788859725869"/>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802.11-17/0291r0</a:t>
            </a:r>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802.11-17/0291r0</a:t>
            </a:r>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a:t>Andrew Myles, Cisco</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290592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802.11-21/0217r0</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63379"/>
            <a:ext cx="8784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Mar 2021</a:t>
            </a: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mentor.ieee.org/802.11/dcn/21/11-21-0178-00-coex-january-2021-meeting-minutes.docx"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hyperlink" Target="https://mentor.ieee.org/802.11/dcn/20/11-20-1973"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tandards.ieee.org/develop/policies/antitrust.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 Id="rId4" Type="http://schemas.openxmlformats.org/officeDocument/2006/relationships/hyperlink" Target="http://www.ieee.org/about/corporate/governance"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a:t>Andrew Myles, Cisco</a:t>
            </a:r>
          </a:p>
        </p:txBody>
      </p:sp>
      <p:sp>
        <p:nvSpPr>
          <p:cNvPr id="8" name="Slide Number Placeholder 5"/>
          <p:cNvSpPr>
            <a:spLocks noGrp="1"/>
          </p:cNvSpPr>
          <p:nvPr>
            <p:ph type="sldNum" sz="quarter" idx="11"/>
          </p:nvPr>
        </p:nvSpPr>
        <p:spPr/>
        <p:txBody>
          <a:bodyPr/>
          <a:lstStyle/>
          <a:p>
            <a:pPr>
              <a:defRPr/>
            </a:pPr>
            <a:r>
              <a:rPr lang="en-US"/>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a:solidFill>
                  <a:schemeClr val="accent6"/>
                </a:solidFill>
              </a:rPr>
              <a:t>Agenda for </a:t>
            </a:r>
            <a:r>
              <a:rPr lang="en-US" i="1" dirty="0">
                <a:solidFill>
                  <a:schemeClr val="accent6"/>
                </a:solidFill>
              </a:rPr>
              <a:t>IEEE 802.11 Coexistence SC</a:t>
            </a:r>
            <a:br>
              <a:rPr lang="en-US" i="1" dirty="0">
                <a:solidFill>
                  <a:schemeClr val="accent6"/>
                </a:solidFill>
              </a:rPr>
            </a:br>
            <a:r>
              <a:rPr lang="en-US" dirty="0">
                <a:solidFill>
                  <a:schemeClr val="accent6"/>
                </a:solidFill>
              </a:rPr>
              <a:t>virtual</a:t>
            </a:r>
            <a:r>
              <a:rPr lang="en-US" i="1" dirty="0">
                <a:solidFill>
                  <a:schemeClr val="accent6"/>
                </a:solidFill>
              </a:rPr>
              <a:t> </a:t>
            </a:r>
            <a:r>
              <a:rPr lang="en-US" dirty="0">
                <a:solidFill>
                  <a:schemeClr val="accent6"/>
                </a:solidFill>
              </a:rPr>
              <a:t>meeting in March 2021</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5 February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26510-ACCF-4ECF-AB55-B46DB521F23D}"/>
              </a:ext>
            </a:extLst>
          </p:cNvPr>
          <p:cNvSpPr>
            <a:spLocks noGrp="1"/>
          </p:cNvSpPr>
          <p:nvPr>
            <p:ph type="title"/>
          </p:nvPr>
        </p:nvSpPr>
        <p:spPr/>
        <p:txBody>
          <a:bodyPr/>
          <a:lstStyle/>
          <a:p>
            <a:r>
              <a:rPr lang="en-AU" dirty="0"/>
              <a:t>The Coex SC will meet once during the virtual</a:t>
            </a:r>
            <a:br>
              <a:rPr lang="en-AU" dirty="0"/>
            </a:br>
            <a:r>
              <a:rPr lang="en-AU" dirty="0"/>
              <a:t>IEEE 802.11 WG interim meeting in Mar 2021</a:t>
            </a:r>
          </a:p>
        </p:txBody>
      </p:sp>
      <p:sp>
        <p:nvSpPr>
          <p:cNvPr id="4" name="Footer Placeholder 3">
            <a:extLst>
              <a:ext uri="{FF2B5EF4-FFF2-40B4-BE49-F238E27FC236}">
                <a16:creationId xmlns:a16="http://schemas.microsoft.com/office/drawing/2014/main" id="{0AB6A181-A3BA-40E0-B416-1C137E68E1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7571E2C-A1CE-4BF3-A1C3-09855CFB6EB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a:t>
            </a:fld>
            <a:endParaRPr lang="en-US"/>
          </a:p>
        </p:txBody>
      </p:sp>
      <p:sp>
        <p:nvSpPr>
          <p:cNvPr id="6" name="Content Placeholder 5">
            <a:extLst>
              <a:ext uri="{FF2B5EF4-FFF2-40B4-BE49-F238E27FC236}">
                <a16:creationId xmlns:a16="http://schemas.microsoft.com/office/drawing/2014/main" id="{A87C75F5-233E-4C4A-A72C-DE12D8B438F1}"/>
              </a:ext>
            </a:extLst>
          </p:cNvPr>
          <p:cNvSpPr>
            <a:spLocks noGrp="1"/>
          </p:cNvSpPr>
          <p:nvPr>
            <p:ph idx="1"/>
          </p:nvPr>
        </p:nvSpPr>
        <p:spPr/>
        <p:txBody>
          <a:bodyPr/>
          <a:lstStyle/>
          <a:p>
            <a:r>
              <a:rPr lang="en-AU" dirty="0"/>
              <a:t>IEEE 802.11 Coex teleconference</a:t>
            </a:r>
          </a:p>
          <a:p>
            <a:pPr lvl="1"/>
            <a:r>
              <a:rPr lang="en-AU" dirty="0">
                <a:latin typeface="+mj-lt"/>
              </a:rPr>
              <a:t>Wednesday, 17 Mar 2021 @ 4-6pm ET</a:t>
            </a:r>
          </a:p>
          <a:p>
            <a:pPr lvl="1"/>
            <a:r>
              <a:rPr lang="en-AU" dirty="0" err="1">
                <a:latin typeface="+mj-lt"/>
              </a:rPr>
              <a:t>Webex</a:t>
            </a:r>
            <a:r>
              <a:rPr lang="en-AU" dirty="0">
                <a:latin typeface="+mj-lt"/>
              </a:rPr>
              <a:t> details:</a:t>
            </a:r>
          </a:p>
          <a:p>
            <a:pPr lvl="2"/>
            <a:r>
              <a:rPr lang="en-AU" dirty="0">
                <a:solidFill>
                  <a:srgbClr val="FF0000"/>
                </a:solidFill>
                <a:effectLst/>
                <a:latin typeface="+mj-lt"/>
                <a:ea typeface="Calibri" panose="020F0502020204030204" pitchFamily="34" charset="0"/>
              </a:rPr>
              <a:t>TBD</a:t>
            </a:r>
          </a:p>
        </p:txBody>
      </p:sp>
    </p:spTree>
    <p:extLst>
      <p:ext uri="{BB962C8B-B14F-4D97-AF65-F5344CB8AC3E}">
        <p14:creationId xmlns:p14="http://schemas.microsoft.com/office/powerpoint/2010/main" val="4291185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a proposed agenda for its virtual meeting in Mar 2021</a:t>
            </a:r>
          </a:p>
        </p:txBody>
      </p:sp>
      <p:sp>
        <p:nvSpPr>
          <p:cNvPr id="3" name="Content Placeholder 2"/>
          <p:cNvSpPr>
            <a:spLocks noGrp="1"/>
          </p:cNvSpPr>
          <p:nvPr>
            <p:ph idx="1"/>
          </p:nvPr>
        </p:nvSpPr>
        <p:spPr/>
        <p:txBody>
          <a:bodyPr/>
          <a:lstStyle/>
          <a:p>
            <a:r>
              <a:rPr lang="en-AU" dirty="0"/>
              <a:t>Proposed Agenda</a:t>
            </a:r>
          </a:p>
          <a:p>
            <a:pPr lvl="1"/>
            <a:r>
              <a:rPr lang="en-AU" dirty="0"/>
              <a:t>Bureaucratic stuff</a:t>
            </a:r>
          </a:p>
          <a:p>
            <a:pPr lvl="2"/>
            <a:r>
              <a:rPr lang="en-AU" dirty="0"/>
              <a:t>Scope of IEEE 802.11 Coexistence SC (a reminder)</a:t>
            </a:r>
          </a:p>
          <a:p>
            <a:pPr lvl="2"/>
            <a:r>
              <a:rPr lang="en-AU" dirty="0"/>
              <a:t>Approve minutes</a:t>
            </a:r>
          </a:p>
          <a:p>
            <a:pPr lvl="1"/>
            <a:r>
              <a:rPr lang="en-AU" dirty="0"/>
              <a:t>What is happening this week? (in no particular order)</a:t>
            </a:r>
          </a:p>
          <a:p>
            <a:pPr lvl="2"/>
            <a:r>
              <a:rPr lang="en-AU" dirty="0"/>
              <a:t>Review of ETSI BRAN activities</a:t>
            </a:r>
          </a:p>
          <a:p>
            <a:pPr lvl="3"/>
            <a:r>
              <a:rPr lang="en-AU" dirty="0"/>
              <a:t>EN 303 687 issues (6 GHz) </a:t>
            </a:r>
          </a:p>
          <a:p>
            <a:pPr lvl="4"/>
            <a:r>
              <a:rPr lang="en-AU" sz="1400" dirty="0"/>
              <a:t>Including a discussion of NB FH in 6 GHz</a:t>
            </a:r>
          </a:p>
          <a:p>
            <a:pPr lvl="3"/>
            <a:r>
              <a:rPr lang="en-AU" dirty="0"/>
              <a:t>EN 301 893 issues (5 GHz)</a:t>
            </a:r>
          </a:p>
          <a:p>
            <a:pPr lvl="4"/>
            <a:r>
              <a:rPr lang="en-AU" dirty="0"/>
              <a:t>Including status of proposed compromise on </a:t>
            </a:r>
            <a:r>
              <a:rPr lang="en-AU" dirty="0" err="1"/>
              <a:t>adaptovity</a:t>
            </a:r>
            <a:endParaRPr lang="en-AU" dirty="0"/>
          </a:p>
          <a:p>
            <a:pPr lvl="2"/>
            <a:r>
              <a:rPr lang="en-AU" dirty="0"/>
              <a:t>Review of 3GPP activities</a:t>
            </a:r>
          </a:p>
          <a:p>
            <a:pPr lvl="2"/>
            <a:r>
              <a:rPr lang="en-AU" dirty="0"/>
              <a:t>Plans for next meeting</a:t>
            </a:r>
          </a:p>
          <a:p>
            <a:pPr lvl="2"/>
            <a:r>
              <a:rPr lang="en-AU" dirty="0"/>
              <a:t>Other business</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a:t>
            </a:fld>
            <a:endParaRPr lang="en-US"/>
          </a:p>
        </p:txBody>
      </p:sp>
    </p:spTree>
    <p:extLst>
      <p:ext uri="{BB962C8B-B14F-4D97-AF65-F5344CB8AC3E}">
        <p14:creationId xmlns:p14="http://schemas.microsoft.com/office/powerpoint/2010/main" val="1456581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Scope of IEEE 802.11 Coexistence SC</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12</a:t>
            </a:fld>
            <a:endParaRPr lang="en-US"/>
          </a:p>
        </p:txBody>
      </p:sp>
    </p:spTree>
    <p:extLst>
      <p:ext uri="{BB962C8B-B14F-4D97-AF65-F5344CB8AC3E}">
        <p14:creationId xmlns:p14="http://schemas.microsoft.com/office/powerpoint/2010/main" val="2714693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scope was revised in Sept 2020 </a:t>
            </a:r>
          </a:p>
        </p:txBody>
      </p:sp>
      <p:sp>
        <p:nvSpPr>
          <p:cNvPr id="12" name="Content Placeholder 11">
            <a:extLst>
              <a:ext uri="{FF2B5EF4-FFF2-40B4-BE49-F238E27FC236}">
                <a16:creationId xmlns:a16="http://schemas.microsoft.com/office/drawing/2014/main" id="{22C2F833-62FB-4AB1-8334-9BA30F1F28F6}"/>
              </a:ext>
            </a:extLst>
          </p:cNvPr>
          <p:cNvSpPr>
            <a:spLocks noGrp="1"/>
          </p:cNvSpPr>
          <p:nvPr>
            <p:ph idx="1"/>
          </p:nvPr>
        </p:nvSpPr>
        <p:spPr/>
        <p:txBody>
          <a:bodyPr/>
          <a:lstStyle/>
          <a:p>
            <a:r>
              <a:rPr lang="en-AU" dirty="0"/>
              <a:t>IEEE 802.11 Coex SC Scope</a:t>
            </a:r>
          </a:p>
          <a:p>
            <a:pPr lvl="1"/>
            <a:r>
              <a:rPr lang="en-AU" i="1" dirty="0"/>
              <a:t>The Coex SC shall promote, within the 802.11 WG and externally, an environment that enables IEEE 802.11 technologies to have equitable access to unlicensed spectrum globally</a:t>
            </a:r>
          </a:p>
          <a:p>
            <a:pPr lvl="1"/>
            <a:r>
              <a:rPr lang="en-AU" i="1" dirty="0"/>
              <a:t>The Coex SC should focus particularly on coexistence of 802.11ax &amp; 802.11be with LAA &amp; NR-U in the 5 GHz &amp; 6 GHz bands globally</a:t>
            </a:r>
          </a:p>
          <a:p>
            <a:pPr lvl="1"/>
            <a:r>
              <a:rPr lang="en-AU" i="1" dirty="0"/>
              <a:t>The Coex SC may consider coexistence with other technologies and in other bands as directed by the Chair of the 802.11 WG</a:t>
            </a:r>
          </a:p>
          <a:p>
            <a:r>
              <a:rPr lang="en-AU" dirty="0"/>
              <a:t>IEEE 802.11 Coex SC close down criteria</a:t>
            </a:r>
          </a:p>
          <a:p>
            <a:pPr lvl="1"/>
            <a:r>
              <a:rPr lang="en-AU" dirty="0"/>
              <a:t>802.11 WG Chair </a:t>
            </a:r>
            <a:r>
              <a:rPr lang="en-AU" sz="1600" dirty="0"/>
              <a:t>has</a:t>
            </a:r>
            <a:r>
              <a:rPr lang="en-AU" dirty="0"/>
              <a:t> authority to close down SC</a:t>
            </a:r>
          </a:p>
          <a:p>
            <a:pPr lvl="1"/>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13</a:t>
            </a:fld>
            <a:endParaRPr lang="en-US"/>
          </a:p>
        </p:txBody>
      </p:sp>
    </p:spTree>
    <p:extLst>
      <p:ext uri="{BB962C8B-B14F-4D97-AF65-F5344CB8AC3E}">
        <p14:creationId xmlns:p14="http://schemas.microsoft.com/office/powerpoint/2010/main" val="3764971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i="1" dirty="0">
                <a:solidFill>
                  <a:schemeClr val="accent2"/>
                </a:solidFill>
              </a:rPr>
              <a:t>Minutes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2771728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the approval of its virtual meeting minutes from Jan 2021</a:t>
            </a:r>
          </a:p>
        </p:txBody>
      </p:sp>
      <p:sp>
        <p:nvSpPr>
          <p:cNvPr id="3" name="Content Placeholder 2"/>
          <p:cNvSpPr>
            <a:spLocks noGrp="1"/>
          </p:cNvSpPr>
          <p:nvPr>
            <p:ph idx="1"/>
          </p:nvPr>
        </p:nvSpPr>
        <p:spPr/>
        <p:txBody>
          <a:bodyPr/>
          <a:lstStyle/>
          <a:p>
            <a:pPr lvl="1"/>
            <a:r>
              <a:rPr lang="en-AU" dirty="0"/>
              <a:t>The draft minutes for the Coex SC at the virtual meeting in Jan 2021 are available on Mentor:</a:t>
            </a:r>
          </a:p>
          <a:p>
            <a:pPr lvl="2"/>
            <a:r>
              <a:rPr lang="en-AU" dirty="0"/>
              <a:t>See </a:t>
            </a:r>
            <a:r>
              <a:rPr lang="en-AU" dirty="0">
                <a:solidFill>
                  <a:srgbClr val="FF0000"/>
                </a:solidFill>
                <a:hlinkClick r:id="rId2"/>
              </a:rPr>
              <a:t>11-21-0178-00</a:t>
            </a:r>
            <a:r>
              <a:rPr lang="en-AU" dirty="0">
                <a:solidFill>
                  <a:srgbClr val="FF0000"/>
                </a:solidFill>
              </a:rPr>
              <a:t> </a:t>
            </a:r>
            <a:r>
              <a:rPr lang="en-AU" dirty="0"/>
              <a:t>(draft)</a:t>
            </a:r>
            <a:endParaRPr lang="en-AU" dirty="0">
              <a:solidFill>
                <a:srgbClr val="FF0000"/>
              </a:solidFill>
            </a:endParaRPr>
          </a:p>
          <a:p>
            <a:pPr lvl="1"/>
            <a:r>
              <a:rPr lang="en-AU" dirty="0"/>
              <a:t>Motion:</a:t>
            </a:r>
          </a:p>
          <a:p>
            <a:pPr lvl="2"/>
            <a:r>
              <a:rPr lang="en-AU" i="1" dirty="0"/>
              <a:t>The IEEE 802 Coex SC approves </a:t>
            </a:r>
            <a:r>
              <a:rPr lang="en-AU" i="1" dirty="0">
                <a:solidFill>
                  <a:srgbClr val="FF0000"/>
                </a:solidFill>
                <a:hlinkClick r:id="rId2"/>
              </a:rPr>
              <a:t>11-21-0178-00</a:t>
            </a:r>
            <a:r>
              <a:rPr lang="en-AU" i="1" dirty="0"/>
              <a:t> as the minutes of its virtual meeting in Jan 2021</a:t>
            </a:r>
          </a:p>
          <a:p>
            <a:pPr lvl="2"/>
            <a:r>
              <a:rPr lang="en-AU" dirty="0"/>
              <a:t>Moved: </a:t>
            </a:r>
          </a:p>
          <a:p>
            <a:pPr lvl="2"/>
            <a:r>
              <a:rPr lang="en-AU" dirty="0"/>
              <a:t>Seconded:</a:t>
            </a:r>
          </a:p>
          <a:p>
            <a:pPr lvl="2"/>
            <a:r>
              <a:rPr lang="en-AU" dirty="0"/>
              <a:t>Result:</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1024488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2DB854-73D5-473A-AEF3-DCA887FDDE14}"/>
              </a:ext>
            </a:extLst>
          </p:cNvPr>
          <p:cNvSpPr>
            <a:spLocks noGrp="1"/>
          </p:cNvSpPr>
          <p:nvPr>
            <p:ph idx="1"/>
          </p:nvPr>
        </p:nvSpPr>
        <p:spPr/>
        <p:txBody>
          <a:bodyPr/>
          <a:lstStyle/>
          <a:p>
            <a:r>
              <a:rPr lang="en-AU" dirty="0">
                <a:solidFill>
                  <a:srgbClr val="FF0000"/>
                </a:solidFill>
              </a:rPr>
              <a:t>Key messages</a:t>
            </a:r>
          </a:p>
        </p:txBody>
      </p:sp>
      <p:sp>
        <p:nvSpPr>
          <p:cNvPr id="3" name="Footer Placeholder 2">
            <a:extLst>
              <a:ext uri="{FF2B5EF4-FFF2-40B4-BE49-F238E27FC236}">
                <a16:creationId xmlns:a16="http://schemas.microsoft.com/office/drawing/2014/main" id="{121AA8FB-063F-4C8E-B6F3-C22334D085F8}"/>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5DE9D8EC-64A7-4839-84F9-16A2EC838FB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515306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25B1F-B8D2-4778-AA4D-345C2212F4A1}"/>
              </a:ext>
            </a:extLst>
          </p:cNvPr>
          <p:cNvSpPr>
            <a:spLocks noGrp="1"/>
          </p:cNvSpPr>
          <p:nvPr>
            <p:ph type="title"/>
          </p:nvPr>
        </p:nvSpPr>
        <p:spPr/>
        <p:txBody>
          <a:bodyPr/>
          <a:lstStyle/>
          <a:p>
            <a:r>
              <a:rPr lang="en-AU" dirty="0"/>
              <a:t>There are few key message for the Coex SC that arise out of today’s session</a:t>
            </a:r>
          </a:p>
        </p:txBody>
      </p:sp>
      <p:sp>
        <p:nvSpPr>
          <p:cNvPr id="3" name="Content Placeholder 2">
            <a:extLst>
              <a:ext uri="{FF2B5EF4-FFF2-40B4-BE49-F238E27FC236}">
                <a16:creationId xmlns:a16="http://schemas.microsoft.com/office/drawing/2014/main" id="{67183165-9AB9-41A8-9DB8-48EE14491AC2}"/>
              </a:ext>
            </a:extLst>
          </p:cNvPr>
          <p:cNvSpPr>
            <a:spLocks noGrp="1"/>
          </p:cNvSpPr>
          <p:nvPr>
            <p:ph idx="1"/>
          </p:nvPr>
        </p:nvSpPr>
        <p:spPr/>
        <p:txBody>
          <a:bodyPr/>
          <a:lstStyle/>
          <a:p>
            <a:r>
              <a:rPr lang="en-AU" dirty="0"/>
              <a:t>Key messages from today’s session …</a:t>
            </a:r>
          </a:p>
          <a:p>
            <a:pPr lvl="1"/>
            <a:r>
              <a:rPr lang="en-AU" dirty="0">
                <a:solidFill>
                  <a:srgbClr val="FF0000"/>
                </a:solidFill>
              </a:rPr>
              <a:t>TBD</a:t>
            </a:r>
          </a:p>
          <a:p>
            <a:r>
              <a:rPr lang="en-AU" dirty="0"/>
              <a:t>… you can leave if you are not interested in the details </a:t>
            </a:r>
            <a:r>
              <a:rPr lang="en-AU" dirty="0">
                <a:sym typeface="Wingdings" panose="05000000000000000000" pitchFamily="2" charset="2"/>
              </a:rPr>
              <a:t></a:t>
            </a:r>
            <a:endParaRPr lang="en-AU" dirty="0"/>
          </a:p>
          <a:p>
            <a:pPr lvl="1"/>
            <a:endParaRPr lang="en-AU" dirty="0"/>
          </a:p>
          <a:p>
            <a:pPr lvl="1"/>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FE675D0A-56D9-4410-8C46-66AAE5215DF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209FA71-BEF0-4CD3-B817-371A26F1720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4077686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Unlicensed LTE deployment</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1255292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858126" cy="1066800"/>
          </a:xfrm>
        </p:spPr>
        <p:txBody>
          <a:bodyPr/>
          <a:lstStyle/>
          <a:p>
            <a:r>
              <a:rPr lang="en-AU" dirty="0"/>
              <a:t>The number planned/testing &amp; deployed LAA networks globally is currently steady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461595"/>
              </p:ext>
            </p:extLst>
          </p:nvPr>
        </p:nvGraphicFramePr>
        <p:xfrm>
          <a:off x="76201" y="2031144"/>
          <a:ext cx="8991594" cy="2662776"/>
        </p:xfrm>
        <a:graphic>
          <a:graphicData uri="http://schemas.openxmlformats.org/drawingml/2006/table">
            <a:tbl>
              <a:tblPr firstRow="1" bandRow="1">
                <a:tableStyleId>{21E4AEA4-8DFA-4A89-87EB-49C32662AFE0}</a:tableStyleId>
              </a:tblPr>
              <a:tblGrid>
                <a:gridCol w="671977">
                  <a:extLst>
                    <a:ext uri="{9D8B030D-6E8A-4147-A177-3AD203B41FA5}">
                      <a16:colId xmlns:a16="http://schemas.microsoft.com/office/drawing/2014/main" val="3409454223"/>
                    </a:ext>
                  </a:extLst>
                </a:gridCol>
                <a:gridCol w="1004422">
                  <a:extLst>
                    <a:ext uri="{9D8B030D-6E8A-4147-A177-3AD203B41FA5}">
                      <a16:colId xmlns:a16="http://schemas.microsoft.com/office/drawing/2014/main" val="1001302695"/>
                    </a:ext>
                  </a:extLst>
                </a:gridCol>
                <a:gridCol w="874705">
                  <a:extLst>
                    <a:ext uri="{9D8B030D-6E8A-4147-A177-3AD203B41FA5}">
                      <a16:colId xmlns:a16="http://schemas.microsoft.com/office/drawing/2014/main" val="4129828934"/>
                    </a:ext>
                  </a:extLst>
                </a:gridCol>
                <a:gridCol w="920070">
                  <a:extLst>
                    <a:ext uri="{9D8B030D-6E8A-4147-A177-3AD203B41FA5}">
                      <a16:colId xmlns:a16="http://schemas.microsoft.com/office/drawing/2014/main" val="175375953"/>
                    </a:ext>
                  </a:extLst>
                </a:gridCol>
                <a:gridCol w="920070">
                  <a:extLst>
                    <a:ext uri="{9D8B030D-6E8A-4147-A177-3AD203B41FA5}">
                      <a16:colId xmlns:a16="http://schemas.microsoft.com/office/drawing/2014/main" val="3937962473"/>
                    </a:ext>
                  </a:extLst>
                </a:gridCol>
                <a:gridCol w="920070">
                  <a:extLst>
                    <a:ext uri="{9D8B030D-6E8A-4147-A177-3AD203B41FA5}">
                      <a16:colId xmlns:a16="http://schemas.microsoft.com/office/drawing/2014/main" val="4245245893"/>
                    </a:ext>
                  </a:extLst>
                </a:gridCol>
                <a:gridCol w="920070">
                  <a:extLst>
                    <a:ext uri="{9D8B030D-6E8A-4147-A177-3AD203B41FA5}">
                      <a16:colId xmlns:a16="http://schemas.microsoft.com/office/drawing/2014/main" val="1539556242"/>
                    </a:ext>
                  </a:extLst>
                </a:gridCol>
                <a:gridCol w="920070">
                  <a:extLst>
                    <a:ext uri="{9D8B030D-6E8A-4147-A177-3AD203B41FA5}">
                      <a16:colId xmlns:a16="http://schemas.microsoft.com/office/drawing/2014/main" val="2641848087"/>
                    </a:ext>
                  </a:extLst>
                </a:gridCol>
                <a:gridCol w="920070">
                  <a:extLst>
                    <a:ext uri="{9D8B030D-6E8A-4147-A177-3AD203B41FA5}">
                      <a16:colId xmlns:a16="http://schemas.microsoft.com/office/drawing/2014/main" val="2450901583"/>
                    </a:ext>
                  </a:extLst>
                </a:gridCol>
                <a:gridCol w="920070">
                  <a:extLst>
                    <a:ext uri="{9D8B030D-6E8A-4147-A177-3AD203B41FA5}">
                      <a16:colId xmlns:a16="http://schemas.microsoft.com/office/drawing/2014/main" val="758354042"/>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algn="ctr"/>
                      <a:r>
                        <a:rPr lang="en-AU" sz="1200" dirty="0"/>
                        <a:t>GSMA</a:t>
                      </a:r>
                      <a:r>
                        <a:rPr lang="en-AU" sz="1200" b="1" kern="1200" baseline="30000" dirty="0">
                          <a:solidFill>
                            <a:schemeClr val="lt1"/>
                          </a:solidFill>
                          <a:latin typeface="+mn-lt"/>
                          <a:ea typeface="+mn-ea"/>
                          <a:cs typeface="+mn-cs"/>
                        </a:rPr>
                        <a:t>1</a:t>
                      </a:r>
                      <a:br>
                        <a:rPr lang="en-AU" sz="1200" dirty="0"/>
                      </a:br>
                      <a:r>
                        <a:rPr lang="en-AU" sz="1200" dirty="0"/>
                        <a:t>(July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2</a:t>
                      </a:r>
                      <a:br>
                        <a:rPr lang="en-AU" sz="1200" dirty="0"/>
                      </a:br>
                      <a:r>
                        <a:rPr lang="en-AU" sz="1200" dirty="0"/>
                        <a:t>(Oct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3</a:t>
                      </a:r>
                      <a:br>
                        <a:rPr lang="en-AU" sz="1200" dirty="0"/>
                      </a:br>
                      <a:r>
                        <a:rPr lang="en-AU" sz="1200" dirty="0"/>
                        <a:t>(Jan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4</a:t>
                      </a:r>
                      <a:br>
                        <a:rPr lang="en-AU" sz="1200" dirty="0"/>
                      </a:br>
                      <a:r>
                        <a:rPr lang="en-AU" sz="1200" dirty="0"/>
                        <a:t>(Jul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5</a:t>
                      </a:r>
                      <a:br>
                        <a:rPr lang="en-AU" sz="1200" dirty="0"/>
                      </a:br>
                      <a:r>
                        <a:rPr lang="en-AU" sz="1200" dirty="0"/>
                        <a:t>(Nov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6</a:t>
                      </a:r>
                      <a:br>
                        <a:rPr lang="en-AU" sz="1200" dirty="0"/>
                      </a:br>
                      <a:r>
                        <a:rPr lang="en-AU" sz="1200" dirty="0"/>
                        <a:t>(Dec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7</a:t>
                      </a:r>
                      <a:br>
                        <a:rPr lang="en-AU" sz="1200" dirty="0"/>
                      </a:br>
                      <a:r>
                        <a:rPr lang="en-AU" sz="1200" dirty="0"/>
                        <a:t>(Mar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8</a:t>
                      </a:r>
                      <a:br>
                        <a:rPr lang="en-AU" sz="1200" dirty="0"/>
                      </a:br>
                      <a:r>
                        <a:rPr lang="en-AU" sz="1200" dirty="0"/>
                        <a:t>(Aug ‘20)</a:t>
                      </a:r>
                    </a:p>
                  </a:txBody>
                  <a:tcPr anchor="ctr"/>
                </a:tc>
                <a:extLst>
                  <a:ext uri="{0D108BD9-81ED-4DB2-BD59-A6C34878D82A}">
                    <a16:rowId xmlns:a16="http://schemas.microsoft.com/office/drawing/2014/main" val="199255957"/>
                  </a:ext>
                </a:extLst>
              </a:tr>
              <a:tr h="275697">
                <a:tc rowSpan="2">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23</a:t>
                      </a:r>
                    </a:p>
                  </a:txBody>
                  <a:tcPr anchor="ctr"/>
                </a:tc>
                <a:tc>
                  <a:txBody>
                    <a:bodyPr/>
                    <a:lstStyle/>
                    <a:p>
                      <a:pPr algn="ctr"/>
                      <a:r>
                        <a:rPr lang="en-AU" sz="1200" dirty="0">
                          <a:solidFill>
                            <a:schemeClr val="tx1"/>
                          </a:solidFill>
                        </a:rPr>
                        <a:t>22</a:t>
                      </a:r>
                    </a:p>
                  </a:txBody>
                  <a:tcPr anchor="ctr"/>
                </a:tc>
                <a:tc>
                  <a:txBody>
                    <a:bodyPr/>
                    <a:lstStyle/>
                    <a:p>
                      <a:pPr algn="ctr"/>
                      <a:r>
                        <a:rPr lang="en-AU" sz="1200" dirty="0">
                          <a:solidFill>
                            <a:schemeClr val="tx1"/>
                          </a:solidFill>
                        </a:rPr>
                        <a:t>26</a:t>
                      </a:r>
                    </a:p>
                  </a:txBody>
                  <a:tcPr anchor="ctr"/>
                </a:tc>
                <a:tc>
                  <a:txBody>
                    <a:bodyPr/>
                    <a:lstStyle/>
                    <a:p>
                      <a:pPr algn="ctr"/>
                      <a:r>
                        <a:rPr lang="en-AU" sz="1200" dirty="0">
                          <a:solidFill>
                            <a:schemeClr val="tx1"/>
                          </a:solidFill>
                        </a:rPr>
                        <a:t>29</a:t>
                      </a:r>
                    </a:p>
                  </a:txBody>
                  <a:tcPr anchor="ctr"/>
                </a:tc>
                <a:tc>
                  <a:txBody>
                    <a:bodyPr/>
                    <a:lstStyle/>
                    <a:p>
                      <a:pPr algn="ctr"/>
                      <a:r>
                        <a:rPr lang="en-AU" sz="1200" dirty="0">
                          <a:solidFill>
                            <a:schemeClr val="tx1"/>
                          </a:solidFill>
                        </a:rPr>
                        <a:t>30</a:t>
                      </a:r>
                    </a:p>
                  </a:txBody>
                  <a:tcPr anchor="ctr"/>
                </a:tc>
                <a:tc>
                  <a:txBody>
                    <a:bodyPr/>
                    <a:lstStyle/>
                    <a:p>
                      <a:pPr algn="ctr"/>
                      <a:r>
                        <a:rPr lang="en-AU" sz="1200" dirty="0">
                          <a:solidFill>
                            <a:schemeClr val="tx1"/>
                          </a:solidFill>
                        </a:rPr>
                        <a:t>29</a:t>
                      </a:r>
                    </a:p>
                  </a:txBody>
                  <a:tcPr anchor="ctr"/>
                </a:tc>
                <a:tc>
                  <a:txBody>
                    <a:bodyPr/>
                    <a:lstStyle/>
                    <a:p>
                      <a:pPr algn="ctr"/>
                      <a:r>
                        <a:rPr lang="en-US" sz="1200" dirty="0">
                          <a:solidFill>
                            <a:schemeClr val="tx1"/>
                          </a:solidFill>
                        </a:rPr>
                        <a:t>29</a:t>
                      </a:r>
                      <a:endParaRPr lang="en-AU" sz="1200" dirty="0">
                        <a:solidFill>
                          <a:schemeClr val="tx1"/>
                        </a:solidFill>
                      </a:endParaRPr>
                    </a:p>
                  </a:txBody>
                  <a:tcPr anchor="ctr"/>
                </a:tc>
                <a:tc>
                  <a:txBody>
                    <a:bodyPr/>
                    <a:lstStyle/>
                    <a:p>
                      <a:pPr algn="ctr"/>
                      <a:r>
                        <a:rPr lang="en-AU" sz="1200" dirty="0">
                          <a:solidFill>
                            <a:schemeClr val="tx1"/>
                          </a:solidFill>
                        </a:rPr>
                        <a:t>28</a:t>
                      </a: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solidFill>
                            <a:schemeClr val="tx1"/>
                          </a:solidFill>
                        </a:rPr>
                        <a:t>4</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US" sz="1200" dirty="0">
                          <a:solidFill>
                            <a:schemeClr val="tx1"/>
                          </a:solidFill>
                        </a:rPr>
                        <a:t>9</a:t>
                      </a:r>
                      <a:endParaRPr lang="en-AU" sz="1200" dirty="0">
                        <a:solidFill>
                          <a:schemeClr val="tx1"/>
                        </a:solidFill>
                      </a:endParaRPr>
                    </a:p>
                  </a:txBody>
                  <a:tcPr anchor="ctr"/>
                </a:tc>
                <a:tc>
                  <a:txBody>
                    <a:bodyPr/>
                    <a:lstStyle/>
                    <a:p>
                      <a:pPr algn="ctr"/>
                      <a:r>
                        <a:rPr lang="en-AU" sz="1200" dirty="0">
                          <a:solidFill>
                            <a:schemeClr val="tx1"/>
                          </a:solidFill>
                        </a:rPr>
                        <a:t>9</a:t>
                      </a:r>
                    </a:p>
                  </a:txBody>
                  <a:tcPr anchor="ctr"/>
                </a:tc>
                <a:extLst>
                  <a:ext uri="{0D108BD9-81ED-4DB2-BD59-A6C34878D82A}">
                    <a16:rowId xmlns:a16="http://schemas.microsoft.com/office/drawing/2014/main" val="2912597888"/>
                  </a:ext>
                </a:extLst>
              </a:tr>
              <a:tr h="275697">
                <a:tc rowSpan="2">
                  <a:txBody>
                    <a:bodyPr/>
                    <a:lstStyle/>
                    <a:p>
                      <a:r>
                        <a:rPr lang="en-AU" sz="1200" dirty="0" err="1"/>
                        <a:t>eLAA</a:t>
                      </a:r>
                      <a:endParaRPr lang="en-AU" sz="1200" dirty="0"/>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a:t>
                      </a:r>
                    </a:p>
                  </a:txBody>
                  <a:tcPr anchor="ctr"/>
                </a:tc>
                <a:tc>
                  <a:txBody>
                    <a:bodyPr/>
                    <a:lstStyle/>
                    <a:p>
                      <a:pPr algn="ctr"/>
                      <a:r>
                        <a:rPr lang="en-US" sz="1200" dirty="0"/>
                        <a:t>0</a:t>
                      </a:r>
                      <a:endParaRPr lang="en-AU" sz="1200" dirty="0"/>
                    </a:p>
                  </a:txBody>
                  <a:tcPr anchor="ctr"/>
                </a:tc>
                <a:tc>
                  <a:txBody>
                    <a:bodyPr/>
                    <a:lstStyle/>
                    <a:p>
                      <a:pPr algn="ctr"/>
                      <a:r>
                        <a:rPr lang="en-AU" sz="1200" dirty="0"/>
                        <a:t>1</a:t>
                      </a:r>
                    </a:p>
                  </a:txBody>
                  <a:tcPr anchor="ctr"/>
                </a:tc>
                <a:extLst>
                  <a:ext uri="{0D108BD9-81ED-4DB2-BD59-A6C34878D82A}">
                    <a16:rowId xmlns:a16="http://schemas.microsoft.com/office/drawing/2014/main" val="170272351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a:t>
                      </a:r>
                    </a:p>
                  </a:txBody>
                  <a:tcPr anchor="ctr"/>
                </a:tc>
                <a:tc>
                  <a:txBody>
                    <a:bodyPr/>
                    <a:lstStyle/>
                    <a:p>
                      <a:pPr algn="ctr"/>
                      <a:r>
                        <a:rPr lang="en-US" sz="1200" dirty="0"/>
                        <a:t>1</a:t>
                      </a:r>
                      <a:endParaRPr lang="en-AU" sz="1200" dirty="0"/>
                    </a:p>
                  </a:txBody>
                  <a:tcPr anchor="ctr"/>
                </a:tc>
                <a:tc>
                  <a:txBody>
                    <a:bodyPr/>
                    <a:lstStyle/>
                    <a:p>
                      <a:pPr algn="ctr"/>
                      <a:r>
                        <a:rPr lang="en-AU" sz="1200" dirty="0"/>
                        <a:t>0</a:t>
                      </a:r>
                    </a:p>
                  </a:txBody>
                  <a:tcPr anchor="ctr"/>
                </a:tc>
                <a:extLst>
                  <a:ext uri="{0D108BD9-81ED-4DB2-BD59-A6C34878D82A}">
                    <a16:rowId xmlns:a16="http://schemas.microsoft.com/office/drawing/2014/main" val="1043723728"/>
                  </a:ext>
                </a:extLst>
              </a:tr>
              <a:tr h="275697">
                <a:tc rowSpan="2">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US" sz="1200" dirty="0"/>
                        <a:t>2</a:t>
                      </a:r>
                      <a:endParaRPr lang="en-AU" sz="1200" dirty="0"/>
                    </a:p>
                  </a:txBody>
                  <a:tcPr anchor="ctr"/>
                </a:tc>
                <a:tc>
                  <a:txBody>
                    <a:bodyPr/>
                    <a:lstStyle/>
                    <a:p>
                      <a:pPr algn="ctr"/>
                      <a:r>
                        <a:rPr lang="en-AU" sz="1200" dirty="0"/>
                        <a:t>2</a:t>
                      </a:r>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US" sz="1200" dirty="0"/>
                        <a:t>1</a:t>
                      </a:r>
                      <a:endParaRPr lang="en-AU" sz="1200" dirty="0"/>
                    </a:p>
                  </a:txBody>
                  <a:tcPr anchor="ctr"/>
                </a:tc>
                <a:tc>
                  <a:txBody>
                    <a:bodyPr/>
                    <a:lstStyle/>
                    <a:p>
                      <a:pPr algn="ctr"/>
                      <a:r>
                        <a:rPr lang="en-AU" sz="1200" dirty="0"/>
                        <a:t>1</a:t>
                      </a:r>
                    </a:p>
                  </a:txBody>
                  <a:tcPr anchor="ctr"/>
                </a:tc>
                <a:extLst>
                  <a:ext uri="{0D108BD9-81ED-4DB2-BD59-A6C34878D82A}">
                    <a16:rowId xmlns:a16="http://schemas.microsoft.com/office/drawing/2014/main" val="3901041144"/>
                  </a:ext>
                </a:extLst>
              </a:tr>
              <a:tr h="275697">
                <a:tc rowSpan="2">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9</a:t>
                      </a:r>
                    </a:p>
                  </a:txBody>
                  <a:tcPr anchor="ctr"/>
                </a:tc>
                <a:tc>
                  <a:txBody>
                    <a:bodyPr/>
                    <a:lstStyle/>
                    <a:p>
                      <a:pPr algn="ctr"/>
                      <a:r>
                        <a:rPr lang="en-US" sz="1200" dirty="0"/>
                        <a:t>9</a:t>
                      </a:r>
                      <a:endParaRPr lang="en-AU" sz="1200" dirty="0"/>
                    </a:p>
                  </a:txBody>
                  <a:tcPr anchor="ctr"/>
                </a:tc>
                <a:tc>
                  <a:txBody>
                    <a:bodyPr/>
                    <a:lstStyle/>
                    <a:p>
                      <a:pPr algn="ctr"/>
                      <a:r>
                        <a:rPr lang="en-AU" sz="1200" dirty="0"/>
                        <a:t>9</a:t>
                      </a:r>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US" sz="1200" dirty="0"/>
                        <a:t>3</a:t>
                      </a:r>
                      <a:endParaRPr lang="en-AU" sz="1200" dirty="0"/>
                    </a:p>
                  </a:txBody>
                  <a:tcPr anchor="ctr"/>
                </a:tc>
                <a:tc>
                  <a:txBody>
                    <a:bodyPr/>
                    <a:lstStyle/>
                    <a:p>
                      <a:pPr algn="ctr"/>
                      <a:r>
                        <a:rPr lang="en-AU" sz="1200" dirty="0"/>
                        <a:t>3</a:t>
                      </a:r>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19</a:t>
            </a:fld>
            <a:endParaRPr lang="en-US"/>
          </a:p>
        </p:txBody>
      </p:sp>
      <p:sp>
        <p:nvSpPr>
          <p:cNvPr id="8" name="Rectangle 7"/>
          <p:cNvSpPr/>
          <p:nvPr/>
        </p:nvSpPr>
        <p:spPr bwMode="auto">
          <a:xfrm>
            <a:off x="76200" y="5005514"/>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a:tabLst>
                <a:tab pos="182563" algn="l"/>
              </a:tabLst>
            </a:pPr>
            <a:r>
              <a:rPr lang="en-AU" sz="900" dirty="0">
                <a:latin typeface="+mj-lt"/>
              </a:rPr>
              <a:t>GSMA (July 2018)</a:t>
            </a:r>
          </a:p>
          <a:p>
            <a:pPr marL="228600" indent="-228600" eaLnBrk="0" hangingPunct="0">
              <a:spcBef>
                <a:spcPts val="700"/>
              </a:spcBef>
              <a:buAutoNum type="arabicPlain" startAt="2"/>
              <a:tabLst>
                <a:tab pos="182563" algn="l"/>
              </a:tabLst>
            </a:pPr>
            <a:r>
              <a:rPr lang="en-AU" sz="900" dirty="0">
                <a:latin typeface="+mj-lt"/>
              </a:rPr>
              <a:t>GSA: Evolution from LTE to 5G: Global Market Status (Nov 2018)</a:t>
            </a:r>
          </a:p>
          <a:p>
            <a:pPr marL="228600" indent="-228600" eaLnBrk="0" hangingPunct="0">
              <a:spcBef>
                <a:spcPts val="700"/>
              </a:spcBef>
              <a:buAutoNum type="arabicPlain" startAt="3"/>
              <a:tabLst>
                <a:tab pos="182563" algn="l"/>
              </a:tabLst>
            </a:pPr>
            <a:r>
              <a:rPr lang="en-AU" sz="900" dirty="0">
                <a:latin typeface="+mj-lt"/>
              </a:rPr>
              <a:t>GSA: LTE in unlicensed and shared spectrum (Jan 2019)</a:t>
            </a:r>
          </a:p>
          <a:p>
            <a:pPr marL="228600" indent="-228600" eaLnBrk="0" hangingPunct="0">
              <a:spcBef>
                <a:spcPts val="700"/>
              </a:spcBef>
              <a:buAutoNum type="arabicPlain" startAt="4"/>
              <a:tabLst>
                <a:tab pos="182563" algn="l"/>
              </a:tabLst>
            </a:pPr>
            <a:r>
              <a:rPr lang="en-AU" sz="900" dirty="0">
                <a:latin typeface="+mj-lt"/>
              </a:rPr>
              <a:t>GSA: Evolution from LTE to 5G: Global Market Status (Aug 2019)</a:t>
            </a:r>
          </a:p>
          <a:p>
            <a:pPr marL="228600" indent="-228600" eaLnBrk="0" hangingPunct="0">
              <a:spcBef>
                <a:spcPts val="700"/>
              </a:spcBef>
              <a:buAutoNum type="arabicPlain" startAt="5"/>
              <a:tabLst>
                <a:tab pos="182563" algn="l"/>
              </a:tabLst>
            </a:pPr>
            <a:r>
              <a:rPr lang="en-AU" sz="900" dirty="0">
                <a:latin typeface="+mj-lt"/>
              </a:rPr>
              <a:t>GSA: LTE Unlicensed - LTE in Unlicensed and Shared Spectrum (Nov 2019</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3" name="Rectangle 2">
            <a:extLst>
              <a:ext uri="{FF2B5EF4-FFF2-40B4-BE49-F238E27FC236}">
                <a16:creationId xmlns:a16="http://schemas.microsoft.com/office/drawing/2014/main" id="{3BB15F64-BDB7-4902-89CA-7A17DABF32E4}"/>
              </a:ext>
            </a:extLst>
          </p:cNvPr>
          <p:cNvSpPr/>
          <p:nvPr/>
        </p:nvSpPr>
        <p:spPr bwMode="auto">
          <a:xfrm>
            <a:off x="4571999" y="5026819"/>
            <a:ext cx="7772399" cy="1447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6"/>
              <a:tabLst>
                <a:tab pos="182563" algn="l"/>
              </a:tabLst>
            </a:pPr>
            <a:endParaRPr lang="en-AU" sz="1100" dirty="0">
              <a:latin typeface="+mj-lt"/>
            </a:endParaRPr>
          </a:p>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5"/>
              <a:tabLst>
                <a:tab pos="182563" algn="l"/>
              </a:tabLst>
            </a:pPr>
            <a:endParaRPr lang="en-AU" sz="1100" dirty="0">
              <a:latin typeface="+mj-lt"/>
            </a:endParaRPr>
          </a:p>
        </p:txBody>
      </p:sp>
      <p:sp>
        <p:nvSpPr>
          <p:cNvPr id="10" name="Rectangle 9">
            <a:extLst>
              <a:ext uri="{FF2B5EF4-FFF2-40B4-BE49-F238E27FC236}">
                <a16:creationId xmlns:a16="http://schemas.microsoft.com/office/drawing/2014/main" id="{88C48245-A526-40C5-9838-3E713F8CC6D4}"/>
              </a:ext>
            </a:extLst>
          </p:cNvPr>
          <p:cNvSpPr/>
          <p:nvPr/>
        </p:nvSpPr>
        <p:spPr bwMode="auto">
          <a:xfrm>
            <a:off x="4656081" y="5026025"/>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startAt="6"/>
              <a:tabLst>
                <a:tab pos="182563" algn="l"/>
              </a:tabLst>
            </a:pPr>
            <a:r>
              <a:rPr lang="en-AU" sz="900" dirty="0">
                <a:latin typeface="+mj-lt"/>
              </a:rPr>
              <a:t>GSA: LTE and 5G Market Statistics (Dec 2019)</a:t>
            </a:r>
          </a:p>
          <a:p>
            <a:pPr marL="228600" indent="-228600" eaLnBrk="0" hangingPunct="0">
              <a:spcBef>
                <a:spcPts val="700"/>
              </a:spcBef>
              <a:buAutoNum type="arabicPlain" startAt="7"/>
              <a:tabLst>
                <a:tab pos="182563" algn="l"/>
              </a:tabLst>
            </a:pPr>
            <a:r>
              <a:rPr lang="en-AU" sz="900" dirty="0">
                <a:latin typeface="+mj-lt"/>
              </a:rPr>
              <a:t>GSA: LTE in Unlicensed Spectrum and Shared Spectrum (Mar 2020)</a:t>
            </a:r>
          </a:p>
          <a:p>
            <a:pPr marL="228600" indent="-228600" eaLnBrk="0" hangingPunct="0">
              <a:spcBef>
                <a:spcPts val="700"/>
              </a:spcBef>
              <a:buAutoNum type="arabicPlain" startAt="7"/>
              <a:tabLst>
                <a:tab pos="182563" algn="l"/>
              </a:tabLst>
            </a:pPr>
            <a:r>
              <a:rPr lang="en-AU" sz="900" dirty="0">
                <a:latin typeface="+mj-lt"/>
              </a:rPr>
              <a:t>GSA: LTE and 5G in Unlicensed Spectrum: Trials, Deployments &amp; Devices (Aug 2020)</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Tree>
    <p:extLst>
      <p:ext uri="{BB962C8B-B14F-4D97-AF65-F5344CB8AC3E}">
        <p14:creationId xmlns:p14="http://schemas.microsoft.com/office/powerpoint/2010/main" val="2065023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a:t>Welcome to the 5</a:t>
            </a:r>
            <a:r>
              <a:rPr lang="en-AU" baseline="30000" dirty="0"/>
              <a:t>th</a:t>
            </a:r>
            <a:r>
              <a:rPr lang="en-AU" dirty="0"/>
              <a:t> virtual plenary meeting of the </a:t>
            </a:r>
            <a:r>
              <a:rPr lang="en-AU" i="1" dirty="0"/>
              <a:t>Coex SC </a:t>
            </a:r>
            <a:r>
              <a:rPr lang="en-AU" dirty="0"/>
              <a:t>in Mar 2021</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a:t>
            </a:fld>
            <a:endParaRPr lang="en-US"/>
          </a:p>
        </p:txBody>
      </p:sp>
      <p:graphicFrame>
        <p:nvGraphicFramePr>
          <p:cNvPr id="8" name="Table 6">
            <a:extLst>
              <a:ext uri="{FF2B5EF4-FFF2-40B4-BE49-F238E27FC236}">
                <a16:creationId xmlns:a16="http://schemas.microsoft.com/office/drawing/2014/main" id="{6151548C-ED86-4F47-88ED-8A2DC78EDC93}"/>
              </a:ext>
            </a:extLst>
          </p:cNvPr>
          <p:cNvGraphicFramePr>
            <a:graphicFrameLocks noGrp="1"/>
          </p:cNvGraphicFramePr>
          <p:nvPr>
            <p:extLst>
              <p:ext uri="{D42A27DB-BD31-4B8C-83A1-F6EECF244321}">
                <p14:modId xmlns:p14="http://schemas.microsoft.com/office/powerpoint/2010/main" val="1233093060"/>
              </p:ext>
            </p:extLst>
          </p:nvPr>
        </p:nvGraphicFramePr>
        <p:xfrm>
          <a:off x="4914900" y="1447800"/>
          <a:ext cx="2667000" cy="48768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130558">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158845">
                <a:tc>
                  <a:txBody>
                    <a:bodyPr/>
                    <a:lstStyle/>
                    <a:p>
                      <a:pPr algn="ctr"/>
                      <a:r>
                        <a:rPr lang="en-AU" sz="1400" dirty="0"/>
                        <a:t>7</a:t>
                      </a:r>
                    </a:p>
                  </a:txBody>
                  <a:tcPr/>
                </a:tc>
                <a:tc>
                  <a:txBody>
                    <a:bodyPr/>
                    <a:lstStyle/>
                    <a:p>
                      <a:pPr algn="ctr"/>
                      <a:r>
                        <a:rPr lang="en-AU" sz="1400" dirty="0"/>
                        <a:t>San Diego</a:t>
                      </a:r>
                    </a:p>
                  </a:txBody>
                  <a:tcPr/>
                </a:tc>
                <a:tc>
                  <a:txBody>
                    <a:bodyPr/>
                    <a:lstStyle/>
                    <a:p>
                      <a:pPr algn="ctr"/>
                      <a:r>
                        <a:rPr lang="en-AU" sz="1400" dirty="0"/>
                        <a:t>July 2018 </a:t>
                      </a:r>
                    </a:p>
                  </a:txBody>
                  <a:tcPr/>
                </a:tc>
                <a:extLst>
                  <a:ext uri="{0D108BD9-81ED-4DB2-BD59-A6C34878D82A}">
                    <a16:rowId xmlns:a16="http://schemas.microsoft.com/office/drawing/2014/main" val="2873240473"/>
                  </a:ext>
                </a:extLst>
              </a:tr>
              <a:tr h="158845">
                <a:tc>
                  <a:txBody>
                    <a:bodyPr/>
                    <a:lstStyle/>
                    <a:p>
                      <a:pPr algn="ctr"/>
                      <a:r>
                        <a:rPr lang="en-AU" sz="1400" dirty="0"/>
                        <a:t>8</a:t>
                      </a:r>
                    </a:p>
                  </a:txBody>
                  <a:tcPr/>
                </a:tc>
                <a:tc>
                  <a:txBody>
                    <a:bodyPr/>
                    <a:lstStyle/>
                    <a:p>
                      <a:pPr algn="ctr"/>
                      <a:r>
                        <a:rPr lang="en-AU" sz="1400" dirty="0"/>
                        <a:t>Hawaii</a:t>
                      </a:r>
                    </a:p>
                  </a:txBody>
                  <a:tcPr/>
                </a:tc>
                <a:tc>
                  <a:txBody>
                    <a:bodyPr/>
                    <a:lstStyle/>
                    <a:p>
                      <a:pPr algn="ctr"/>
                      <a:r>
                        <a:rPr lang="en-AU" sz="1400" dirty="0"/>
                        <a:t>Sep 2018</a:t>
                      </a:r>
                    </a:p>
                  </a:txBody>
                  <a:tcPr/>
                </a:tc>
                <a:extLst>
                  <a:ext uri="{0D108BD9-81ED-4DB2-BD59-A6C34878D82A}">
                    <a16:rowId xmlns:a16="http://schemas.microsoft.com/office/drawing/2014/main" val="2138476038"/>
                  </a:ext>
                </a:extLst>
              </a:tr>
              <a:tr h="158845">
                <a:tc>
                  <a:txBody>
                    <a:bodyPr/>
                    <a:lstStyle/>
                    <a:p>
                      <a:pPr algn="ctr"/>
                      <a:r>
                        <a:rPr lang="en-AU" sz="1400" dirty="0"/>
                        <a:t>9</a:t>
                      </a:r>
                    </a:p>
                  </a:txBody>
                  <a:tcPr/>
                </a:tc>
                <a:tc>
                  <a:txBody>
                    <a:bodyPr/>
                    <a:lstStyle/>
                    <a:p>
                      <a:pPr algn="ctr"/>
                      <a:r>
                        <a:rPr lang="en-AU" sz="1400" dirty="0"/>
                        <a:t>Bangkok</a:t>
                      </a:r>
                    </a:p>
                  </a:txBody>
                  <a:tcPr/>
                </a:tc>
                <a:tc>
                  <a:txBody>
                    <a:bodyPr/>
                    <a:lstStyle/>
                    <a:p>
                      <a:pPr algn="ctr"/>
                      <a:r>
                        <a:rPr lang="en-AU" sz="1400" dirty="0"/>
                        <a:t>Nov 2018 </a:t>
                      </a:r>
                    </a:p>
                  </a:txBody>
                  <a:tcPr/>
                </a:tc>
                <a:extLst>
                  <a:ext uri="{0D108BD9-81ED-4DB2-BD59-A6C34878D82A}">
                    <a16:rowId xmlns:a16="http://schemas.microsoft.com/office/drawing/2014/main" val="605224903"/>
                  </a:ext>
                </a:extLst>
              </a:tr>
              <a:tr h="158845">
                <a:tc>
                  <a:txBody>
                    <a:bodyPr/>
                    <a:lstStyle/>
                    <a:p>
                      <a:pPr algn="ctr"/>
                      <a:r>
                        <a:rPr lang="en-AU" sz="1400" dirty="0"/>
                        <a:t>10</a:t>
                      </a:r>
                    </a:p>
                  </a:txBody>
                  <a:tcPr/>
                </a:tc>
                <a:tc>
                  <a:txBody>
                    <a:bodyPr/>
                    <a:lstStyle/>
                    <a:p>
                      <a:pPr algn="ctr"/>
                      <a:r>
                        <a:rPr lang="en-AU" sz="1400" dirty="0"/>
                        <a:t>St Louis</a:t>
                      </a:r>
                    </a:p>
                  </a:txBody>
                  <a:tcPr/>
                </a:tc>
                <a:tc>
                  <a:txBody>
                    <a:bodyPr/>
                    <a:lstStyle/>
                    <a:p>
                      <a:pPr algn="ctr"/>
                      <a:r>
                        <a:rPr lang="en-AU" sz="1400" dirty="0"/>
                        <a:t>Jan 2019 </a:t>
                      </a:r>
                    </a:p>
                  </a:txBody>
                  <a:tcPr/>
                </a:tc>
                <a:extLst>
                  <a:ext uri="{0D108BD9-81ED-4DB2-BD59-A6C34878D82A}">
                    <a16:rowId xmlns:a16="http://schemas.microsoft.com/office/drawing/2014/main" val="240571227"/>
                  </a:ext>
                </a:extLst>
              </a:tr>
              <a:tr h="158845">
                <a:tc>
                  <a:txBody>
                    <a:bodyPr/>
                    <a:lstStyle/>
                    <a:p>
                      <a:pPr algn="ctr"/>
                      <a:r>
                        <a:rPr lang="en-AU" sz="1400" dirty="0"/>
                        <a:t>11</a:t>
                      </a:r>
                    </a:p>
                  </a:txBody>
                  <a:tcPr/>
                </a:tc>
                <a:tc>
                  <a:txBody>
                    <a:bodyPr/>
                    <a:lstStyle/>
                    <a:p>
                      <a:pPr algn="ctr"/>
                      <a:r>
                        <a:rPr lang="en-AU" sz="1400" dirty="0"/>
                        <a:t>Vancouver</a:t>
                      </a:r>
                    </a:p>
                  </a:txBody>
                  <a:tcPr/>
                </a:tc>
                <a:tc>
                  <a:txBody>
                    <a:bodyPr/>
                    <a:lstStyle/>
                    <a:p>
                      <a:pPr algn="ctr"/>
                      <a:r>
                        <a:rPr lang="en-AU" sz="1400" dirty="0"/>
                        <a:t>Mar 2019 </a:t>
                      </a:r>
                    </a:p>
                  </a:txBody>
                  <a:tcPr/>
                </a:tc>
                <a:extLst>
                  <a:ext uri="{0D108BD9-81ED-4DB2-BD59-A6C34878D82A}">
                    <a16:rowId xmlns:a16="http://schemas.microsoft.com/office/drawing/2014/main" val="1656154372"/>
                  </a:ext>
                </a:extLst>
              </a:tr>
              <a:tr h="158845">
                <a:tc>
                  <a:txBody>
                    <a:bodyPr/>
                    <a:lstStyle/>
                    <a:p>
                      <a:pPr algn="ctr"/>
                      <a:r>
                        <a:rPr lang="en-AU" sz="1400" dirty="0"/>
                        <a:t>12</a:t>
                      </a:r>
                    </a:p>
                  </a:txBody>
                  <a:tcPr/>
                </a:tc>
                <a:tc>
                  <a:txBody>
                    <a:bodyPr/>
                    <a:lstStyle/>
                    <a:p>
                      <a:pPr algn="ctr"/>
                      <a:r>
                        <a:rPr lang="en-AU" sz="1400" dirty="0"/>
                        <a:t>Atlanta</a:t>
                      </a:r>
                    </a:p>
                  </a:txBody>
                  <a:tcPr/>
                </a:tc>
                <a:tc>
                  <a:txBody>
                    <a:bodyPr/>
                    <a:lstStyle/>
                    <a:p>
                      <a:pPr algn="ctr"/>
                      <a:r>
                        <a:rPr lang="en-AU" sz="1400" dirty="0"/>
                        <a:t>May 2019 </a:t>
                      </a:r>
                    </a:p>
                  </a:txBody>
                  <a:tcPr/>
                </a:tc>
                <a:extLst>
                  <a:ext uri="{0D108BD9-81ED-4DB2-BD59-A6C34878D82A}">
                    <a16:rowId xmlns:a16="http://schemas.microsoft.com/office/drawing/2014/main" val="298386339"/>
                  </a:ext>
                </a:extLst>
              </a:tr>
              <a:tr h="158845">
                <a:tc>
                  <a:txBody>
                    <a:bodyPr/>
                    <a:lstStyle/>
                    <a:p>
                      <a:pPr algn="ctr"/>
                      <a:r>
                        <a:rPr lang="en-AU" sz="1400" dirty="0"/>
                        <a:t>13</a:t>
                      </a:r>
                    </a:p>
                  </a:txBody>
                  <a:tcPr/>
                </a:tc>
                <a:tc>
                  <a:txBody>
                    <a:bodyPr/>
                    <a:lstStyle/>
                    <a:p>
                      <a:pPr algn="ctr"/>
                      <a:r>
                        <a:rPr lang="en-AU" sz="1400" dirty="0"/>
                        <a:t>Vienna</a:t>
                      </a:r>
                    </a:p>
                  </a:txBody>
                  <a:tcPr/>
                </a:tc>
                <a:tc>
                  <a:txBody>
                    <a:bodyPr/>
                    <a:lstStyle/>
                    <a:p>
                      <a:pPr algn="ctr"/>
                      <a:r>
                        <a:rPr lang="en-AU" sz="1400" dirty="0"/>
                        <a:t>Jul 2019 </a:t>
                      </a:r>
                    </a:p>
                  </a:txBody>
                  <a:tcPr/>
                </a:tc>
                <a:extLst>
                  <a:ext uri="{0D108BD9-81ED-4DB2-BD59-A6C34878D82A}">
                    <a16:rowId xmlns:a16="http://schemas.microsoft.com/office/drawing/2014/main" val="2145421217"/>
                  </a:ext>
                </a:extLst>
              </a:tr>
              <a:tr h="158845">
                <a:tc>
                  <a:txBody>
                    <a:bodyPr/>
                    <a:lstStyle/>
                    <a:p>
                      <a:pPr algn="ctr"/>
                      <a:r>
                        <a:rPr lang="en-AU" sz="1400" dirty="0"/>
                        <a:t>14</a:t>
                      </a:r>
                    </a:p>
                  </a:txBody>
                  <a:tcPr/>
                </a:tc>
                <a:tc>
                  <a:txBody>
                    <a:bodyPr/>
                    <a:lstStyle/>
                    <a:p>
                      <a:pPr algn="ctr"/>
                      <a:r>
                        <a:rPr lang="en-AU" sz="1400" dirty="0"/>
                        <a:t>Hanoi</a:t>
                      </a:r>
                    </a:p>
                  </a:txBody>
                  <a:tcPr/>
                </a:tc>
                <a:tc>
                  <a:txBody>
                    <a:bodyPr/>
                    <a:lstStyle/>
                    <a:p>
                      <a:pPr algn="ctr"/>
                      <a:r>
                        <a:rPr lang="en-AU" sz="1400" dirty="0"/>
                        <a:t>Sep 2019 </a:t>
                      </a:r>
                    </a:p>
                  </a:txBody>
                  <a:tcPr/>
                </a:tc>
                <a:extLst>
                  <a:ext uri="{0D108BD9-81ED-4DB2-BD59-A6C34878D82A}">
                    <a16:rowId xmlns:a16="http://schemas.microsoft.com/office/drawing/2014/main" val="552046209"/>
                  </a:ext>
                </a:extLst>
              </a:tr>
              <a:tr h="158845">
                <a:tc>
                  <a:txBody>
                    <a:bodyPr/>
                    <a:lstStyle/>
                    <a:p>
                      <a:pPr algn="ctr"/>
                      <a:r>
                        <a:rPr lang="en-AU" sz="1400" dirty="0"/>
                        <a:t>15</a:t>
                      </a:r>
                    </a:p>
                  </a:txBody>
                  <a:tcPr/>
                </a:tc>
                <a:tc>
                  <a:txBody>
                    <a:bodyPr/>
                    <a:lstStyle/>
                    <a:p>
                      <a:pPr algn="ctr"/>
                      <a:r>
                        <a:rPr lang="en-AU" sz="1400" dirty="0"/>
                        <a:t>Hawaii</a:t>
                      </a:r>
                    </a:p>
                  </a:txBody>
                  <a:tcPr/>
                </a:tc>
                <a:tc>
                  <a:txBody>
                    <a:bodyPr/>
                    <a:lstStyle/>
                    <a:p>
                      <a:pPr algn="ctr"/>
                      <a:r>
                        <a:rPr lang="en-AU" sz="1400" dirty="0"/>
                        <a:t>Nov 2019</a:t>
                      </a:r>
                    </a:p>
                  </a:txBody>
                  <a:tcPr/>
                </a:tc>
                <a:extLst>
                  <a:ext uri="{0D108BD9-81ED-4DB2-BD59-A6C34878D82A}">
                    <a16:rowId xmlns:a16="http://schemas.microsoft.com/office/drawing/2014/main" val="1326901077"/>
                  </a:ext>
                </a:extLst>
              </a:tr>
              <a:tr h="158845">
                <a:tc>
                  <a:txBody>
                    <a:bodyPr/>
                    <a:lstStyle/>
                    <a:p>
                      <a:pPr algn="ctr"/>
                      <a:r>
                        <a:rPr lang="en-AU" sz="1400" dirty="0"/>
                        <a:t>16</a:t>
                      </a:r>
                    </a:p>
                  </a:txBody>
                  <a:tcPr/>
                </a:tc>
                <a:tc>
                  <a:txBody>
                    <a:bodyPr/>
                    <a:lstStyle/>
                    <a:p>
                      <a:pPr algn="ctr"/>
                      <a:r>
                        <a:rPr lang="en-AU" sz="1400" dirty="0"/>
                        <a:t>Irvine</a:t>
                      </a:r>
                    </a:p>
                  </a:txBody>
                  <a:tcPr/>
                </a:tc>
                <a:tc>
                  <a:txBody>
                    <a:bodyPr/>
                    <a:lstStyle/>
                    <a:p>
                      <a:pPr algn="ctr"/>
                      <a:r>
                        <a:rPr lang="en-AU" sz="1400" dirty="0"/>
                        <a:t>Jan 2020</a:t>
                      </a:r>
                    </a:p>
                  </a:txBody>
                  <a:tcPr/>
                </a:tc>
                <a:extLst>
                  <a:ext uri="{0D108BD9-81ED-4DB2-BD59-A6C34878D82A}">
                    <a16:rowId xmlns:a16="http://schemas.microsoft.com/office/drawing/2014/main" val="3594898333"/>
                  </a:ext>
                </a:extLst>
              </a:tr>
              <a:tr h="158845">
                <a:tc>
                  <a:txBody>
                    <a:bodyPr/>
                    <a:lstStyle/>
                    <a:p>
                      <a:pPr algn="ctr"/>
                      <a:r>
                        <a:rPr lang="en-AU" sz="1400" dirty="0"/>
                        <a:t>17</a:t>
                      </a:r>
                    </a:p>
                  </a:txBody>
                  <a:tcPr/>
                </a:tc>
                <a:tc>
                  <a:txBody>
                    <a:bodyPr/>
                    <a:lstStyle/>
                    <a:p>
                      <a:pPr algn="ctr"/>
                      <a:r>
                        <a:rPr lang="en-AU" sz="1400" dirty="0"/>
                        <a:t>Virtual 1</a:t>
                      </a:r>
                    </a:p>
                  </a:txBody>
                  <a:tcPr/>
                </a:tc>
                <a:tc>
                  <a:txBody>
                    <a:bodyPr/>
                    <a:lstStyle/>
                    <a:p>
                      <a:pPr algn="ctr"/>
                      <a:r>
                        <a:rPr lang="en-AU" sz="1400" dirty="0"/>
                        <a:t>Jul 2020</a:t>
                      </a:r>
                    </a:p>
                  </a:txBody>
                  <a:tcPr/>
                </a:tc>
                <a:extLst>
                  <a:ext uri="{0D108BD9-81ED-4DB2-BD59-A6C34878D82A}">
                    <a16:rowId xmlns:a16="http://schemas.microsoft.com/office/drawing/2014/main" val="1550002336"/>
                  </a:ext>
                </a:extLst>
              </a:tr>
              <a:tr h="158845">
                <a:tc>
                  <a:txBody>
                    <a:bodyPr/>
                    <a:lstStyle/>
                    <a:p>
                      <a:pPr algn="ctr"/>
                      <a:r>
                        <a:rPr lang="en-AU" sz="1400" dirty="0"/>
                        <a:t>18</a:t>
                      </a:r>
                    </a:p>
                  </a:txBody>
                  <a:tcPr/>
                </a:tc>
                <a:tc>
                  <a:txBody>
                    <a:bodyPr/>
                    <a:lstStyle/>
                    <a:p>
                      <a:pPr algn="ctr"/>
                      <a:r>
                        <a:rPr lang="en-AU" sz="1400" dirty="0"/>
                        <a:t>Virtual 2</a:t>
                      </a:r>
                    </a:p>
                  </a:txBody>
                  <a:tcPr/>
                </a:tc>
                <a:tc>
                  <a:txBody>
                    <a:bodyPr/>
                    <a:lstStyle/>
                    <a:p>
                      <a:pPr algn="ctr"/>
                      <a:r>
                        <a:rPr lang="en-AU" sz="1400" dirty="0"/>
                        <a:t>Sep 2020</a:t>
                      </a:r>
                    </a:p>
                  </a:txBody>
                  <a:tcPr/>
                </a:tc>
                <a:extLst>
                  <a:ext uri="{0D108BD9-81ED-4DB2-BD59-A6C34878D82A}">
                    <a16:rowId xmlns:a16="http://schemas.microsoft.com/office/drawing/2014/main" val="2475254383"/>
                  </a:ext>
                </a:extLst>
              </a:tr>
              <a:tr h="158845">
                <a:tc>
                  <a:txBody>
                    <a:bodyPr/>
                    <a:lstStyle/>
                    <a:p>
                      <a:pPr algn="ctr"/>
                      <a:r>
                        <a:rPr lang="en-AU" sz="1400" dirty="0"/>
                        <a:t>19</a:t>
                      </a:r>
                    </a:p>
                  </a:txBody>
                  <a:tcPr/>
                </a:tc>
                <a:tc>
                  <a:txBody>
                    <a:bodyPr/>
                    <a:lstStyle/>
                    <a:p>
                      <a:pPr algn="ctr"/>
                      <a:r>
                        <a:rPr lang="en-AU" sz="1400" dirty="0">
                          <a:solidFill>
                            <a:schemeClr val="tx1"/>
                          </a:solidFill>
                        </a:rPr>
                        <a:t>Virtual 3</a:t>
                      </a:r>
                    </a:p>
                  </a:txBody>
                  <a:tcPr/>
                </a:tc>
                <a:tc>
                  <a:txBody>
                    <a:bodyPr/>
                    <a:lstStyle/>
                    <a:p>
                      <a:pPr algn="ctr"/>
                      <a:r>
                        <a:rPr lang="en-AU" sz="1400" dirty="0">
                          <a:solidFill>
                            <a:schemeClr val="tx1"/>
                          </a:solidFill>
                        </a:rPr>
                        <a:t>Nov 2020</a:t>
                      </a:r>
                    </a:p>
                  </a:txBody>
                  <a:tcPr/>
                </a:tc>
                <a:extLst>
                  <a:ext uri="{0D108BD9-81ED-4DB2-BD59-A6C34878D82A}">
                    <a16:rowId xmlns:a16="http://schemas.microsoft.com/office/drawing/2014/main" val="199211192"/>
                  </a:ext>
                </a:extLst>
              </a:tr>
              <a:tr h="158845">
                <a:tc>
                  <a:txBody>
                    <a:bodyPr/>
                    <a:lstStyle/>
                    <a:p>
                      <a:pPr algn="ctr"/>
                      <a:r>
                        <a:rPr lang="en-AU" sz="1400" dirty="0"/>
                        <a:t>20</a:t>
                      </a:r>
                    </a:p>
                  </a:txBody>
                  <a:tcPr/>
                </a:tc>
                <a:tc>
                  <a:txBody>
                    <a:bodyPr/>
                    <a:lstStyle/>
                    <a:p>
                      <a:pPr algn="ctr"/>
                      <a:r>
                        <a:rPr lang="en-AU" sz="1400" dirty="0">
                          <a:solidFill>
                            <a:schemeClr val="tx1"/>
                          </a:solidFill>
                        </a:rPr>
                        <a:t>Virtual 4</a:t>
                      </a:r>
                    </a:p>
                  </a:txBody>
                  <a:tcPr/>
                </a:tc>
                <a:tc>
                  <a:txBody>
                    <a:bodyPr/>
                    <a:lstStyle/>
                    <a:p>
                      <a:pPr algn="ctr"/>
                      <a:r>
                        <a:rPr lang="en-AU" sz="1400" dirty="0">
                          <a:solidFill>
                            <a:schemeClr val="tx1"/>
                          </a:solidFill>
                        </a:rPr>
                        <a:t>Jan 2020</a:t>
                      </a:r>
                    </a:p>
                  </a:txBody>
                  <a:tcPr/>
                </a:tc>
                <a:extLst>
                  <a:ext uri="{0D108BD9-81ED-4DB2-BD59-A6C34878D82A}">
                    <a16:rowId xmlns:a16="http://schemas.microsoft.com/office/drawing/2014/main" val="257561072"/>
                  </a:ext>
                </a:extLst>
              </a:tr>
              <a:tr h="158845">
                <a:tc>
                  <a:txBody>
                    <a:bodyPr/>
                    <a:lstStyle/>
                    <a:p>
                      <a:pPr algn="ctr"/>
                      <a:r>
                        <a:rPr lang="en-AU" sz="1400" dirty="0"/>
                        <a:t>21</a:t>
                      </a:r>
                    </a:p>
                  </a:txBody>
                  <a:tcPr/>
                </a:tc>
                <a:tc>
                  <a:txBody>
                    <a:bodyPr/>
                    <a:lstStyle/>
                    <a:p>
                      <a:pPr algn="ctr"/>
                      <a:r>
                        <a:rPr lang="en-AU" sz="1400" dirty="0">
                          <a:solidFill>
                            <a:schemeClr val="tx1"/>
                          </a:solidFill>
                        </a:rPr>
                        <a:t>Virtual 5</a:t>
                      </a:r>
                    </a:p>
                  </a:txBody>
                  <a:tcPr/>
                </a:tc>
                <a:tc>
                  <a:txBody>
                    <a:bodyPr/>
                    <a:lstStyle/>
                    <a:p>
                      <a:pPr algn="ctr"/>
                      <a:r>
                        <a:rPr lang="en-AU" sz="1400" dirty="0">
                          <a:solidFill>
                            <a:schemeClr val="tx1"/>
                          </a:solidFill>
                        </a:rPr>
                        <a:t>Mar 2020</a:t>
                      </a:r>
                    </a:p>
                  </a:txBody>
                  <a:tcPr/>
                </a:tc>
                <a:extLst>
                  <a:ext uri="{0D108BD9-81ED-4DB2-BD59-A6C34878D82A}">
                    <a16:rowId xmlns:a16="http://schemas.microsoft.com/office/drawing/2014/main" val="2356763643"/>
                  </a:ext>
                </a:extLst>
              </a:tr>
            </a:tbl>
          </a:graphicData>
        </a:graphic>
      </p:graphicFrame>
      <p:graphicFrame>
        <p:nvGraphicFramePr>
          <p:cNvPr id="10" name="Table 6">
            <a:extLst>
              <a:ext uri="{FF2B5EF4-FFF2-40B4-BE49-F238E27FC236}">
                <a16:creationId xmlns:a16="http://schemas.microsoft.com/office/drawing/2014/main" id="{2CEEDA1B-3899-4834-A3F8-D216E355F3CE}"/>
              </a:ext>
            </a:extLst>
          </p:cNvPr>
          <p:cNvGraphicFramePr>
            <a:graphicFrameLocks noGrp="1"/>
          </p:cNvGraphicFramePr>
          <p:nvPr>
            <p:extLst>
              <p:ext uri="{D42A27DB-BD31-4B8C-83A1-F6EECF244321}">
                <p14:modId xmlns:p14="http://schemas.microsoft.com/office/powerpoint/2010/main" val="2462798042"/>
              </p:ext>
            </p:extLst>
          </p:nvPr>
        </p:nvGraphicFramePr>
        <p:xfrm>
          <a:off x="1676400" y="1447800"/>
          <a:ext cx="2667000" cy="18288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0">
                <a:tc gridSpan="3">
                  <a:txBody>
                    <a:bodyPr/>
                    <a:lstStyle/>
                    <a:p>
                      <a:pPr algn="ctr"/>
                      <a:r>
                        <a:rPr lang="en-AU" sz="1400" dirty="0"/>
                        <a:t>IEEE 802.11 PDED ad hoc </a:t>
                      </a:r>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r>
                        <a:rPr lang="en-AU" sz="1400" dirty="0"/>
                        <a:t>Warsaw</a:t>
                      </a:r>
                    </a:p>
                  </a:txBody>
                  <a:tcPr/>
                </a:tc>
                <a:tc>
                  <a:txBody>
                    <a:bodyPr/>
                    <a:lstStyle/>
                    <a:p>
                      <a:r>
                        <a:rPr lang="en-AU" sz="1400" dirty="0"/>
                        <a:t>Sep 2016 </a:t>
                      </a:r>
                    </a:p>
                  </a:txBody>
                  <a:tcPr/>
                </a:tc>
                <a:extLst>
                  <a:ext uri="{0D108BD9-81ED-4DB2-BD59-A6C34878D82A}">
                    <a16:rowId xmlns:a16="http://schemas.microsoft.com/office/drawing/2014/main" val="418937306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San Antonio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Nov 2016 </a:t>
                      </a:r>
                    </a:p>
                  </a:txBody>
                  <a:tcPr/>
                </a:tc>
                <a:extLst>
                  <a:ext uri="{0D108BD9-81ED-4DB2-BD59-A6C34878D82A}">
                    <a16:rowId xmlns:a16="http://schemas.microsoft.com/office/drawing/2014/main" val="2259142925"/>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Atlanta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Jan 2017 </a:t>
                      </a:r>
                    </a:p>
                  </a:txBody>
                  <a:tcPr/>
                </a:tc>
                <a:extLst>
                  <a:ext uri="{0D108BD9-81ED-4DB2-BD59-A6C34878D82A}">
                    <a16:rowId xmlns:a16="http://schemas.microsoft.com/office/drawing/2014/main" val="25817634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Vancouver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Mar 2017</a:t>
                      </a:r>
                    </a:p>
                  </a:txBody>
                  <a:tcPr/>
                </a:tc>
                <a:extLst>
                  <a:ext uri="{0D108BD9-81ED-4DB2-BD59-A6C34878D82A}">
                    <a16:rowId xmlns:a16="http://schemas.microsoft.com/office/drawing/2014/main" val="3621181084"/>
                  </a:ext>
                </a:extLst>
              </a:tr>
              <a:tr h="158845">
                <a:tc>
                  <a:txBody>
                    <a:bodyPr/>
                    <a:lstStyle/>
                    <a:p>
                      <a:pPr algn="ctr"/>
                      <a:r>
                        <a:rPr lang="en-AU" sz="1400" dirty="0"/>
                        <a:t>5</a:t>
                      </a:r>
                    </a:p>
                  </a:txBody>
                  <a:tcPr/>
                </a:tc>
                <a:tc>
                  <a:txBody>
                    <a:bodyPr/>
                    <a:lstStyle/>
                    <a:p>
                      <a:r>
                        <a:rPr lang="en-AU" sz="1400" dirty="0"/>
                        <a:t>Daejeon </a:t>
                      </a:r>
                    </a:p>
                  </a:txBody>
                  <a:tcPr/>
                </a:tc>
                <a:tc>
                  <a:txBody>
                    <a:bodyPr/>
                    <a:lstStyle/>
                    <a:p>
                      <a:r>
                        <a:rPr lang="en-AU" sz="1400" dirty="0"/>
                        <a:t>May 2017</a:t>
                      </a:r>
                    </a:p>
                  </a:txBody>
                  <a:tcPr/>
                </a:tc>
                <a:extLst>
                  <a:ext uri="{0D108BD9-81ED-4DB2-BD59-A6C34878D82A}">
                    <a16:rowId xmlns:a16="http://schemas.microsoft.com/office/drawing/2014/main" val="4192081657"/>
                  </a:ext>
                </a:extLst>
              </a:tr>
            </a:tbl>
          </a:graphicData>
        </a:graphic>
      </p:graphicFrame>
      <p:graphicFrame>
        <p:nvGraphicFramePr>
          <p:cNvPr id="12" name="Table 11">
            <a:extLst>
              <a:ext uri="{FF2B5EF4-FFF2-40B4-BE49-F238E27FC236}">
                <a16:creationId xmlns:a16="http://schemas.microsoft.com/office/drawing/2014/main" id="{7D6EE9AF-FA37-4FF2-A092-40562528D6AC}"/>
              </a:ext>
            </a:extLst>
          </p:cNvPr>
          <p:cNvGraphicFramePr>
            <a:graphicFrameLocks noGrp="1"/>
          </p:cNvGraphicFramePr>
          <p:nvPr>
            <p:extLst>
              <p:ext uri="{D42A27DB-BD31-4B8C-83A1-F6EECF244321}">
                <p14:modId xmlns:p14="http://schemas.microsoft.com/office/powerpoint/2010/main" val="652517896"/>
              </p:ext>
            </p:extLst>
          </p:nvPr>
        </p:nvGraphicFramePr>
        <p:xfrm>
          <a:off x="1698171" y="3505200"/>
          <a:ext cx="2667000" cy="24384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920549869"/>
                    </a:ext>
                  </a:extLst>
                </a:gridCol>
                <a:gridCol w="1143000">
                  <a:extLst>
                    <a:ext uri="{9D8B030D-6E8A-4147-A177-3AD203B41FA5}">
                      <a16:colId xmlns:a16="http://schemas.microsoft.com/office/drawing/2014/main" val="706761366"/>
                    </a:ext>
                  </a:extLst>
                </a:gridCol>
                <a:gridCol w="1143000">
                  <a:extLst>
                    <a:ext uri="{9D8B030D-6E8A-4147-A177-3AD203B41FA5}">
                      <a16:colId xmlns:a16="http://schemas.microsoft.com/office/drawing/2014/main" val="4222309458"/>
                    </a:ext>
                  </a:extLst>
                </a:gridCol>
              </a:tblGrid>
              <a:tr h="130558">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66486665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Berlin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July 2017 </a:t>
                      </a:r>
                    </a:p>
                  </a:txBody>
                  <a:tcPr/>
                </a:tc>
                <a:extLst>
                  <a:ext uri="{0D108BD9-81ED-4DB2-BD59-A6C34878D82A}">
                    <a16:rowId xmlns:a16="http://schemas.microsoft.com/office/drawing/2014/main" val="3534860888"/>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Hawaii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Sep 2017 </a:t>
                      </a:r>
                    </a:p>
                  </a:txBody>
                  <a:tcPr/>
                </a:tc>
                <a:extLst>
                  <a:ext uri="{0D108BD9-81ED-4DB2-BD59-A6C34878D82A}">
                    <a16:rowId xmlns:a16="http://schemas.microsoft.com/office/drawing/2014/main" val="1937158592"/>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Orlando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Nov 2017</a:t>
                      </a:r>
                    </a:p>
                  </a:txBody>
                  <a:tcPr/>
                </a:tc>
                <a:extLst>
                  <a:ext uri="{0D108BD9-81ED-4DB2-BD59-A6C34878D82A}">
                    <a16:rowId xmlns:a16="http://schemas.microsoft.com/office/drawing/2014/main" val="107386823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Irvine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Jan 2018 </a:t>
                      </a:r>
                    </a:p>
                  </a:txBody>
                  <a:tcPr/>
                </a:tc>
                <a:extLst>
                  <a:ext uri="{0D108BD9-81ED-4DB2-BD59-A6C34878D82A}">
                    <a16:rowId xmlns:a16="http://schemas.microsoft.com/office/drawing/2014/main" val="356596531"/>
                  </a:ext>
                </a:extLst>
              </a:tr>
              <a:tr h="158845">
                <a:tc>
                  <a:txBody>
                    <a:bodyPr/>
                    <a:lstStyle/>
                    <a:p>
                      <a:pPr algn="ctr"/>
                      <a:r>
                        <a:rPr lang="en-AU" sz="1400" dirty="0"/>
                        <a:t>5</a:t>
                      </a:r>
                    </a:p>
                  </a:txBody>
                  <a:tcPr/>
                </a:tc>
                <a:tc>
                  <a:txBody>
                    <a:bodyPr/>
                    <a:lstStyle/>
                    <a:p>
                      <a:pPr algn="ctr"/>
                      <a:r>
                        <a:rPr lang="en-AU" sz="1400" dirty="0"/>
                        <a:t>Chicago</a:t>
                      </a:r>
                    </a:p>
                  </a:txBody>
                  <a:tcPr/>
                </a:tc>
                <a:tc>
                  <a:txBody>
                    <a:bodyPr/>
                    <a:lstStyle/>
                    <a:p>
                      <a:pPr algn="ctr"/>
                      <a:r>
                        <a:rPr lang="en-AU" sz="1400" dirty="0"/>
                        <a:t>Mar 2018 </a:t>
                      </a:r>
                    </a:p>
                  </a:txBody>
                  <a:tcPr/>
                </a:tc>
                <a:extLst>
                  <a:ext uri="{0D108BD9-81ED-4DB2-BD59-A6C34878D82A}">
                    <a16:rowId xmlns:a16="http://schemas.microsoft.com/office/drawing/2014/main" val="3851472675"/>
                  </a:ext>
                </a:extLst>
              </a:tr>
              <a:tr h="158845">
                <a:tc>
                  <a:txBody>
                    <a:bodyPr/>
                    <a:lstStyle/>
                    <a:p>
                      <a:pPr algn="ctr"/>
                      <a:r>
                        <a:rPr lang="en-AU" sz="1400" dirty="0"/>
                        <a:t>6</a:t>
                      </a:r>
                    </a:p>
                  </a:txBody>
                  <a:tcPr/>
                </a:tc>
                <a:tc>
                  <a:txBody>
                    <a:bodyPr/>
                    <a:lstStyle/>
                    <a:p>
                      <a:pPr algn="ctr"/>
                      <a:r>
                        <a:rPr lang="en-AU" sz="1400" dirty="0"/>
                        <a:t>Warsaw</a:t>
                      </a:r>
                    </a:p>
                  </a:txBody>
                  <a:tcPr/>
                </a:tc>
                <a:tc>
                  <a:txBody>
                    <a:bodyPr/>
                    <a:lstStyle/>
                    <a:p>
                      <a:pPr algn="ctr"/>
                      <a:r>
                        <a:rPr lang="en-AU" sz="1400" dirty="0"/>
                        <a:t>May 2018 </a:t>
                      </a:r>
                    </a:p>
                  </a:txBody>
                  <a:tcPr/>
                </a:tc>
                <a:extLst>
                  <a:ext uri="{0D108BD9-81ED-4DB2-BD59-A6C34878D82A}">
                    <a16:rowId xmlns:a16="http://schemas.microsoft.com/office/drawing/2014/main" val="3733173465"/>
                  </a:ext>
                </a:extLst>
              </a:tr>
              <a:tr h="158845">
                <a:tc>
                  <a:txBody>
                    <a:bodyPr/>
                    <a:lstStyle/>
                    <a:p>
                      <a:pPr algn="ctr"/>
                      <a:r>
                        <a:rPr lang="en-AU" sz="1400" dirty="0"/>
                        <a:t>7</a:t>
                      </a:r>
                    </a:p>
                  </a:txBody>
                  <a:tcPr/>
                </a:tc>
                <a:tc>
                  <a:txBody>
                    <a:bodyPr/>
                    <a:lstStyle/>
                    <a:p>
                      <a:pPr algn="ctr"/>
                      <a:r>
                        <a:rPr lang="en-AU" sz="1400" dirty="0"/>
                        <a:t>San Diego</a:t>
                      </a:r>
                    </a:p>
                  </a:txBody>
                  <a:tcPr/>
                </a:tc>
                <a:tc>
                  <a:txBody>
                    <a:bodyPr/>
                    <a:lstStyle/>
                    <a:p>
                      <a:pPr algn="ctr"/>
                      <a:r>
                        <a:rPr lang="en-AU" sz="1400" dirty="0"/>
                        <a:t>July 2018 </a:t>
                      </a:r>
                    </a:p>
                  </a:txBody>
                  <a:tcPr/>
                </a:tc>
                <a:extLst>
                  <a:ext uri="{0D108BD9-81ED-4DB2-BD59-A6C34878D82A}">
                    <a16:rowId xmlns:a16="http://schemas.microsoft.com/office/drawing/2014/main" val="3142616069"/>
                  </a:ext>
                </a:extLst>
              </a:tr>
            </a:tbl>
          </a:graphicData>
        </a:graphic>
      </p:graphicFrame>
    </p:spTree>
    <p:extLst>
      <p:ext uri="{BB962C8B-B14F-4D97-AF65-F5344CB8AC3E}">
        <p14:creationId xmlns:p14="http://schemas.microsoft.com/office/powerpoint/2010/main" val="2734221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858126" cy="1066800"/>
          </a:xfrm>
        </p:spPr>
        <p:txBody>
          <a:bodyPr/>
          <a:lstStyle/>
          <a:p>
            <a:r>
              <a:rPr lang="en-AU" dirty="0"/>
              <a:t>The number planned/testing &amp; deployed LAA networks globally is currently steady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00340108"/>
              </p:ext>
            </p:extLst>
          </p:nvPr>
        </p:nvGraphicFramePr>
        <p:xfrm>
          <a:off x="76201" y="2031144"/>
          <a:ext cx="8991593" cy="2662776"/>
        </p:xfrm>
        <a:graphic>
          <a:graphicData uri="http://schemas.openxmlformats.org/drawingml/2006/table">
            <a:tbl>
              <a:tblPr firstRow="1" bandRow="1">
                <a:tableStyleId>{21E4AEA4-8DFA-4A89-87EB-49C32662AFE0}</a:tableStyleId>
              </a:tblPr>
              <a:tblGrid>
                <a:gridCol w="667545">
                  <a:extLst>
                    <a:ext uri="{9D8B030D-6E8A-4147-A177-3AD203B41FA5}">
                      <a16:colId xmlns:a16="http://schemas.microsoft.com/office/drawing/2014/main" val="3409454223"/>
                    </a:ext>
                  </a:extLst>
                </a:gridCol>
                <a:gridCol w="1012032">
                  <a:extLst>
                    <a:ext uri="{9D8B030D-6E8A-4147-A177-3AD203B41FA5}">
                      <a16:colId xmlns:a16="http://schemas.microsoft.com/office/drawing/2014/main" val="1001302695"/>
                    </a:ext>
                  </a:extLst>
                </a:gridCol>
                <a:gridCol w="914002">
                  <a:extLst>
                    <a:ext uri="{9D8B030D-6E8A-4147-A177-3AD203B41FA5}">
                      <a16:colId xmlns:a16="http://schemas.microsoft.com/office/drawing/2014/main" val="175375953"/>
                    </a:ext>
                  </a:extLst>
                </a:gridCol>
                <a:gridCol w="914002">
                  <a:extLst>
                    <a:ext uri="{9D8B030D-6E8A-4147-A177-3AD203B41FA5}">
                      <a16:colId xmlns:a16="http://schemas.microsoft.com/office/drawing/2014/main" val="3937962473"/>
                    </a:ext>
                  </a:extLst>
                </a:gridCol>
                <a:gridCol w="914002">
                  <a:extLst>
                    <a:ext uri="{9D8B030D-6E8A-4147-A177-3AD203B41FA5}">
                      <a16:colId xmlns:a16="http://schemas.microsoft.com/office/drawing/2014/main" val="4245245893"/>
                    </a:ext>
                  </a:extLst>
                </a:gridCol>
                <a:gridCol w="914002">
                  <a:extLst>
                    <a:ext uri="{9D8B030D-6E8A-4147-A177-3AD203B41FA5}">
                      <a16:colId xmlns:a16="http://schemas.microsoft.com/office/drawing/2014/main" val="1539556242"/>
                    </a:ext>
                  </a:extLst>
                </a:gridCol>
                <a:gridCol w="914002">
                  <a:extLst>
                    <a:ext uri="{9D8B030D-6E8A-4147-A177-3AD203B41FA5}">
                      <a16:colId xmlns:a16="http://schemas.microsoft.com/office/drawing/2014/main" val="2641848087"/>
                    </a:ext>
                  </a:extLst>
                </a:gridCol>
                <a:gridCol w="914002">
                  <a:extLst>
                    <a:ext uri="{9D8B030D-6E8A-4147-A177-3AD203B41FA5}">
                      <a16:colId xmlns:a16="http://schemas.microsoft.com/office/drawing/2014/main" val="2450901583"/>
                    </a:ext>
                  </a:extLst>
                </a:gridCol>
                <a:gridCol w="914002">
                  <a:extLst>
                    <a:ext uri="{9D8B030D-6E8A-4147-A177-3AD203B41FA5}">
                      <a16:colId xmlns:a16="http://schemas.microsoft.com/office/drawing/2014/main" val="758354042"/>
                    </a:ext>
                  </a:extLst>
                </a:gridCol>
                <a:gridCol w="914002">
                  <a:extLst>
                    <a:ext uri="{9D8B030D-6E8A-4147-A177-3AD203B41FA5}">
                      <a16:colId xmlns:a16="http://schemas.microsoft.com/office/drawing/2014/main" val="486417155"/>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10</a:t>
                      </a:r>
                      <a:br>
                        <a:rPr lang="en-AU" sz="1200" dirty="0"/>
                      </a:br>
                      <a:r>
                        <a:rPr lang="en-AU" sz="1200" dirty="0"/>
                        <a:t> (Oct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11</a:t>
                      </a:r>
                      <a:br>
                        <a:rPr lang="en-AU" sz="1200" dirty="0"/>
                      </a:br>
                      <a:r>
                        <a:rPr lang="en-AU" sz="1200" dirty="0"/>
                        <a:t> (Jan ’21)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anchor="ctr"/>
                </a:tc>
                <a:extLst>
                  <a:ext uri="{0D108BD9-81ED-4DB2-BD59-A6C34878D82A}">
                    <a16:rowId xmlns:a16="http://schemas.microsoft.com/office/drawing/2014/main" val="199255957"/>
                  </a:ext>
                </a:extLst>
              </a:tr>
              <a:tr h="275697">
                <a:tc rowSpan="2">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extLst>
                  <a:ext uri="{0D108BD9-81ED-4DB2-BD59-A6C34878D82A}">
                    <a16:rowId xmlns:a16="http://schemas.microsoft.com/office/drawing/2014/main" val="2912597888"/>
                  </a:ext>
                </a:extLst>
              </a:tr>
              <a:tr h="275697">
                <a:tc rowSpan="2">
                  <a:txBody>
                    <a:bodyPr/>
                    <a:lstStyle/>
                    <a:p>
                      <a:r>
                        <a:rPr lang="en-AU" sz="1200" dirty="0" err="1"/>
                        <a:t>eLAA</a:t>
                      </a:r>
                      <a:endParaRPr lang="en-AU" sz="1200" dirty="0"/>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170272351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1043723728"/>
                  </a:ext>
                </a:extLst>
              </a:tr>
              <a:tr h="275697">
                <a:tc rowSpan="2">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3901041144"/>
                  </a:ext>
                </a:extLst>
              </a:tr>
              <a:tr h="275697">
                <a:tc rowSpan="2">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20</a:t>
            </a:fld>
            <a:endParaRPr lang="en-US"/>
          </a:p>
        </p:txBody>
      </p:sp>
      <p:sp>
        <p:nvSpPr>
          <p:cNvPr id="8" name="Rectangle 7"/>
          <p:cNvSpPr/>
          <p:nvPr/>
        </p:nvSpPr>
        <p:spPr bwMode="auto">
          <a:xfrm>
            <a:off x="76200" y="5005514"/>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Font typeface="+mj-lt"/>
              <a:buAutoNum type="arabicPeriod" startAt="9"/>
              <a:tabLst>
                <a:tab pos="182563" algn="l"/>
              </a:tabLst>
            </a:pPr>
            <a:r>
              <a:rPr lang="en-AU" sz="900" dirty="0">
                <a:latin typeface="+mj-lt"/>
              </a:rPr>
              <a:t>GSA: LTE and 5G Market Statistics (Oct 2020)</a:t>
            </a:r>
          </a:p>
          <a:p>
            <a:pPr marL="228600" indent="-228600" eaLnBrk="0" hangingPunct="0">
              <a:spcBef>
                <a:spcPts val="700"/>
              </a:spcBef>
              <a:buFont typeface="+mj-lt"/>
              <a:buAutoNum type="arabicPeriod" startAt="9"/>
              <a:tabLst>
                <a:tab pos="182563" algn="l"/>
              </a:tabLst>
            </a:pPr>
            <a:r>
              <a:rPr lang="en-AU" sz="900" dirty="0">
                <a:latin typeface="+mj-lt"/>
              </a:rPr>
              <a:t>GSA: LTE and 5G Market Statistics (Jan 2021)</a:t>
            </a:r>
          </a:p>
          <a:p>
            <a:pPr marL="228600" indent="-228600" eaLnBrk="0" hangingPunct="0">
              <a:spcBef>
                <a:spcPts val="700"/>
              </a:spcBef>
              <a:buFont typeface="+mj-lt"/>
              <a:buAutoNum type="arabicPeriod" startAt="9"/>
              <a:tabLst>
                <a:tab pos="182563" algn="l"/>
              </a:tabLst>
            </a:pPr>
            <a:endParaRPr lang="en-AU" sz="900" b="1" dirty="0">
              <a:latin typeface="+mj-lt"/>
            </a:endParaRPr>
          </a:p>
          <a:p>
            <a:pPr marL="228600" indent="-228600" eaLnBrk="0" hangingPunct="0">
              <a:spcBef>
                <a:spcPts val="700"/>
              </a:spcBef>
              <a:buFont typeface="+mj-lt"/>
              <a:buAutoNum type="arabicPeriod" startAt="9"/>
              <a:tabLst>
                <a:tab pos="182563" algn="l"/>
              </a:tabLst>
            </a:pPr>
            <a:endParaRPr lang="en-AU" sz="900" dirty="0">
              <a:latin typeface="+mj-lt"/>
            </a:endParaRP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3" name="Rectangle 2">
            <a:extLst>
              <a:ext uri="{FF2B5EF4-FFF2-40B4-BE49-F238E27FC236}">
                <a16:creationId xmlns:a16="http://schemas.microsoft.com/office/drawing/2014/main" id="{3BB15F64-BDB7-4902-89CA-7A17DABF32E4}"/>
              </a:ext>
            </a:extLst>
          </p:cNvPr>
          <p:cNvSpPr/>
          <p:nvPr/>
        </p:nvSpPr>
        <p:spPr bwMode="auto">
          <a:xfrm>
            <a:off x="4571999" y="5026819"/>
            <a:ext cx="7772399" cy="1447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6"/>
              <a:tabLst>
                <a:tab pos="182563" algn="l"/>
              </a:tabLst>
            </a:pPr>
            <a:endParaRPr lang="en-AU" sz="1100" dirty="0">
              <a:latin typeface="+mj-lt"/>
            </a:endParaRPr>
          </a:p>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5"/>
              <a:tabLst>
                <a:tab pos="182563" algn="l"/>
              </a:tabLst>
            </a:pPr>
            <a:endParaRPr lang="en-AU" sz="1100" dirty="0">
              <a:latin typeface="+mj-lt"/>
            </a:endParaRPr>
          </a:p>
        </p:txBody>
      </p:sp>
    </p:spTree>
    <p:extLst>
      <p:ext uri="{BB962C8B-B14F-4D97-AF65-F5344CB8AC3E}">
        <p14:creationId xmlns:p14="http://schemas.microsoft.com/office/powerpoint/2010/main" val="378155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number planned/testing &amp; deployed LAA networks globally is currently roughly steady</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265636676"/>
              </p:ext>
            </p:extLst>
          </p:nvPr>
        </p:nvGraphicFramePr>
        <p:xfrm>
          <a:off x="6096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21</a:t>
            </a:fld>
            <a:endParaRPr lang="en-US"/>
          </a:p>
        </p:txBody>
      </p:sp>
    </p:spTree>
    <p:extLst>
      <p:ext uri="{BB962C8B-B14F-4D97-AF65-F5344CB8AC3E}">
        <p14:creationId xmlns:p14="http://schemas.microsoft.com/office/powerpoint/2010/main" val="2277572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70E5-16C1-4130-80E2-1D1305F3C863}"/>
              </a:ext>
            </a:extLst>
          </p:cNvPr>
          <p:cNvSpPr>
            <a:spLocks noGrp="1"/>
          </p:cNvSpPr>
          <p:nvPr>
            <p:ph type="title"/>
          </p:nvPr>
        </p:nvSpPr>
        <p:spPr/>
        <p:txBody>
          <a:bodyPr/>
          <a:lstStyle/>
          <a:p>
            <a:r>
              <a:rPr lang="en-AU" dirty="0"/>
              <a:t>In at least in Chicago, there is a significant LAA deployment …</a:t>
            </a:r>
          </a:p>
        </p:txBody>
      </p:sp>
      <p:sp>
        <p:nvSpPr>
          <p:cNvPr id="3" name="Content Placeholder 2">
            <a:extLst>
              <a:ext uri="{FF2B5EF4-FFF2-40B4-BE49-F238E27FC236}">
                <a16:creationId xmlns:a16="http://schemas.microsoft.com/office/drawing/2014/main" id="{BD79C819-027D-4B9B-A402-3738CCE787B9}"/>
              </a:ext>
            </a:extLst>
          </p:cNvPr>
          <p:cNvSpPr>
            <a:spLocks noGrp="1"/>
          </p:cNvSpPr>
          <p:nvPr>
            <p:ph idx="1"/>
          </p:nvPr>
        </p:nvSpPr>
        <p:spPr>
          <a:xfrm>
            <a:off x="685800" y="1981200"/>
            <a:ext cx="3641725" cy="4114800"/>
          </a:xfrm>
        </p:spPr>
        <p:txBody>
          <a:bodyPr/>
          <a:lstStyle/>
          <a:p>
            <a:pPr lvl="1"/>
            <a:r>
              <a:rPr lang="en-AU" dirty="0"/>
              <a:t>A recent study in Chicago shows a significant LAA deployment, that is expanding rapidly</a:t>
            </a:r>
          </a:p>
          <a:p>
            <a:pPr lvl="1"/>
            <a:r>
              <a:rPr lang="en-AU" dirty="0"/>
              <a:t>In Jan 2020, AT&amp;T mostly used channel 149 &amp; Verizon mostly used channel 36</a:t>
            </a:r>
          </a:p>
          <a:p>
            <a:pPr lvl="1"/>
            <a:r>
              <a:rPr lang="en-AU" dirty="0"/>
              <a:t>See </a:t>
            </a:r>
            <a:r>
              <a:rPr lang="en-AU" i="1" dirty="0"/>
              <a:t>Measurement-based coexistence studies of LAA &amp; Wi-Fi deployments in Chicago</a:t>
            </a:r>
            <a:r>
              <a:rPr lang="en-AU" dirty="0"/>
              <a:t> by Vanlin Sathya, Muhammad Iqbal </a:t>
            </a:r>
            <a:r>
              <a:rPr lang="en-AU" dirty="0" err="1"/>
              <a:t>Rochman</a:t>
            </a:r>
            <a:r>
              <a:rPr lang="en-AU" dirty="0"/>
              <a:t>, &amp; Monisha Ghosh (Uni of Chicago)</a:t>
            </a:r>
          </a:p>
        </p:txBody>
      </p:sp>
      <p:sp>
        <p:nvSpPr>
          <p:cNvPr id="4" name="Footer Placeholder 3">
            <a:extLst>
              <a:ext uri="{FF2B5EF4-FFF2-40B4-BE49-F238E27FC236}">
                <a16:creationId xmlns:a16="http://schemas.microsoft.com/office/drawing/2014/main" id="{FD6A58C5-2497-45E4-9949-449FB9BB40D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AC4D1D7-D2F8-4681-9A6E-DCE393B170C9}"/>
              </a:ext>
            </a:extLst>
          </p:cNvPr>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pic>
        <p:nvPicPr>
          <p:cNvPr id="7" name="Picture 6">
            <a:extLst>
              <a:ext uri="{FF2B5EF4-FFF2-40B4-BE49-F238E27FC236}">
                <a16:creationId xmlns:a16="http://schemas.microsoft.com/office/drawing/2014/main" id="{7354B37E-0330-407A-8D56-C36B64FAB31B}"/>
              </a:ext>
            </a:extLst>
          </p:cNvPr>
          <p:cNvPicPr>
            <a:picLocks noChangeAspect="1"/>
          </p:cNvPicPr>
          <p:nvPr/>
        </p:nvPicPr>
        <p:blipFill rotWithShape="1">
          <a:blip r:embed="rId2"/>
          <a:srcRect t="5856" r="21266"/>
          <a:stretch/>
        </p:blipFill>
        <p:spPr>
          <a:xfrm>
            <a:off x="4577443" y="1897187"/>
            <a:ext cx="3866628" cy="4282826"/>
          </a:xfrm>
          <a:prstGeom prst="rect">
            <a:avLst/>
          </a:prstGeom>
        </p:spPr>
      </p:pic>
      <p:sp>
        <p:nvSpPr>
          <p:cNvPr id="9" name="Rectangle 8">
            <a:extLst>
              <a:ext uri="{FF2B5EF4-FFF2-40B4-BE49-F238E27FC236}">
                <a16:creationId xmlns:a16="http://schemas.microsoft.com/office/drawing/2014/main" id="{90084381-D30F-4C54-9D76-1ABE8C50088A}"/>
              </a:ext>
            </a:extLst>
          </p:cNvPr>
          <p:cNvSpPr/>
          <p:nvPr/>
        </p:nvSpPr>
        <p:spPr bwMode="auto">
          <a:xfrm>
            <a:off x="5638800" y="5105400"/>
            <a:ext cx="1137557" cy="9906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AT&amp;T</a:t>
            </a:r>
          </a:p>
          <a:p>
            <a:pPr marL="0" marR="0" indent="0" algn="l" defTabSz="914400" rtl="0" eaLnBrk="0" fontAlgn="base" latinLnBrk="0" hangingPunct="0">
              <a:lnSpc>
                <a:spcPct val="100000"/>
              </a:lnSpc>
              <a:spcBef>
                <a:spcPts val="400"/>
              </a:spcBef>
              <a:spcAft>
                <a:spcPct val="0"/>
              </a:spcAft>
              <a:buClrTx/>
              <a:buSzTx/>
              <a:buFontTx/>
              <a:buNone/>
              <a:tabLst/>
            </a:pPr>
            <a:r>
              <a:rPr lang="en-AU" sz="1600" b="1" dirty="0">
                <a:solidFill>
                  <a:schemeClr val="accent6"/>
                </a:solidFill>
                <a:latin typeface="+mj-lt"/>
              </a:rPr>
              <a:t>Verizon</a:t>
            </a:r>
          </a:p>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00B050"/>
                </a:solidFill>
                <a:effectLst/>
                <a:latin typeface="+mj-lt"/>
              </a:rPr>
              <a:t>T-M</a:t>
            </a:r>
            <a:r>
              <a:rPr lang="en-AU" sz="1600" b="1" dirty="0">
                <a:solidFill>
                  <a:srgbClr val="00B050"/>
                </a:solidFill>
                <a:latin typeface="+mj-lt"/>
              </a:rPr>
              <a:t>obile</a:t>
            </a:r>
            <a:endParaRPr kumimoji="0" lang="en-AU" sz="1600" b="1" i="0" u="none" strike="noStrike" cap="none" normalizeH="0" baseline="0" dirty="0">
              <a:ln>
                <a:noFill/>
              </a:ln>
              <a:solidFill>
                <a:srgbClr val="00B050"/>
              </a:solidFill>
              <a:effectLst/>
              <a:latin typeface="+mj-lt"/>
            </a:endParaRPr>
          </a:p>
        </p:txBody>
      </p:sp>
      <p:sp>
        <p:nvSpPr>
          <p:cNvPr id="10" name="Rectangle 9">
            <a:extLst>
              <a:ext uri="{FF2B5EF4-FFF2-40B4-BE49-F238E27FC236}">
                <a16:creationId xmlns:a16="http://schemas.microsoft.com/office/drawing/2014/main" id="{DC78D765-62DC-42E8-873C-39D5C1C90BA2}"/>
              </a:ext>
            </a:extLst>
          </p:cNvPr>
          <p:cNvSpPr/>
          <p:nvPr/>
        </p:nvSpPr>
        <p:spPr bwMode="auto">
          <a:xfrm>
            <a:off x="4572000" y="1524000"/>
            <a:ext cx="3866628" cy="373187"/>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Chicago LAA deployment (Jan 2020)</a:t>
            </a:r>
          </a:p>
        </p:txBody>
      </p:sp>
      <p:sp>
        <p:nvSpPr>
          <p:cNvPr id="11" name="Rectangle 10">
            <a:extLst>
              <a:ext uri="{FF2B5EF4-FFF2-40B4-BE49-F238E27FC236}">
                <a16:creationId xmlns:a16="http://schemas.microsoft.com/office/drawing/2014/main" id="{7E057FA4-2945-4D28-B68C-8F9CFC627AE4}"/>
              </a:ext>
            </a:extLst>
          </p:cNvPr>
          <p:cNvSpPr/>
          <p:nvPr/>
        </p:nvSpPr>
        <p:spPr bwMode="auto">
          <a:xfrm rot="1433100">
            <a:off x="7306724" y="994537"/>
            <a:ext cx="17526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No change from Sept 2020</a:t>
            </a:r>
          </a:p>
        </p:txBody>
      </p:sp>
    </p:spTree>
    <p:extLst>
      <p:ext uri="{BB962C8B-B14F-4D97-AF65-F5344CB8AC3E}">
        <p14:creationId xmlns:p14="http://schemas.microsoft.com/office/powerpoint/2010/main" val="2201971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70E5-16C1-4130-80E2-1D1305F3C863}"/>
              </a:ext>
            </a:extLst>
          </p:cNvPr>
          <p:cNvSpPr>
            <a:spLocks noGrp="1"/>
          </p:cNvSpPr>
          <p:nvPr>
            <p:ph type="title"/>
          </p:nvPr>
        </p:nvSpPr>
        <p:spPr/>
        <p:txBody>
          <a:bodyPr/>
          <a:lstStyle/>
          <a:p>
            <a:r>
              <a:rPr lang="en-AU" dirty="0"/>
              <a:t>… suggesting that the need for coexistence between Wi-Fi &amp; LAA is real … not just theoretical</a:t>
            </a:r>
          </a:p>
        </p:txBody>
      </p:sp>
      <p:sp>
        <p:nvSpPr>
          <p:cNvPr id="3" name="Content Placeholder 2">
            <a:extLst>
              <a:ext uri="{FF2B5EF4-FFF2-40B4-BE49-F238E27FC236}">
                <a16:creationId xmlns:a16="http://schemas.microsoft.com/office/drawing/2014/main" id="{BD79C819-027D-4B9B-A402-3738CCE787B9}"/>
              </a:ext>
            </a:extLst>
          </p:cNvPr>
          <p:cNvSpPr>
            <a:spLocks noGrp="1"/>
          </p:cNvSpPr>
          <p:nvPr>
            <p:ph idx="1"/>
          </p:nvPr>
        </p:nvSpPr>
        <p:spPr>
          <a:xfrm>
            <a:off x="685800" y="1981200"/>
            <a:ext cx="3143771" cy="4114800"/>
          </a:xfrm>
        </p:spPr>
        <p:txBody>
          <a:bodyPr/>
          <a:lstStyle/>
          <a:p>
            <a:pPr lvl="1"/>
            <a:r>
              <a:rPr lang="en-AU" dirty="0"/>
              <a:t>A recent study in Chicago shows a significant overlap between Wi-Fi &amp; LAA</a:t>
            </a:r>
          </a:p>
          <a:p>
            <a:pPr lvl="1"/>
            <a:r>
              <a:rPr lang="en-AU" dirty="0"/>
              <a:t>The overlap is shown for channel 36</a:t>
            </a:r>
          </a:p>
          <a:p>
            <a:pPr lvl="2"/>
            <a:r>
              <a:rPr lang="en-AU" dirty="0"/>
              <a:t>Wi-Fi using 20 MHz, 40 MHz &amp; 80 MHz channels, from mostly indoor locations</a:t>
            </a:r>
          </a:p>
          <a:p>
            <a:pPr lvl="2"/>
            <a:r>
              <a:rPr lang="en-AU" dirty="0"/>
              <a:t>LAA mostly using 60 MHz channels, from mostly outdoor locations</a:t>
            </a:r>
          </a:p>
        </p:txBody>
      </p:sp>
      <p:sp>
        <p:nvSpPr>
          <p:cNvPr id="4" name="Footer Placeholder 3">
            <a:extLst>
              <a:ext uri="{FF2B5EF4-FFF2-40B4-BE49-F238E27FC236}">
                <a16:creationId xmlns:a16="http://schemas.microsoft.com/office/drawing/2014/main" id="{FD6A58C5-2497-45E4-9949-449FB9BB40D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AC4D1D7-D2F8-4681-9A6E-DCE393B170C9}"/>
              </a:ext>
            </a:extLst>
          </p:cNvPr>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pic>
        <p:nvPicPr>
          <p:cNvPr id="6" name="Picture 5">
            <a:extLst>
              <a:ext uri="{FF2B5EF4-FFF2-40B4-BE49-F238E27FC236}">
                <a16:creationId xmlns:a16="http://schemas.microsoft.com/office/drawing/2014/main" id="{082D701A-22D9-4696-8C5A-EF61F031368D}"/>
              </a:ext>
            </a:extLst>
          </p:cNvPr>
          <p:cNvPicPr>
            <a:picLocks noChangeAspect="1"/>
          </p:cNvPicPr>
          <p:nvPr/>
        </p:nvPicPr>
        <p:blipFill rotWithShape="1">
          <a:blip r:embed="rId2"/>
          <a:srcRect l="65619" t="17407" r="11927" b="14445"/>
          <a:stretch/>
        </p:blipFill>
        <p:spPr>
          <a:xfrm>
            <a:off x="3945949" y="2146291"/>
            <a:ext cx="4610333" cy="3935431"/>
          </a:xfrm>
          <a:prstGeom prst="rect">
            <a:avLst/>
          </a:prstGeom>
        </p:spPr>
      </p:pic>
      <p:sp>
        <p:nvSpPr>
          <p:cNvPr id="8" name="Rectangle 7">
            <a:extLst>
              <a:ext uri="{FF2B5EF4-FFF2-40B4-BE49-F238E27FC236}">
                <a16:creationId xmlns:a16="http://schemas.microsoft.com/office/drawing/2014/main" id="{F1F6B2F1-BBDD-4CC0-B7D0-47C7AE3C1E0E}"/>
              </a:ext>
            </a:extLst>
          </p:cNvPr>
          <p:cNvSpPr/>
          <p:nvPr/>
        </p:nvSpPr>
        <p:spPr bwMode="auto">
          <a:xfrm rot="1433100">
            <a:off x="7306724" y="994537"/>
            <a:ext cx="17526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No change from Sept 2020</a:t>
            </a:r>
          </a:p>
        </p:txBody>
      </p:sp>
    </p:spTree>
    <p:extLst>
      <p:ext uri="{BB962C8B-B14F-4D97-AF65-F5344CB8AC3E}">
        <p14:creationId xmlns:p14="http://schemas.microsoft.com/office/powerpoint/2010/main" val="684477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Unlicensed LTE deployment</a:t>
            </a:r>
          </a:p>
          <a:p>
            <a:pPr marL="342900" lvl="1" indent="-342900" algn="ctr">
              <a:buNone/>
            </a:pPr>
            <a:r>
              <a:rPr lang="en-AU" sz="2400" b="1" dirty="0">
                <a:solidFill>
                  <a:srgbClr val="FF0000"/>
                </a:solidFill>
              </a:rPr>
              <a:t>Real measurements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3831584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70FD4-432B-443D-8C42-75D2648E21B6}"/>
              </a:ext>
            </a:extLst>
          </p:cNvPr>
          <p:cNvSpPr>
            <a:spLocks noGrp="1"/>
          </p:cNvSpPr>
          <p:nvPr>
            <p:ph type="title"/>
          </p:nvPr>
        </p:nvSpPr>
        <p:spPr/>
        <p:txBody>
          <a:bodyPr/>
          <a:lstStyle/>
          <a:p>
            <a:r>
              <a:rPr lang="en-AU" dirty="0"/>
              <a:t>The Coex SC may discuss the results from a LAA/Wi-Fi coexistence study in Chicago</a:t>
            </a:r>
          </a:p>
        </p:txBody>
      </p:sp>
      <p:sp>
        <p:nvSpPr>
          <p:cNvPr id="3" name="Content Placeholder 2">
            <a:extLst>
              <a:ext uri="{FF2B5EF4-FFF2-40B4-BE49-F238E27FC236}">
                <a16:creationId xmlns:a16="http://schemas.microsoft.com/office/drawing/2014/main" id="{BE99F0BB-4ADD-4D3E-8222-FB1214EB22D5}"/>
              </a:ext>
            </a:extLst>
          </p:cNvPr>
          <p:cNvSpPr>
            <a:spLocks noGrp="1"/>
          </p:cNvSpPr>
          <p:nvPr>
            <p:ph idx="1"/>
          </p:nvPr>
        </p:nvSpPr>
        <p:spPr/>
        <p:txBody>
          <a:bodyPr/>
          <a:lstStyle/>
          <a:p>
            <a:pPr lvl="1"/>
            <a:r>
              <a:rPr lang="en-AU" dirty="0"/>
              <a:t>One of concerns with many of the conclusions drawn in relation to coexistence is that they are based on simulation studies …</a:t>
            </a:r>
          </a:p>
          <a:p>
            <a:pPr lvl="1"/>
            <a:r>
              <a:rPr lang="en-AU" dirty="0"/>
              <a:t>… which have been used over the years to provide evidence for just about any conclusion one might want to draw</a:t>
            </a:r>
          </a:p>
          <a:p>
            <a:pPr lvl="1"/>
            <a:r>
              <a:rPr lang="en-AU" dirty="0"/>
              <a:t>A good complement to simulation studies is measurements of actual deployments …</a:t>
            </a:r>
          </a:p>
          <a:p>
            <a:pPr lvl="1"/>
            <a:r>
              <a:rPr lang="en-AU" dirty="0"/>
              <a:t>… recognising they also have limitations </a:t>
            </a:r>
          </a:p>
          <a:p>
            <a:pPr marL="1588" lvl="1" indent="0">
              <a:buNone/>
            </a:pPr>
            <a:r>
              <a:rPr lang="en-AU" dirty="0"/>
              <a:t>In May 2021, the Coex SC will heard from one of the authors of the Chicago Wi-Fi deployment study noted in previous meetings …</a:t>
            </a:r>
          </a:p>
          <a:p>
            <a:pPr lvl="2"/>
            <a:r>
              <a:rPr lang="en-AU" dirty="0"/>
              <a:t>See </a:t>
            </a:r>
            <a:r>
              <a:rPr lang="en-AU" dirty="0">
                <a:hlinkClick r:id="rId2"/>
              </a:rPr>
              <a:t>11-20-1973</a:t>
            </a:r>
            <a:endParaRPr lang="en-AU" dirty="0"/>
          </a:p>
          <a:p>
            <a:pPr lvl="1"/>
            <a:r>
              <a:rPr lang="en-AU" dirty="0"/>
              <a:t>Any discussion?</a:t>
            </a:r>
          </a:p>
        </p:txBody>
      </p:sp>
      <p:sp>
        <p:nvSpPr>
          <p:cNvPr id="4" name="Footer Placeholder 3">
            <a:extLst>
              <a:ext uri="{FF2B5EF4-FFF2-40B4-BE49-F238E27FC236}">
                <a16:creationId xmlns:a16="http://schemas.microsoft.com/office/drawing/2014/main" id="{D820E4C3-CB67-48D6-94C7-B0A1BBF327F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1ABE8B4-02D0-4A5F-A388-D8D12913443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25</a:t>
            </a:fld>
            <a:endParaRPr lang="en-US"/>
          </a:p>
        </p:txBody>
      </p:sp>
    </p:spTree>
    <p:extLst>
      <p:ext uri="{BB962C8B-B14F-4D97-AF65-F5344CB8AC3E}">
        <p14:creationId xmlns:p14="http://schemas.microsoft.com/office/powerpoint/2010/main" val="297213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3GPP update</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1146438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C57BB-F8C6-4BD5-9B40-33D9CB733421}"/>
              </a:ext>
            </a:extLst>
          </p:cNvPr>
          <p:cNvSpPr>
            <a:spLocks noGrp="1"/>
          </p:cNvSpPr>
          <p:nvPr>
            <p:ph type="title"/>
          </p:nvPr>
        </p:nvSpPr>
        <p:spPr/>
        <p:txBody>
          <a:bodyPr/>
          <a:lstStyle/>
          <a:p>
            <a:r>
              <a:rPr lang="en-AU" dirty="0"/>
              <a:t>The Coex SC may hear a 3GPP update</a:t>
            </a:r>
          </a:p>
        </p:txBody>
      </p:sp>
      <p:sp>
        <p:nvSpPr>
          <p:cNvPr id="3" name="Content Placeholder 2">
            <a:extLst>
              <a:ext uri="{FF2B5EF4-FFF2-40B4-BE49-F238E27FC236}">
                <a16:creationId xmlns:a16="http://schemas.microsoft.com/office/drawing/2014/main" id="{AEFF5134-3FAF-4708-9ED8-838D1963AA3A}"/>
              </a:ext>
            </a:extLst>
          </p:cNvPr>
          <p:cNvSpPr>
            <a:spLocks noGrp="1"/>
          </p:cNvSpPr>
          <p:nvPr>
            <p:ph idx="1"/>
          </p:nvPr>
        </p:nvSpPr>
        <p:spPr/>
        <p:txBody>
          <a:bodyPr/>
          <a:lstStyle/>
          <a:p>
            <a:pPr lvl="1"/>
            <a:r>
              <a:rPr lang="en-AU" dirty="0">
                <a:solidFill>
                  <a:srgbClr val="FF0000"/>
                </a:solidFill>
              </a:rPr>
              <a:t>TBD</a:t>
            </a:r>
          </a:p>
        </p:txBody>
      </p:sp>
      <p:sp>
        <p:nvSpPr>
          <p:cNvPr id="4" name="Footer Placeholder 3">
            <a:extLst>
              <a:ext uri="{FF2B5EF4-FFF2-40B4-BE49-F238E27FC236}">
                <a16:creationId xmlns:a16="http://schemas.microsoft.com/office/drawing/2014/main" id="{2D340998-9C63-494A-88AA-A1409A0B0AD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FDC0FBC-9B27-4B1C-ABE7-015FBF95045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27</a:t>
            </a:fld>
            <a:endParaRPr lang="en-US"/>
          </a:p>
        </p:txBody>
      </p:sp>
    </p:spTree>
    <p:extLst>
      <p:ext uri="{BB962C8B-B14F-4D97-AF65-F5344CB8AC3E}">
        <p14:creationId xmlns:p14="http://schemas.microsoft.com/office/powerpoint/2010/main" val="3193276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6 GHz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28</a:t>
            </a:fld>
            <a:endParaRPr lang="en-US"/>
          </a:p>
        </p:txBody>
      </p:sp>
    </p:spTree>
    <p:extLst>
      <p:ext uri="{BB962C8B-B14F-4D97-AF65-F5344CB8AC3E}">
        <p14:creationId xmlns:p14="http://schemas.microsoft.com/office/powerpoint/2010/main" val="4347069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C57BB-F8C6-4BD5-9B40-33D9CB733421}"/>
              </a:ext>
            </a:extLst>
          </p:cNvPr>
          <p:cNvSpPr>
            <a:spLocks noGrp="1"/>
          </p:cNvSpPr>
          <p:nvPr>
            <p:ph type="title"/>
          </p:nvPr>
        </p:nvSpPr>
        <p:spPr/>
        <p:txBody>
          <a:bodyPr/>
          <a:lstStyle/>
          <a:p>
            <a:r>
              <a:rPr lang="en-AU" dirty="0"/>
              <a:t>The Coex SC will hear about EN 303 687 discussion in ETSI BRAN</a:t>
            </a:r>
          </a:p>
        </p:txBody>
      </p:sp>
      <p:sp>
        <p:nvSpPr>
          <p:cNvPr id="3" name="Content Placeholder 2">
            <a:extLst>
              <a:ext uri="{FF2B5EF4-FFF2-40B4-BE49-F238E27FC236}">
                <a16:creationId xmlns:a16="http://schemas.microsoft.com/office/drawing/2014/main" id="{AEFF5134-3FAF-4708-9ED8-838D1963AA3A}"/>
              </a:ext>
            </a:extLst>
          </p:cNvPr>
          <p:cNvSpPr>
            <a:spLocks noGrp="1"/>
          </p:cNvSpPr>
          <p:nvPr>
            <p:ph idx="1"/>
          </p:nvPr>
        </p:nvSpPr>
        <p:spPr/>
        <p:txBody>
          <a:bodyPr/>
          <a:lstStyle/>
          <a:p>
            <a:pPr lvl="1"/>
            <a:r>
              <a:rPr lang="en-AU" dirty="0">
                <a:solidFill>
                  <a:srgbClr val="FF0000"/>
                </a:solidFill>
              </a:rPr>
              <a:t>TBD</a:t>
            </a:r>
          </a:p>
        </p:txBody>
      </p:sp>
      <p:sp>
        <p:nvSpPr>
          <p:cNvPr id="4" name="Footer Placeholder 3">
            <a:extLst>
              <a:ext uri="{FF2B5EF4-FFF2-40B4-BE49-F238E27FC236}">
                <a16:creationId xmlns:a16="http://schemas.microsoft.com/office/drawing/2014/main" id="{2D340998-9C63-494A-88AA-A1409A0B0AD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FDC0FBC-9B27-4B1C-ABE7-015FBF95045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205975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Coex SC </a:t>
            </a:r>
            <a:r>
              <a:rPr lang="en-AU" dirty="0"/>
              <a:t>minutes</a:t>
            </a:r>
            <a:r>
              <a:rPr lang="en-AU" i="1" dirty="0"/>
              <a:t> </a:t>
            </a:r>
            <a:r>
              <a:rPr lang="en-AU" dirty="0"/>
              <a:t>today will be kept by our permanent SC secretary</a:t>
            </a:r>
          </a:p>
        </p:txBody>
      </p:sp>
      <p:sp>
        <p:nvSpPr>
          <p:cNvPr id="3" name="Content Placeholder 2"/>
          <p:cNvSpPr>
            <a:spLocks noGrp="1"/>
          </p:cNvSpPr>
          <p:nvPr>
            <p:ph idx="1"/>
          </p:nvPr>
        </p:nvSpPr>
        <p:spPr/>
        <p:txBody>
          <a:bodyPr/>
          <a:lstStyle/>
          <a:p>
            <a:pPr lvl="1"/>
            <a:r>
              <a:rPr lang="en-AU" dirty="0"/>
              <a:t>It is important to keep proper minutes of all Coexistence SC meetings</a:t>
            </a:r>
          </a:p>
          <a:p>
            <a:pPr lvl="1"/>
            <a:r>
              <a:rPr lang="en-AU" dirty="0">
                <a:sym typeface="Wingdings" panose="05000000000000000000" pitchFamily="2" charset="2"/>
              </a:rPr>
              <a:t>Fortunately, Guido Hiertz (Ericsson) agreed in Berlin (in July 2017) to be appointed the IEEE 802.11 Coexistence SC’s permanent Secretary …</a:t>
            </a:r>
          </a:p>
          <a:p>
            <a:pPr lvl="1"/>
            <a:r>
              <a:rPr lang="en-AU" dirty="0">
                <a:sym typeface="Wingdings" panose="05000000000000000000" pitchFamily="2" charset="2"/>
              </a:rPr>
              <a:t>… is Guido here today?</a:t>
            </a:r>
          </a:p>
          <a:p>
            <a:pPr lvl="1"/>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4122030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B1657-5C15-4106-B8AA-0F03034BEB65}"/>
              </a:ext>
            </a:extLst>
          </p:cNvPr>
          <p:cNvSpPr>
            <a:spLocks noGrp="1"/>
          </p:cNvSpPr>
          <p:nvPr>
            <p:ph type="title"/>
          </p:nvPr>
        </p:nvSpPr>
        <p:spPr/>
        <p:txBody>
          <a:bodyPr/>
          <a:lstStyle/>
          <a:p>
            <a:r>
              <a:rPr lang="en-AU" dirty="0"/>
              <a:t>A stable draft of EN 303 687 includes the previously agreed 6 GHz compromise for ED-only @ -72 dBm</a:t>
            </a:r>
          </a:p>
        </p:txBody>
      </p:sp>
      <p:sp>
        <p:nvSpPr>
          <p:cNvPr id="3" name="Content Placeholder 2">
            <a:extLst>
              <a:ext uri="{FF2B5EF4-FFF2-40B4-BE49-F238E27FC236}">
                <a16:creationId xmlns:a16="http://schemas.microsoft.com/office/drawing/2014/main" id="{A457AEF6-508E-4443-8995-C6EA02B6B88C}"/>
              </a:ext>
            </a:extLst>
          </p:cNvPr>
          <p:cNvSpPr>
            <a:spLocks noGrp="1"/>
          </p:cNvSpPr>
          <p:nvPr>
            <p:ph idx="1"/>
          </p:nvPr>
        </p:nvSpPr>
        <p:spPr/>
        <p:txBody>
          <a:bodyPr/>
          <a:lstStyle/>
          <a:p>
            <a:r>
              <a:rPr lang="en-AU" dirty="0"/>
              <a:t>Result of BRAN#109</a:t>
            </a:r>
          </a:p>
          <a:p>
            <a:pPr lvl="1"/>
            <a:r>
              <a:rPr lang="en-US" dirty="0"/>
              <a:t>Draft EN 303 687 </a:t>
            </a:r>
            <a:r>
              <a:rPr lang="en-AU" dirty="0">
                <a:solidFill>
                  <a:srgbClr val="FF0000"/>
                </a:solidFill>
              </a:rPr>
              <a:t>v0.0.11</a:t>
            </a:r>
            <a:r>
              <a:rPr lang="en-AU" dirty="0"/>
              <a:t> (stable draft)</a:t>
            </a:r>
            <a:endParaRPr lang="en-GB" dirty="0"/>
          </a:p>
          <a:p>
            <a:r>
              <a:rPr lang="en-GB" dirty="0"/>
              <a:t>Summary of discussion at </a:t>
            </a:r>
            <a:r>
              <a:rPr lang="en-AU" dirty="0"/>
              <a:t>BRAN#109</a:t>
            </a:r>
          </a:p>
          <a:p>
            <a:pPr lvl="1"/>
            <a:r>
              <a:rPr lang="en-AU" dirty="0"/>
              <a:t> </a:t>
            </a:r>
            <a:r>
              <a:rPr lang="en-AU" dirty="0">
                <a:solidFill>
                  <a:srgbClr val="FF0000"/>
                </a:solidFill>
              </a:rPr>
              <a:t>All agreements are included in EN 303 687 v0.0.11, including:</a:t>
            </a:r>
          </a:p>
          <a:p>
            <a:pPr lvl="2"/>
            <a:r>
              <a:rPr lang="en-AU" dirty="0">
                <a:solidFill>
                  <a:srgbClr val="FF0000"/>
                </a:solidFill>
              </a:rPr>
              <a:t>ED-only at -72 dBm (reflecting previously discussed compromise)</a:t>
            </a:r>
          </a:p>
          <a:p>
            <a:pPr lvl="2"/>
            <a:r>
              <a:rPr lang="en-AU" dirty="0">
                <a:solidFill>
                  <a:srgbClr val="FF0000"/>
                </a:solidFill>
              </a:rPr>
              <a:t>Contention based FBE</a:t>
            </a:r>
          </a:p>
          <a:p>
            <a:pPr lvl="2"/>
            <a:r>
              <a:rPr lang="en-AU" dirty="0">
                <a:solidFill>
                  <a:srgbClr val="FF0000"/>
                </a:solidFill>
              </a:rPr>
              <a:t>Variety of editorial issues &amp; issues with less relevance to coexistence</a:t>
            </a:r>
          </a:p>
          <a:p>
            <a:pPr lvl="1"/>
            <a:r>
              <a:rPr lang="en-AU" dirty="0">
                <a:solidFill>
                  <a:srgbClr val="FF0000"/>
                </a:solidFill>
              </a:rPr>
              <a:t>Issues without agreement are not incorporated into EN 303 687 v0.0.11, including:</a:t>
            </a:r>
          </a:p>
          <a:p>
            <a:pPr lvl="2"/>
            <a:r>
              <a:rPr lang="en-AU" dirty="0">
                <a:solidFill>
                  <a:srgbClr val="FF0000"/>
                </a:solidFill>
              </a:rPr>
              <a:t>Synchronous access</a:t>
            </a:r>
          </a:p>
          <a:p>
            <a:pPr lvl="2"/>
            <a:r>
              <a:rPr lang="en-AU" dirty="0">
                <a:solidFill>
                  <a:srgbClr val="FF0000"/>
                </a:solidFill>
              </a:rPr>
              <a:t>Wideband access</a:t>
            </a:r>
          </a:p>
          <a:p>
            <a:pPr lvl="2"/>
            <a:r>
              <a:rPr lang="en-AU" dirty="0">
                <a:solidFill>
                  <a:srgbClr val="FF0000"/>
                </a:solidFill>
              </a:rPr>
              <a:t>LBT mechanisms</a:t>
            </a:r>
          </a:p>
          <a:p>
            <a:pPr lvl="2"/>
            <a:r>
              <a:rPr lang="en-AU" dirty="0">
                <a:solidFill>
                  <a:srgbClr val="FF0000"/>
                </a:solidFill>
              </a:rPr>
              <a:t>Narrow Band Frequency Hopping access</a:t>
            </a:r>
          </a:p>
          <a:p>
            <a:pPr marL="184150" lvl="2" indent="0">
              <a:buNone/>
            </a:pPr>
            <a:endParaRPr lang="en-GB" dirty="0"/>
          </a:p>
        </p:txBody>
      </p:sp>
      <p:sp>
        <p:nvSpPr>
          <p:cNvPr id="4" name="Footer Placeholder 3">
            <a:extLst>
              <a:ext uri="{FF2B5EF4-FFF2-40B4-BE49-F238E27FC236}">
                <a16:creationId xmlns:a16="http://schemas.microsoft.com/office/drawing/2014/main" id="{BD3228F5-284D-418D-88BA-BDADC04DAE86}"/>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9E964A0-2182-40D4-AF81-7EA9938AB1F5}"/>
              </a:ext>
            </a:extLst>
          </p:cNvPr>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sp>
        <p:nvSpPr>
          <p:cNvPr id="6" name="Rectangle 5">
            <a:extLst>
              <a:ext uri="{FF2B5EF4-FFF2-40B4-BE49-F238E27FC236}">
                <a16:creationId xmlns:a16="http://schemas.microsoft.com/office/drawing/2014/main" id="{FA8D2E5C-E96C-4FF7-8405-06AE18BBCFD3}"/>
              </a:ext>
            </a:extLst>
          </p:cNvPr>
          <p:cNvSpPr/>
          <p:nvPr/>
        </p:nvSpPr>
        <p:spPr bwMode="auto">
          <a:xfrm rot="1726643">
            <a:off x="7968225" y="991512"/>
            <a:ext cx="1151401" cy="77141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To be updated</a:t>
            </a:r>
          </a:p>
        </p:txBody>
      </p:sp>
    </p:spTree>
    <p:extLst>
      <p:ext uri="{BB962C8B-B14F-4D97-AF65-F5344CB8AC3E}">
        <p14:creationId xmlns:p14="http://schemas.microsoft.com/office/powerpoint/2010/main" val="3500688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1ACA9-5886-4065-A6B4-4394C20C0AA0}"/>
              </a:ext>
            </a:extLst>
          </p:cNvPr>
          <p:cNvSpPr>
            <a:spLocks noGrp="1"/>
          </p:cNvSpPr>
          <p:nvPr>
            <p:ph type="title"/>
          </p:nvPr>
        </p:nvSpPr>
        <p:spPr/>
        <p:txBody>
          <a:bodyPr/>
          <a:lstStyle/>
          <a:p>
            <a:r>
              <a:rPr lang="en-AU" dirty="0"/>
              <a:t>Note that ESTI BRAN documents are available to IEEE 802.11 WG members</a:t>
            </a:r>
          </a:p>
        </p:txBody>
      </p:sp>
      <p:sp>
        <p:nvSpPr>
          <p:cNvPr id="3" name="Content Placeholder 2">
            <a:extLst>
              <a:ext uri="{FF2B5EF4-FFF2-40B4-BE49-F238E27FC236}">
                <a16:creationId xmlns:a16="http://schemas.microsoft.com/office/drawing/2014/main" id="{4AE0C1D3-160F-4683-8F9B-B56885951C3A}"/>
              </a:ext>
            </a:extLst>
          </p:cNvPr>
          <p:cNvSpPr>
            <a:spLocks noGrp="1"/>
          </p:cNvSpPr>
          <p:nvPr>
            <p:ph idx="1"/>
          </p:nvPr>
        </p:nvSpPr>
        <p:spPr/>
        <p:txBody>
          <a:bodyPr/>
          <a:lstStyle/>
          <a:p>
            <a:pPr lvl="1"/>
            <a:r>
              <a:rPr lang="en-AU" dirty="0"/>
              <a:t>Today’s material references many ETSI BRAN documents</a:t>
            </a:r>
          </a:p>
          <a:p>
            <a:pPr lvl="1"/>
            <a:r>
              <a:rPr lang="en-AU" dirty="0"/>
              <a:t>They are (or should be) available in the IEEE 802.11 WG members area</a:t>
            </a:r>
          </a:p>
          <a:p>
            <a:pPr lvl="2"/>
            <a:r>
              <a:rPr lang="en-AU" dirty="0"/>
              <a:t>See </a:t>
            </a:r>
            <a:r>
              <a:rPr lang="en-AU" dirty="0">
                <a:hlinkClick r:id="rId2"/>
              </a:rPr>
              <a:t>http://www.ieee802.org/11/private/ETSI_documents/BRAN</a:t>
            </a:r>
            <a:endParaRPr lang="en-AU" dirty="0"/>
          </a:p>
          <a:p>
            <a:pPr lvl="2"/>
            <a:endParaRPr lang="en-AU" dirty="0"/>
          </a:p>
        </p:txBody>
      </p:sp>
      <p:sp>
        <p:nvSpPr>
          <p:cNvPr id="4" name="Footer Placeholder 3">
            <a:extLst>
              <a:ext uri="{FF2B5EF4-FFF2-40B4-BE49-F238E27FC236}">
                <a16:creationId xmlns:a16="http://schemas.microsoft.com/office/drawing/2014/main" id="{FE377968-D115-4331-9108-1B3DD1CF552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E639CA4-2738-4CCC-A48F-AC810E5487F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31</a:t>
            </a:fld>
            <a:endParaRPr lang="en-US"/>
          </a:p>
        </p:txBody>
      </p:sp>
    </p:spTree>
    <p:extLst>
      <p:ext uri="{BB962C8B-B14F-4D97-AF65-F5344CB8AC3E}">
        <p14:creationId xmlns:p14="http://schemas.microsoft.com/office/powerpoint/2010/main" val="35019071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ETSI BRAN 6 GHz issues</a:t>
            </a:r>
          </a:p>
          <a:p>
            <a:pPr marL="342900" lvl="1" indent="-342900" algn="ctr">
              <a:buNone/>
            </a:pPr>
            <a:r>
              <a:rPr lang="en-AU" sz="2400" b="1" dirty="0">
                <a:solidFill>
                  <a:srgbClr val="FF0000"/>
                </a:solidFill>
              </a:rPr>
              <a:t>NB FH update</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34813686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4FD3-1EF3-4A3A-ACE9-41E800265111}"/>
              </a:ext>
            </a:extLst>
          </p:cNvPr>
          <p:cNvSpPr>
            <a:spLocks noGrp="1"/>
          </p:cNvSpPr>
          <p:nvPr>
            <p:ph type="title"/>
          </p:nvPr>
        </p:nvSpPr>
        <p:spPr/>
        <p:txBody>
          <a:bodyPr/>
          <a:lstStyle/>
          <a:p>
            <a:r>
              <a:rPr lang="en-AU" dirty="0"/>
              <a:t>The Coex SC will hear an update on NB FH in EYSI BRAN</a:t>
            </a:r>
          </a:p>
        </p:txBody>
      </p:sp>
      <p:sp>
        <p:nvSpPr>
          <p:cNvPr id="3" name="Content Placeholder 2">
            <a:extLst>
              <a:ext uri="{FF2B5EF4-FFF2-40B4-BE49-F238E27FC236}">
                <a16:creationId xmlns:a16="http://schemas.microsoft.com/office/drawing/2014/main" id="{FE4BCFAC-123B-44C4-873F-3064927FE694}"/>
              </a:ext>
            </a:extLst>
          </p:cNvPr>
          <p:cNvSpPr>
            <a:spLocks noGrp="1"/>
          </p:cNvSpPr>
          <p:nvPr>
            <p:ph idx="1"/>
          </p:nvPr>
        </p:nvSpPr>
        <p:spPr/>
        <p:txBody>
          <a:bodyPr/>
          <a:lstStyle/>
          <a:p>
            <a:pPr lvl="1"/>
            <a:r>
              <a:rPr lang="en-AU" dirty="0">
                <a:solidFill>
                  <a:srgbClr val="FF0000"/>
                </a:solidFill>
              </a:rPr>
              <a:t>TBD</a:t>
            </a:r>
            <a:endParaRPr lang="en-AU" dirty="0">
              <a:solidFill>
                <a:srgbClr val="FF0000"/>
              </a:solidFill>
              <a:sym typeface="Wingdings" panose="05000000000000000000" pitchFamily="2" charset="2"/>
            </a:endParaRPr>
          </a:p>
          <a:p>
            <a:pPr lvl="2"/>
            <a:endParaRPr lang="en-AU" dirty="0">
              <a:sym typeface="Wingdings" panose="05000000000000000000" pitchFamily="2" charset="2"/>
            </a:endParaRPr>
          </a:p>
        </p:txBody>
      </p:sp>
      <p:sp>
        <p:nvSpPr>
          <p:cNvPr id="4" name="Footer Placeholder 3">
            <a:extLst>
              <a:ext uri="{FF2B5EF4-FFF2-40B4-BE49-F238E27FC236}">
                <a16:creationId xmlns:a16="http://schemas.microsoft.com/office/drawing/2014/main" id="{784567CA-A1BA-4568-8483-87B7CAA1AC7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C476791-B702-4D51-B168-A29CA47D396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42731283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ETSI BRAN 6 GHz issues</a:t>
            </a:r>
          </a:p>
          <a:p>
            <a:pPr marL="342900" lvl="1" indent="-342900" algn="ctr">
              <a:buNone/>
            </a:pPr>
            <a:r>
              <a:rPr lang="en-AU" sz="2400" b="1" dirty="0">
                <a:solidFill>
                  <a:srgbClr val="FF0000"/>
                </a:solidFill>
              </a:rPr>
              <a:t>Future work for </a:t>
            </a:r>
            <a:r>
              <a:rPr lang="en-AU" sz="2400" b="1" dirty="0" err="1">
                <a:solidFill>
                  <a:srgbClr val="FF0000"/>
                </a:solidFill>
              </a:rPr>
              <a:t>TGbe</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7438379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D1B71-FF6E-4CDC-BEDC-9675FAF30BA4}"/>
              </a:ext>
            </a:extLst>
          </p:cNvPr>
          <p:cNvSpPr>
            <a:spLocks noGrp="1"/>
          </p:cNvSpPr>
          <p:nvPr>
            <p:ph type="title"/>
          </p:nvPr>
        </p:nvSpPr>
        <p:spPr/>
        <p:txBody>
          <a:bodyPr/>
          <a:lstStyle/>
          <a:p>
            <a:r>
              <a:rPr lang="en-AU" dirty="0"/>
              <a:t>There is work required to enable good coexistence in 6 GHz in the future (and 5 GHz)</a:t>
            </a:r>
          </a:p>
        </p:txBody>
      </p:sp>
      <p:sp>
        <p:nvSpPr>
          <p:cNvPr id="3" name="Content Placeholder 2">
            <a:extLst>
              <a:ext uri="{FF2B5EF4-FFF2-40B4-BE49-F238E27FC236}">
                <a16:creationId xmlns:a16="http://schemas.microsoft.com/office/drawing/2014/main" id="{CC9C0572-4529-42DF-A351-42272F126F51}"/>
              </a:ext>
            </a:extLst>
          </p:cNvPr>
          <p:cNvSpPr>
            <a:spLocks noGrp="1"/>
          </p:cNvSpPr>
          <p:nvPr>
            <p:ph idx="1"/>
          </p:nvPr>
        </p:nvSpPr>
        <p:spPr/>
        <p:txBody>
          <a:bodyPr/>
          <a:lstStyle/>
          <a:p>
            <a:pPr lvl="1"/>
            <a:r>
              <a:rPr lang="en-AU" dirty="0"/>
              <a:t>The adaptivity compromise in EN 303 687 means 802.11ax &amp; 802.11be need to operate using </a:t>
            </a:r>
            <a:r>
              <a:rPr lang="en-AU" i="1" dirty="0"/>
              <a:t>ED-only</a:t>
            </a:r>
            <a:r>
              <a:rPr lang="en-AU" dirty="0"/>
              <a:t> at -72 dBm in 6 GHz</a:t>
            </a:r>
          </a:p>
          <a:p>
            <a:pPr lvl="1"/>
            <a:r>
              <a:rPr lang="en-AU" dirty="0"/>
              <a:t>However, the current 802.11 standard effectively specifies 802.11ax &amp; 802.11be operate using </a:t>
            </a:r>
            <a:r>
              <a:rPr lang="en-AU" i="1" dirty="0"/>
              <a:t>PD/ED </a:t>
            </a:r>
            <a:r>
              <a:rPr lang="en-AU" dirty="0"/>
              <a:t>at -82/-72 dBm in 6 GHz</a:t>
            </a:r>
          </a:p>
          <a:p>
            <a:pPr lvl="2"/>
            <a:r>
              <a:rPr lang="en-AU" dirty="0"/>
              <a:t>Which may disadvantage 802.11ax &amp; 802.11be when operating in the same</a:t>
            </a:r>
            <a:br>
              <a:rPr lang="en-AU" dirty="0"/>
            </a:br>
            <a:r>
              <a:rPr lang="en-AU" dirty="0"/>
              <a:t>6 GHz channel as LAA/NR-U</a:t>
            </a:r>
          </a:p>
          <a:p>
            <a:pPr lvl="1"/>
            <a:r>
              <a:rPr lang="en-AU" dirty="0" err="1"/>
              <a:t>TGbe</a:t>
            </a:r>
            <a:r>
              <a:rPr lang="en-AU" dirty="0"/>
              <a:t> might want to consider if &amp; when 802.11ax &amp; 802.11be can operate at </a:t>
            </a:r>
            <a:r>
              <a:rPr lang="en-AU" i="1" dirty="0"/>
              <a:t>ED-only</a:t>
            </a:r>
            <a:r>
              <a:rPr lang="en-AU" dirty="0"/>
              <a:t> at -72 dBm in 6 GHz</a:t>
            </a:r>
          </a:p>
          <a:p>
            <a:pPr lvl="2"/>
            <a:r>
              <a:rPr lang="en-AU" dirty="0"/>
              <a:t>A similar question could be applied to 5 GHz operation under EN 301 893 too!</a:t>
            </a:r>
          </a:p>
          <a:p>
            <a:pPr lvl="1"/>
            <a:r>
              <a:rPr lang="en-AU" dirty="0"/>
              <a:t>In addition, </a:t>
            </a:r>
            <a:r>
              <a:rPr lang="en-AU" dirty="0" err="1"/>
              <a:t>TGbe</a:t>
            </a:r>
            <a:r>
              <a:rPr lang="en-AU" dirty="0"/>
              <a:t> may need to propose revisions to EN 303 687 (6 GHz) to enable 802.11be features not currently envisaged</a:t>
            </a:r>
          </a:p>
          <a:p>
            <a:pPr lvl="2"/>
            <a:r>
              <a:rPr lang="en-AU" dirty="0"/>
              <a:t>Similar revision will be required 5 GHz operation under EN 301 893 too!</a:t>
            </a:r>
          </a:p>
          <a:p>
            <a:pPr lvl="1"/>
            <a:endParaRPr lang="en-AU" dirty="0"/>
          </a:p>
        </p:txBody>
      </p:sp>
      <p:sp>
        <p:nvSpPr>
          <p:cNvPr id="4" name="Footer Placeholder 3">
            <a:extLst>
              <a:ext uri="{FF2B5EF4-FFF2-40B4-BE49-F238E27FC236}">
                <a16:creationId xmlns:a16="http://schemas.microsoft.com/office/drawing/2014/main" id="{083D9B05-C16B-4AC2-AC8A-24AD824ABEC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6F1CF92-BE62-4C47-9C45-B380E76123B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21878527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5 GHz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40359373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82E6A-552E-40DD-B087-F7077677F5E2}"/>
              </a:ext>
            </a:extLst>
          </p:cNvPr>
          <p:cNvSpPr>
            <a:spLocks noGrp="1"/>
          </p:cNvSpPr>
          <p:nvPr>
            <p:ph type="title"/>
          </p:nvPr>
        </p:nvSpPr>
        <p:spPr/>
        <p:txBody>
          <a:bodyPr/>
          <a:lstStyle/>
          <a:p>
            <a:r>
              <a:rPr lang="en-AU" dirty="0">
                <a:solidFill>
                  <a:srgbClr val="FF0000"/>
                </a:solidFill>
              </a:rPr>
              <a:t>The stable draft of EN 301 893 (5 GHz) does not yet include a proposed adaptivity compromise</a:t>
            </a:r>
          </a:p>
        </p:txBody>
      </p:sp>
      <p:sp>
        <p:nvSpPr>
          <p:cNvPr id="3" name="Content Placeholder 2">
            <a:extLst>
              <a:ext uri="{FF2B5EF4-FFF2-40B4-BE49-F238E27FC236}">
                <a16:creationId xmlns:a16="http://schemas.microsoft.com/office/drawing/2014/main" id="{4D9782BA-E009-4CC9-9408-97D0AE90B342}"/>
              </a:ext>
            </a:extLst>
          </p:cNvPr>
          <p:cNvSpPr>
            <a:spLocks noGrp="1"/>
          </p:cNvSpPr>
          <p:nvPr>
            <p:ph idx="1"/>
          </p:nvPr>
        </p:nvSpPr>
        <p:spPr/>
        <p:txBody>
          <a:bodyPr/>
          <a:lstStyle/>
          <a:p>
            <a:r>
              <a:rPr lang="en-AU" dirty="0"/>
              <a:t>Result of BRAN#109</a:t>
            </a:r>
          </a:p>
          <a:p>
            <a:pPr lvl="1"/>
            <a:r>
              <a:rPr lang="en-US" dirty="0"/>
              <a:t>Draft EN 301 893 </a:t>
            </a:r>
            <a:r>
              <a:rPr lang="en-AU" dirty="0">
                <a:solidFill>
                  <a:srgbClr val="FF0000"/>
                </a:solidFill>
              </a:rPr>
              <a:t>v.2.1.41 </a:t>
            </a:r>
            <a:r>
              <a:rPr lang="en-AU" dirty="0"/>
              <a:t>(stable draft)</a:t>
            </a:r>
            <a:endParaRPr lang="en-GB" dirty="0"/>
          </a:p>
          <a:p>
            <a:r>
              <a:rPr lang="en-GB" dirty="0"/>
              <a:t>Summary of discussion at </a:t>
            </a:r>
            <a:r>
              <a:rPr lang="en-AU" dirty="0"/>
              <a:t>BRAN#109</a:t>
            </a:r>
          </a:p>
          <a:p>
            <a:pPr lvl="1"/>
            <a:r>
              <a:rPr lang="en-AU" dirty="0"/>
              <a:t> </a:t>
            </a:r>
            <a:r>
              <a:rPr lang="en-AU" dirty="0">
                <a:solidFill>
                  <a:srgbClr val="FF0000"/>
                </a:solidFill>
              </a:rPr>
              <a:t>All agreements are included in EN 301 893 v2.1.41, including:</a:t>
            </a:r>
          </a:p>
          <a:p>
            <a:pPr lvl="2"/>
            <a:r>
              <a:rPr lang="en-AU" dirty="0">
                <a:solidFill>
                  <a:srgbClr val="FF0000"/>
                </a:solidFill>
              </a:rPr>
              <a:t>Variety of editorial issues &amp; issues with less relevance to coexistence</a:t>
            </a:r>
          </a:p>
          <a:p>
            <a:pPr lvl="1"/>
            <a:r>
              <a:rPr lang="en-AU" dirty="0">
                <a:solidFill>
                  <a:srgbClr val="FF0000"/>
                </a:solidFill>
              </a:rPr>
              <a:t>Issues without agreement are not incorporated into EN 301 893 v2.1.41, including:</a:t>
            </a:r>
          </a:p>
          <a:p>
            <a:pPr lvl="2"/>
            <a:r>
              <a:rPr lang="en-AU" dirty="0">
                <a:solidFill>
                  <a:srgbClr val="FF0000"/>
                </a:solidFill>
              </a:rPr>
              <a:t>Compromise for adaptivity</a:t>
            </a:r>
          </a:p>
          <a:p>
            <a:endParaRPr lang="en-AU" dirty="0"/>
          </a:p>
        </p:txBody>
      </p:sp>
      <p:sp>
        <p:nvSpPr>
          <p:cNvPr id="4" name="Footer Placeholder 3">
            <a:extLst>
              <a:ext uri="{FF2B5EF4-FFF2-40B4-BE49-F238E27FC236}">
                <a16:creationId xmlns:a16="http://schemas.microsoft.com/office/drawing/2014/main" id="{E40C40FD-BBDE-4FDF-9EAE-F3870835A53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4DDBDDB-0433-46C4-8D59-48794E98FA2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21924126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5 GHz issues</a:t>
            </a:r>
          </a:p>
          <a:p>
            <a:pPr marL="342900" lvl="1" indent="-342900" algn="ctr">
              <a:buNone/>
            </a:pPr>
            <a:r>
              <a:rPr lang="en-AU" sz="2400" b="1" dirty="0">
                <a:solidFill>
                  <a:srgbClr val="FF0000"/>
                </a:solidFill>
              </a:rPr>
              <a:t>Adaptivity compromise</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34910965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97BBF-6BB5-43C8-9775-650DB2FEDCC0}"/>
              </a:ext>
            </a:extLst>
          </p:cNvPr>
          <p:cNvSpPr>
            <a:spLocks noGrp="1"/>
          </p:cNvSpPr>
          <p:nvPr>
            <p:ph type="title"/>
          </p:nvPr>
        </p:nvSpPr>
        <p:spPr>
          <a:xfrm>
            <a:off x="685800" y="685800"/>
            <a:ext cx="7772400" cy="1066800"/>
          </a:xfrm>
        </p:spPr>
        <p:txBody>
          <a:bodyPr/>
          <a:lstStyle/>
          <a:p>
            <a:r>
              <a:rPr lang="en-AU" dirty="0"/>
              <a:t>The Coex SC will hear an update on adaptivity in 5 GHz in ETSI BRAN</a:t>
            </a:r>
          </a:p>
        </p:txBody>
      </p:sp>
      <p:sp>
        <p:nvSpPr>
          <p:cNvPr id="3" name="Content Placeholder 2">
            <a:extLst>
              <a:ext uri="{FF2B5EF4-FFF2-40B4-BE49-F238E27FC236}">
                <a16:creationId xmlns:a16="http://schemas.microsoft.com/office/drawing/2014/main" id="{079FC788-7A81-440D-8DC2-C150F9679029}"/>
              </a:ext>
            </a:extLst>
          </p:cNvPr>
          <p:cNvSpPr>
            <a:spLocks noGrp="1"/>
          </p:cNvSpPr>
          <p:nvPr>
            <p:ph idx="1"/>
          </p:nvPr>
        </p:nvSpPr>
        <p:spPr>
          <a:xfrm>
            <a:off x="685800" y="1981200"/>
            <a:ext cx="7772400" cy="4114800"/>
          </a:xfrm>
        </p:spPr>
        <p:txBody>
          <a:bodyPr/>
          <a:lstStyle/>
          <a:p>
            <a:pPr lvl="1"/>
            <a:r>
              <a:rPr lang="en-AU" dirty="0">
                <a:solidFill>
                  <a:srgbClr val="FF0000"/>
                </a:solidFill>
              </a:rPr>
              <a:t>TBD</a:t>
            </a:r>
          </a:p>
        </p:txBody>
      </p:sp>
      <p:sp>
        <p:nvSpPr>
          <p:cNvPr id="4" name="Footer Placeholder 3">
            <a:extLst>
              <a:ext uri="{FF2B5EF4-FFF2-40B4-BE49-F238E27FC236}">
                <a16:creationId xmlns:a16="http://schemas.microsoft.com/office/drawing/2014/main" id="{29E89846-9068-440C-AF5B-A152BA9053B3}"/>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692B778-462F-4BA4-BA67-B28BF9B79522}"/>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39</a:t>
            </a:fld>
            <a:endParaRPr lang="en-US"/>
          </a:p>
        </p:txBody>
      </p:sp>
    </p:spTree>
    <p:extLst>
      <p:ext uri="{BB962C8B-B14F-4D97-AF65-F5344CB8AC3E}">
        <p14:creationId xmlns:p14="http://schemas.microsoft.com/office/powerpoint/2010/main" val="1933336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a:extLst>
              <a:ext uri="{FF2B5EF4-FFF2-40B4-BE49-F238E27FC236}">
                <a16:creationId xmlns:a16="http://schemas.microsoft.com/office/drawing/2014/main" id="{7845249F-2465-4952-84E3-4A08F00E696C}"/>
              </a:ext>
            </a:extLst>
          </p:cNvPr>
          <p:cNvSpPr>
            <a:spLocks noGrp="1" noChangeArrowheads="1"/>
          </p:cNvSpPr>
          <p:nvPr>
            <p:ph type="title"/>
          </p:nvPr>
        </p:nvSpPr>
        <p:spPr>
          <a:xfrm>
            <a:off x="685800" y="685800"/>
            <a:ext cx="8305800" cy="1066800"/>
          </a:xfrm>
        </p:spPr>
        <p:txBody>
          <a:bodyPr/>
          <a:lstStyle/>
          <a:p>
            <a:r>
              <a:rPr lang="en-US" altLang="en-US" dirty="0"/>
              <a:t>Meetings shall be conducted in compliance with all applicable laws, including antitrust &amp; competition laws</a:t>
            </a:r>
          </a:p>
        </p:txBody>
      </p:sp>
      <p:sp>
        <p:nvSpPr>
          <p:cNvPr id="10243" name="Rectangle 1027">
            <a:extLst>
              <a:ext uri="{FF2B5EF4-FFF2-40B4-BE49-F238E27FC236}">
                <a16:creationId xmlns:a16="http://schemas.microsoft.com/office/drawing/2014/main" id="{4C4544FB-FEF3-466C-AD6B-6744D52CA26E}"/>
              </a:ext>
            </a:extLst>
          </p:cNvPr>
          <p:cNvSpPr>
            <a:spLocks noGrp="1" noChangeArrowheads="1"/>
          </p:cNvSpPr>
          <p:nvPr>
            <p:ph type="body" idx="1"/>
          </p:nvPr>
        </p:nvSpPr>
        <p:spPr>
          <a:xfrm>
            <a:off x="685800" y="1828800"/>
            <a:ext cx="7772400" cy="4114800"/>
          </a:xfrm>
        </p:spPr>
        <p:txBody>
          <a:bodyPr/>
          <a:lstStyle/>
          <a:p>
            <a:pPr lvl="1"/>
            <a:r>
              <a:rPr lang="en-US" altLang="en-US" dirty="0"/>
              <a:t>Don’t discuss the interpretation, validity, or essentiality of patents/patent claims</a:t>
            </a:r>
          </a:p>
          <a:p>
            <a:pPr lvl="1"/>
            <a:r>
              <a:rPr lang="en-US" altLang="en-US" dirty="0"/>
              <a:t>Don’t discuss specific license rates, terms, or conditions</a:t>
            </a:r>
          </a:p>
          <a:p>
            <a:pPr lvl="2"/>
            <a:r>
              <a:rPr lang="en-US" altLang="en-US" dirty="0"/>
              <a:t>Relative costs of different technical approaches that include relative costs of patent licensing terms may be discussed in standards development meetings</a:t>
            </a:r>
          </a:p>
          <a:p>
            <a:pPr lvl="3"/>
            <a:r>
              <a:rPr lang="en-GB" altLang="en-US" dirty="0"/>
              <a:t>Technical considerations remain the primary focus</a:t>
            </a:r>
            <a:endParaRPr lang="en-US" altLang="en-US" dirty="0"/>
          </a:p>
          <a:p>
            <a:pPr lvl="1"/>
            <a:r>
              <a:rPr lang="en-US" altLang="en-US" dirty="0"/>
              <a:t>Don’t discuss or engage in the fixing of product prices, allocation of customers, or division of sales markets</a:t>
            </a:r>
          </a:p>
          <a:p>
            <a:pPr lvl="1"/>
            <a:r>
              <a:rPr lang="en-US" altLang="en-US" dirty="0"/>
              <a:t>Don’t discuss the status or substance of ongoing or threatened litigation</a:t>
            </a:r>
          </a:p>
          <a:p>
            <a:pPr lvl="1"/>
            <a:r>
              <a:rPr lang="en-US" altLang="en-US" dirty="0"/>
              <a:t>Don’t be silent if inappropriate topics are discussed … do formally object</a:t>
            </a:r>
          </a:p>
          <a:p>
            <a:pPr lvl="1"/>
            <a:r>
              <a:rPr lang="en-US" altLang="en-US" dirty="0"/>
              <a:t>For more details, see IEEE-SA Standards Board Ops Man, 5.3.10 and </a:t>
            </a:r>
            <a:r>
              <a:rPr lang="en-US" altLang="en-US" i="1" dirty="0"/>
              <a:t>Antitrust and Competition Policy: What You Need to Know</a:t>
            </a:r>
            <a:r>
              <a:rPr lang="en-US" altLang="en-US" dirty="0"/>
              <a:t> available </a:t>
            </a:r>
            <a:r>
              <a:rPr lang="en-US" altLang="en-US" dirty="0">
                <a:hlinkClick r:id="rId2"/>
              </a:rPr>
              <a:t>here</a:t>
            </a:r>
            <a:endParaRPr lang="en-US" altLang="en-US" dirty="0"/>
          </a:p>
          <a:p>
            <a:pPr lvl="1"/>
            <a:r>
              <a:rPr lang="en-US" altLang="en-US" dirty="0"/>
              <a:t>If you have questions, contact the IEEE-SA Standards Board Patent Committee Administrator at patcom@ieee.org</a:t>
            </a:r>
            <a:br>
              <a:rPr lang="en-US" altLang="en-US" dirty="0"/>
            </a:br>
            <a:endParaRPr lang="en-US" altLang="en-US" dirty="0"/>
          </a:p>
          <a:p>
            <a:endParaRPr lang="en-US" altLang="en-US" dirty="0"/>
          </a:p>
        </p:txBody>
      </p:sp>
      <p:sp>
        <p:nvSpPr>
          <p:cNvPr id="7" name="Rectangle 6">
            <a:extLst>
              <a:ext uri="{FF2B5EF4-FFF2-40B4-BE49-F238E27FC236}">
                <a16:creationId xmlns:a16="http://schemas.microsoft.com/office/drawing/2014/main" id="{BAF5A41B-0124-48EC-9B34-EFA3D404D446}"/>
              </a:ext>
            </a:extLst>
          </p:cNvPr>
          <p:cNvSpPr/>
          <p:nvPr/>
        </p:nvSpPr>
        <p:spPr bwMode="auto">
          <a:xfrm rot="2228405">
            <a:off x="7658099" y="15908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met virtually at BRAN#109 in Mar 2020</a:t>
            </a:r>
          </a:p>
        </p:txBody>
      </p:sp>
      <p:sp>
        <p:nvSpPr>
          <p:cNvPr id="3" name="Content Placeholder 2"/>
          <p:cNvSpPr>
            <a:spLocks noGrp="1"/>
          </p:cNvSpPr>
          <p:nvPr>
            <p:ph idx="1"/>
          </p:nvPr>
        </p:nvSpPr>
        <p:spPr/>
        <p:txBody>
          <a:bodyPr/>
          <a:lstStyle/>
          <a:p>
            <a:r>
              <a:rPr lang="en-GB" dirty="0"/>
              <a:t>ETSI BRAN meeting schedule</a:t>
            </a:r>
          </a:p>
          <a:p>
            <a:pPr lvl="1"/>
            <a:r>
              <a:rPr lang="en-GB" dirty="0"/>
              <a:t>#BRAN109</a:t>
            </a:r>
          </a:p>
          <a:p>
            <a:pPr lvl="2"/>
            <a:r>
              <a:rPr lang="en-GB" dirty="0"/>
              <a:t>5 Mar 2021 – 12 Mar 2021</a:t>
            </a:r>
          </a:p>
          <a:p>
            <a:pPr lvl="2"/>
            <a:r>
              <a:rPr lang="en-GB" dirty="0"/>
              <a:t>Virtual </a:t>
            </a:r>
          </a:p>
          <a:p>
            <a:pPr lvl="1"/>
            <a:r>
              <a:rPr lang="en-GB" dirty="0"/>
              <a:t>#BRAN110</a:t>
            </a:r>
          </a:p>
          <a:p>
            <a:pPr lvl="2"/>
            <a:r>
              <a:rPr lang="en-GB" dirty="0"/>
              <a:t>18 June 2021 – 25 June 2021</a:t>
            </a:r>
          </a:p>
          <a:p>
            <a:pPr lvl="2"/>
            <a:r>
              <a:rPr lang="en-GB" dirty="0"/>
              <a:t>Virtual</a:t>
            </a:r>
          </a:p>
          <a:p>
            <a:pPr lvl="1"/>
            <a:r>
              <a:rPr lang="en-GB" dirty="0"/>
              <a:t>…</a:t>
            </a:r>
          </a:p>
          <a:p>
            <a:pPr lvl="2"/>
            <a:endParaRPr lang="en-GB" dirty="0">
              <a:solidFill>
                <a:srgbClr val="FF0000"/>
              </a:solidFill>
            </a:endParaRPr>
          </a:p>
          <a:p>
            <a:pPr lvl="2"/>
            <a:endParaRPr lang="en-GB" dirty="0"/>
          </a:p>
          <a:p>
            <a:pPr lvl="2"/>
            <a:endParaRPr lang="en-GB" dirty="0"/>
          </a:p>
          <a:p>
            <a:pPr lvl="2"/>
            <a:endParaRPr lang="en-GB" dirty="0"/>
          </a:p>
          <a:p>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40</a:t>
            </a:fld>
            <a:endParaRPr lang="en-US"/>
          </a:p>
        </p:txBody>
      </p:sp>
      <p:sp>
        <p:nvSpPr>
          <p:cNvPr id="6" name="Rectangle 5">
            <a:extLst>
              <a:ext uri="{FF2B5EF4-FFF2-40B4-BE49-F238E27FC236}">
                <a16:creationId xmlns:a16="http://schemas.microsoft.com/office/drawing/2014/main" id="{FFBFA09B-ABA0-4623-852D-D09DDF6C0A82}"/>
              </a:ext>
            </a:extLst>
          </p:cNvPr>
          <p:cNvSpPr/>
          <p:nvPr/>
        </p:nvSpPr>
        <p:spPr bwMode="auto">
          <a:xfrm>
            <a:off x="5715000" y="4038600"/>
            <a:ext cx="2514600" cy="990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800" dirty="0">
                <a:latin typeface="+mj-lt"/>
              </a:rPr>
              <a:t>A variety of additional </a:t>
            </a:r>
            <a:r>
              <a:rPr lang="en-AU" sz="1800" i="1" dirty="0">
                <a:latin typeface="+mj-lt"/>
              </a:rPr>
              <a:t>ad </a:t>
            </a:r>
            <a:r>
              <a:rPr lang="en-AU" sz="1800" i="1" dirty="0" err="1">
                <a:latin typeface="+mj-lt"/>
              </a:rPr>
              <a:t>hoc’</a:t>
            </a:r>
            <a:r>
              <a:rPr lang="en-AU" sz="1800" dirty="0" err="1">
                <a:latin typeface="+mj-lt"/>
              </a:rPr>
              <a:t>s</a:t>
            </a:r>
            <a:r>
              <a:rPr lang="en-AU" sz="1800" dirty="0">
                <a:latin typeface="+mj-lt"/>
              </a:rPr>
              <a:t> are also likely to be scheduled</a:t>
            </a:r>
            <a:endParaRPr kumimoji="0" lang="en-AU" sz="18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4163461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Plans for next meeting</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22751780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continue its normal business in May 2021</a:t>
            </a:r>
          </a:p>
        </p:txBody>
      </p:sp>
      <p:sp>
        <p:nvSpPr>
          <p:cNvPr id="3" name="Content Placeholder 2"/>
          <p:cNvSpPr>
            <a:spLocks noGrp="1"/>
          </p:cNvSpPr>
          <p:nvPr>
            <p:ph idx="1"/>
          </p:nvPr>
        </p:nvSpPr>
        <p:spPr/>
        <p:txBody>
          <a:bodyPr/>
          <a:lstStyle/>
          <a:p>
            <a:r>
              <a:rPr lang="en-AU" dirty="0"/>
              <a:t>Possible agenda items</a:t>
            </a:r>
          </a:p>
          <a:p>
            <a:pPr lvl="1"/>
            <a:r>
              <a:rPr lang="en-AU" dirty="0"/>
              <a:t>Review ETSI BRAN </a:t>
            </a:r>
            <a:r>
              <a:rPr lang="en-AU" dirty="0" err="1"/>
              <a:t>coex</a:t>
            </a:r>
            <a:r>
              <a:rPr lang="en-AU" dirty="0"/>
              <a:t> activities</a:t>
            </a:r>
          </a:p>
          <a:p>
            <a:pPr lvl="2"/>
            <a:r>
              <a:rPr lang="en-AU" dirty="0"/>
              <a:t>EN 301 893 (5 GHz)</a:t>
            </a:r>
          </a:p>
          <a:p>
            <a:pPr lvl="2"/>
            <a:r>
              <a:rPr lang="en-AU" dirty="0"/>
              <a:t>EN 303 687 (6 GHz)</a:t>
            </a:r>
          </a:p>
          <a:p>
            <a:pPr lvl="1"/>
            <a:r>
              <a:rPr lang="en-AU" dirty="0"/>
              <a:t>Review 3GPP coexistence activities</a:t>
            </a:r>
          </a:p>
          <a:p>
            <a:pPr lvl="1"/>
            <a:r>
              <a:rPr lang="en-AU" dirty="0"/>
              <a:t>…</a:t>
            </a:r>
          </a:p>
          <a:p>
            <a:pPr lvl="1"/>
            <a:r>
              <a:rPr lang="en-AU" b="1" dirty="0">
                <a:solidFill>
                  <a:srgbClr val="FF0000"/>
                </a:solidFill>
              </a:rPr>
              <a:t>Submissions are requested!</a:t>
            </a:r>
          </a:p>
          <a:p>
            <a:pPr lvl="1"/>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24619790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i="1" dirty="0"/>
              <a:t>IEEE 802.11 Coexistence SC </a:t>
            </a:r>
            <a:r>
              <a:rPr lang="en-AU" dirty="0"/>
              <a:t>virtual</a:t>
            </a:r>
            <a:r>
              <a:rPr lang="en-AU" i="1" dirty="0"/>
              <a:t> </a:t>
            </a:r>
            <a:r>
              <a:rPr lang="en-AU" dirty="0"/>
              <a:t>meeting in March 2021 is adjourned!</a:t>
            </a:r>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43</a:t>
            </a:fld>
            <a:endParaRPr lang="en-US"/>
          </a:p>
        </p:txBody>
      </p:sp>
    </p:spTree>
    <p:extLst>
      <p:ext uri="{BB962C8B-B14F-4D97-AF65-F5344CB8AC3E}">
        <p14:creationId xmlns:p14="http://schemas.microsoft.com/office/powerpoint/2010/main" val="562155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
        <p:nvSpPr>
          <p:cNvPr id="7" name="Rectangle 6">
            <a:extLst>
              <a:ext uri="{FF2B5EF4-FFF2-40B4-BE49-F238E27FC236}">
                <a16:creationId xmlns:a16="http://schemas.microsoft.com/office/drawing/2014/main" id="{3DB4D861-E815-4748-A24F-3BEB008A00F1}"/>
              </a:ext>
            </a:extLst>
          </p:cNvPr>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95543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a:t>
            </a:r>
            <a:r>
              <a:rPr lang="en-US" dirty="0"/>
              <a:t> 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
        <p:nvSpPr>
          <p:cNvPr id="6" name="Rectangle 5"/>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06605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a:t>
            </a:r>
            <a:r>
              <a:rPr lang="en-US" i="1" dirty="0"/>
              <a:t>may</a:t>
            </a:r>
            <a:r>
              <a:rPr lang="en-US" dirty="0"/>
              <a:t>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dirty="0"/>
          </a:p>
        </p:txBody>
      </p:sp>
      <p:sp>
        <p:nvSpPr>
          <p:cNvPr id="6" name="Rectangle 5"/>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650391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Working Group nor incorporated into a Working Group draft unless permission is granted. </a:t>
            </a:r>
          </a:p>
          <a:p>
            <a:pPr lvl="2"/>
            <a:r>
              <a:rPr lang="en-US" altLang="en-US" dirty="0"/>
              <a:t>Prior to presentation or submission, you shall notify the Working Group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
        <p:nvSpPr>
          <p:cNvPr id="5" name="Rectangle 4"/>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44280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9</a:t>
            </a:fld>
            <a:endParaRPr lang="en-US" altLang="en-US"/>
          </a:p>
        </p:txBody>
      </p:sp>
      <p:sp>
        <p:nvSpPr>
          <p:cNvPr id="7" name="Rectangle 6"/>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418694379"/>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645426CC3C3348B900E57479C898EF" ma:contentTypeVersion="7" ma:contentTypeDescription="Create a new document." ma:contentTypeScope="" ma:versionID="20581ac4d4e1cf06b882b2090646b5db">
  <xsd:schema xmlns:xsd="http://www.w3.org/2001/XMLSchema" xmlns:xs="http://www.w3.org/2001/XMLSchema" xmlns:p="http://schemas.microsoft.com/office/2006/metadata/properties" xmlns:ns3="cc328e4a-acc5-4db9-8edf-03a7e14d7082" xmlns:ns4="5a361508-a8bd-49ac-aae1-a5acde08ec86" targetNamespace="http://schemas.microsoft.com/office/2006/metadata/properties" ma:root="true" ma:fieldsID="d210bc8034f12f17859d2536c7ebacac" ns3:_="" ns4:_="">
    <xsd:import namespace="cc328e4a-acc5-4db9-8edf-03a7e14d7082"/>
    <xsd:import namespace="5a361508-a8bd-49ac-aae1-a5acde08ec8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328e4a-acc5-4db9-8edf-03a7e14d70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a361508-a8bd-49ac-aae1-a5acde08ec8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A38C53E-8796-4535-A3A8-9DA00DBD6D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328e4a-acc5-4db9-8edf-03a7e14d7082"/>
    <ds:schemaRef ds:uri="5a361508-a8bd-49ac-aae1-a5acde08ec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6FAB900-7467-4130-B404-E9BDBB9A20AC}">
  <ds:schemaRefs>
    <ds:schemaRef ds:uri="http://schemas.microsoft.com/sharepoint/v3/contenttype/forms"/>
  </ds:schemaRefs>
</ds:datastoreItem>
</file>

<file path=customXml/itemProps3.xml><?xml version="1.0" encoding="utf-8"?>
<ds:datastoreItem xmlns:ds="http://schemas.openxmlformats.org/officeDocument/2006/customXml" ds:itemID="{C620A1CA-E773-4E8B-B272-7C4819948743}">
  <ds:schemaRefs>
    <ds:schemaRef ds:uri="http://purl.org/dc/dcmitype/"/>
    <ds:schemaRef ds:uri="5a361508-a8bd-49ac-aae1-a5acde08ec86"/>
    <ds:schemaRef ds:uri="http://purl.org/dc/terms/"/>
    <ds:schemaRef ds:uri="http://schemas.microsoft.com/office/2006/metadata/properties"/>
    <ds:schemaRef ds:uri="http://schemas.microsoft.com/office/2006/documentManagement/types"/>
    <ds:schemaRef ds:uri="http://purl.org/dc/elements/1.1/"/>
    <ds:schemaRef ds:uri="http://www.w3.org/XML/1998/namespace"/>
    <ds:schemaRef ds:uri="http://schemas.microsoft.com/office/infopath/2007/PartnerControls"/>
    <ds:schemaRef ds:uri="http://schemas.openxmlformats.org/package/2006/metadata/core-properties"/>
    <ds:schemaRef ds:uri="cc328e4a-acc5-4db9-8edf-03a7e14d7082"/>
  </ds:schemaRefs>
</ds:datastoreItem>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2910</Words>
  <Application>Microsoft Office PowerPoint</Application>
  <PresentationFormat>On-screen Show (4:3)</PresentationFormat>
  <Paragraphs>539</Paragraphs>
  <Slides>43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43</vt:i4>
      </vt:variant>
    </vt:vector>
  </HeadingPairs>
  <TitlesOfParts>
    <vt:vector size="46" baseType="lpstr">
      <vt:lpstr>Arial</vt:lpstr>
      <vt:lpstr>Times New Roman</vt:lpstr>
      <vt:lpstr>802-11-Submission</vt:lpstr>
      <vt:lpstr>Agenda for IEEE 802.11 Coexistence SC virtual meeting in March 2021</vt:lpstr>
      <vt:lpstr>Welcome to the 5th virtual plenary meeting of the Coex SC in Mar 2021</vt:lpstr>
      <vt:lpstr>Coex SC minutes today will be kept by our permanent SC secretary</vt:lpstr>
      <vt:lpstr>Meetings shall be conducted in compliance with all applicable laws, including antitrust &amp; competition laws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Coex SC will meet once during the virtual IEEE 802.11 WG interim meeting in Mar 2021</vt:lpstr>
      <vt:lpstr>The Coex SC will consider a proposed agenda for its virtual meeting in Mar 2021</vt:lpstr>
      <vt:lpstr>PowerPoint Presentation</vt:lpstr>
      <vt:lpstr>The Coex SC scope was revised in Sept 2020 </vt:lpstr>
      <vt:lpstr>PowerPoint Presentation</vt:lpstr>
      <vt:lpstr>The Coex SC will consider the approval of its virtual meeting minutes from Jan 2021</vt:lpstr>
      <vt:lpstr>PowerPoint Presentation</vt:lpstr>
      <vt:lpstr>There are few key message for the Coex SC that arise out of today’s session</vt:lpstr>
      <vt:lpstr>PowerPoint Presentation</vt:lpstr>
      <vt:lpstr>The number planned/testing &amp; deployed LAA networks globally is currently steady</vt:lpstr>
      <vt:lpstr>The number planned/testing &amp; deployed LAA networks globally is currently steady</vt:lpstr>
      <vt:lpstr>The number planned/testing &amp; deployed LAA networks globally is currently roughly steady</vt:lpstr>
      <vt:lpstr>In at least in Chicago, there is a significant LAA deployment …</vt:lpstr>
      <vt:lpstr>… suggesting that the need for coexistence between Wi-Fi &amp; LAA is real … not just theoretical</vt:lpstr>
      <vt:lpstr>PowerPoint Presentation</vt:lpstr>
      <vt:lpstr>The Coex SC may discuss the results from a LAA/Wi-Fi coexistence study in Chicago</vt:lpstr>
      <vt:lpstr>PowerPoint Presentation</vt:lpstr>
      <vt:lpstr>The Coex SC may hear a 3GPP update</vt:lpstr>
      <vt:lpstr>PowerPoint Presentation</vt:lpstr>
      <vt:lpstr>The Coex SC will hear about EN 303 687 discussion in ETSI BRAN</vt:lpstr>
      <vt:lpstr>A stable draft of EN 303 687 includes the previously agreed 6 GHz compromise for ED-only @ -72 dBm</vt:lpstr>
      <vt:lpstr>Note that ESTI BRAN documents are available to IEEE 802.11 WG members</vt:lpstr>
      <vt:lpstr>PowerPoint Presentation</vt:lpstr>
      <vt:lpstr>The Coex SC will hear an update on NB FH in EYSI BRAN</vt:lpstr>
      <vt:lpstr>PowerPoint Presentation</vt:lpstr>
      <vt:lpstr>There is work required to enable good coexistence in 6 GHz in the future (and 5 GHz)</vt:lpstr>
      <vt:lpstr>PowerPoint Presentation</vt:lpstr>
      <vt:lpstr>The stable draft of EN 301 893 (5 GHz) does not yet include a proposed adaptivity compromise</vt:lpstr>
      <vt:lpstr>PowerPoint Presentation</vt:lpstr>
      <vt:lpstr>The Coex SC will hear an update on adaptivity in 5 GHz in ETSI BRAN</vt:lpstr>
      <vt:lpstr>ETSI BRAN met virtually at BRAN#109 in Mar 2020</vt:lpstr>
      <vt:lpstr>PowerPoint Presentation</vt:lpstr>
      <vt:lpstr>The Coex SC will continue its normal business in May 2021</vt:lpstr>
      <vt:lpstr>The IEEE 802.11 Coexistence SC virtual meeting in March 2021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2021-02-05T03:44:45Z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0x0101008E645426CC3C3348B900E57479C898EF</vt:lpwstr>
  </property>
</Properties>
</file>