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96" r:id="rId3"/>
    <p:sldId id="397" r:id="rId4"/>
    <p:sldId id="400" r:id="rId5"/>
    <p:sldId id="401" r:id="rId6"/>
    <p:sldId id="399" r:id="rId7"/>
    <p:sldId id="388" r:id="rId8"/>
    <p:sldId id="391" r:id="rId9"/>
    <p:sldId id="382" r:id="rId10"/>
    <p:sldId id="389" r:id="rId11"/>
    <p:sldId id="27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C2C2FE"/>
    <a:srgbClr val="FFFF99"/>
    <a:srgbClr val="DFB7D9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5963" autoAdjust="0"/>
  </p:normalViewPr>
  <p:slideViewPr>
    <p:cSldViewPr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63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06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06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22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802.11-21/0208r0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F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ebruary</a:t>
            </a:r>
            <a:r>
              <a:rPr lang="en-US" sz="1800" b="1" dirty="0" smtClean="0"/>
              <a:t> 2021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536002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Mengshi</a:t>
            </a:r>
            <a:r>
              <a:rPr lang="en-US" sz="1200" baseline="0" dirty="0" smtClean="0"/>
              <a:t> Hu</a:t>
            </a:r>
            <a:r>
              <a:rPr lang="en-US" sz="1200" dirty="0" smtClean="0"/>
              <a:t>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7" y="906353"/>
            <a:ext cx="7681112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Simplified EHT PPE Thresholds 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2021-02-05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581363"/>
              </p:ext>
            </p:extLst>
          </p:nvPr>
        </p:nvGraphicFramePr>
        <p:xfrm>
          <a:off x="839898" y="2971800"/>
          <a:ext cx="7540404" cy="1962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7991"/>
                <a:gridCol w="1371600"/>
                <a:gridCol w="1041813"/>
                <a:gridCol w="990600"/>
                <a:gridCol w="2438400"/>
              </a:tblGrid>
              <a:tr h="371971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ming.gan@huawei.com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oded.redlich@huawei.com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+mn-lt"/>
                          <a:ea typeface="Times New Roman"/>
                          <a:cs typeface="Arial"/>
                        </a:rPr>
                        <a:t>Shimi Shilo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Shimi.Shilo@huawei.com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19150" y="1905000"/>
            <a:ext cx="748665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</a:t>
            </a:r>
            <a:r>
              <a:rPr lang="en-US" altLang="zh-CN" sz="2400" b="1" dirty="0" smtClean="0">
                <a:ea typeface="+mn-ea"/>
                <a:cs typeface="+mn-cs"/>
              </a:rPr>
              <a:t>agree to </a:t>
            </a:r>
            <a:r>
              <a:rPr lang="en-US" altLang="zh-CN" sz="2400" b="1" dirty="0" smtClean="0"/>
              <a:t>add the following meaning of the Zeros </a:t>
            </a:r>
            <a:r>
              <a:rPr lang="en-US" altLang="zh-CN" sz="2400" b="1" dirty="0"/>
              <a:t>between two </a:t>
            </a:r>
            <a:r>
              <a:rPr lang="en-US" altLang="zh-CN" sz="2400" b="1" dirty="0" smtClean="0"/>
              <a:t>Ones </a:t>
            </a:r>
            <a:r>
              <a:rPr lang="en-US" altLang="zh-CN" sz="2400" b="1" dirty="0"/>
              <a:t>in the Bitmask </a:t>
            </a:r>
            <a:r>
              <a:rPr lang="en-US" altLang="zh-CN" sz="2400" b="1" dirty="0" smtClean="0"/>
              <a:t>sequence in RU Index Bitmask subfield?</a:t>
            </a:r>
            <a:r>
              <a:rPr lang="en-US" altLang="zh-CN" sz="1800" b="1" dirty="0"/>
              <a:t>	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 smtClean="0"/>
              <a:t>PE </a:t>
            </a:r>
            <a:r>
              <a:rPr lang="en-US" altLang="zh-CN" sz="1800" dirty="0"/>
              <a:t>requirement for the missing </a:t>
            </a:r>
            <a:r>
              <a:rPr lang="en-US" altLang="zh-CN" sz="1800" dirty="0" smtClean="0"/>
              <a:t>RU (Bitmask value = 0) </a:t>
            </a:r>
            <a:r>
              <a:rPr lang="en-US" altLang="zh-CN" sz="1800" dirty="0"/>
              <a:t>shall be the same as the closest smaller RU with PPET </a:t>
            </a:r>
            <a:r>
              <a:rPr lang="en-US" altLang="zh-CN" sz="1800" dirty="0" smtClean="0"/>
              <a:t>defined (Bitmask </a:t>
            </a:r>
            <a:r>
              <a:rPr lang="en-US" altLang="zh-CN" sz="1800" dirty="0"/>
              <a:t>value = </a:t>
            </a:r>
            <a:r>
              <a:rPr lang="en-US" altLang="zh-CN" sz="1800" dirty="0" smtClean="0"/>
              <a:t>1). </a:t>
            </a: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#4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5029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525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6506" y="2286000"/>
            <a:ext cx="6707187" cy="2819400"/>
          </a:xfrm>
        </p:spPr>
        <p:txBody>
          <a:bodyPr/>
          <a:lstStyle/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[1] IEEE 11-21-0089r0 EHT PPE Thresholds Field Follow-up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19100" y="1676400"/>
            <a:ext cx="8343900" cy="442647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[1] we have proposed two options for the design of EHT PPE Thresholds field.</a:t>
            </a:r>
          </a:p>
          <a:p>
            <a:pPr marL="715963" lvl="1" indent="-354013" algn="just">
              <a:buSzPct val="100000"/>
            </a:pPr>
            <a:r>
              <a:rPr lang="en-US" altLang="zh-CN" sz="1600" b="1" i="1" dirty="0" smtClean="0">
                <a:solidFill>
                  <a:srgbClr val="1E1EFA"/>
                </a:solidFill>
              </a:rPr>
              <a:t>Option 1</a:t>
            </a:r>
            <a:r>
              <a:rPr lang="en-US" altLang="zh-CN" sz="1600" b="1" dirty="0" smtClean="0"/>
              <a:t>: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PPET20 subfields</a:t>
            </a:r>
          </a:p>
          <a:p>
            <a:pPr marL="715963" lvl="1" indent="-354013" algn="just">
              <a:buSzPct val="100000"/>
            </a:pPr>
            <a:r>
              <a:rPr lang="en-US" altLang="zh-CN" sz="1600" b="1" i="1" dirty="0" smtClean="0">
                <a:solidFill>
                  <a:srgbClr val="1E1EFA"/>
                </a:solidFill>
              </a:rPr>
              <a:t>Option 2</a:t>
            </a:r>
            <a:r>
              <a:rPr lang="en-US" altLang="zh-CN" sz="1600" b="1" dirty="0"/>
              <a:t>: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Still use PPET16/8 subfields to indicate 16/8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μs, and indicate a scope for 20 μs</a:t>
            </a: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following slides, we further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reduce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overhead by simplifying the NSS subfield and RU Index Bitmask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subfield.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EHT PPE Thresholds Field (1/2)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74765"/>
              </p:ext>
            </p:extLst>
          </p:nvPr>
        </p:nvGraphicFramePr>
        <p:xfrm>
          <a:off x="1722887" y="3196168"/>
          <a:ext cx="4143376" cy="793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608"/>
                <a:gridCol w="916942"/>
                <a:gridCol w="916942"/>
                <a:gridCol w="916942"/>
                <a:gridCol w="916942"/>
              </a:tblGrid>
              <a:tr h="549519"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baseline="0" dirty="0" smtClean="0"/>
                        <a:t> Index Bitmask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Thresholds Info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Pad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000" dirty="0" smtClean="0"/>
                        <a:t>Bits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zh-CN" sz="1000" b="0" baseline="0" dirty="0" smtClean="0">
                          <a:solidFill>
                            <a:schemeClr val="tx1"/>
                          </a:solidFill>
                        </a:rPr>
                        <a:t> per each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0-7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762798"/>
              </p:ext>
            </p:extLst>
          </p:nvPr>
        </p:nvGraphicFramePr>
        <p:xfrm>
          <a:off x="3094487" y="4443232"/>
          <a:ext cx="3753054" cy="767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509"/>
                <a:gridCol w="625509"/>
                <a:gridCol w="625509"/>
                <a:gridCol w="625509"/>
                <a:gridCol w="625509"/>
                <a:gridCol w="625509"/>
              </a:tblGrid>
              <a:tr h="5689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PPET16 NSS1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PPET8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NSS1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/>
                        <a:t>…</a:t>
                      </a:r>
                      <a:endParaRPr lang="zh-CN" altLang="en-US" sz="1000" b="1" dirty="0"/>
                    </a:p>
                  </a:txBody>
                  <a:tcPr marL="91434" marR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PPET16 NSS</a:t>
                      </a:r>
                      <a:r>
                        <a:rPr lang="en-US" altLang="zh-CN" sz="1000" i="1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m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PPET8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r>
                        <a:rPr lang="en-US" altLang="zh-CN" sz="1000" i="1" u="none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i="0" u="none" dirty="0" smtClean="0"/>
                        <a:t>RU</a:t>
                      </a:r>
                      <a:r>
                        <a:rPr lang="en-US" altLang="zh-CN" sz="1000" i="1" u="none" dirty="0" smtClean="0"/>
                        <a:t>m</a:t>
                      </a:r>
                      <a:endParaRPr lang="zh-CN" altLang="en-US" sz="1000" i="1" u="none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/>
                        <a:t>…</a:t>
                      </a:r>
                      <a:endParaRPr lang="zh-CN" altLang="en-US" sz="1000" b="1" dirty="0"/>
                    </a:p>
                  </a:txBody>
                  <a:tcPr marL="91434" marR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959"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4" name="直接箭头连接符 13"/>
          <p:cNvCxnSpPr/>
          <p:nvPr/>
        </p:nvCxnSpPr>
        <p:spPr bwMode="auto">
          <a:xfrm>
            <a:off x="4459871" y="4034368"/>
            <a:ext cx="6216" cy="304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矩形 6"/>
          <p:cNvSpPr/>
          <p:nvPr/>
        </p:nvSpPr>
        <p:spPr>
          <a:xfrm>
            <a:off x="3599112" y="5101168"/>
            <a:ext cx="22778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PPE Thresholds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in 11ax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339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Shape 9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19150" y="1749162"/>
                <a:ext cx="7581900" cy="41216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/>
              <a:p>
                <a:pPr lvl="0" algn="just">
                  <a:spcBef>
                    <a:spcPts val="0"/>
                  </a:spcBef>
                  <a:buSzPct val="100000"/>
                </a:pPr>
                <a:r>
                  <a:rPr lang="en-US" altLang="zh-CN" sz="1800" dirty="0" smtClean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NSS should be extended to 4 </a:t>
                </a:r>
                <a:r>
                  <a:rPr lang="en-US" altLang="zh-CN" sz="1800" dirty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bits t</a:t>
                </a:r>
                <a:r>
                  <a:rPr lang="en-US" altLang="zh-CN" sz="1800" dirty="0" smtClean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o </a:t>
                </a:r>
                <a:r>
                  <a:rPr lang="en-US" altLang="zh-CN" sz="1800" dirty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support 16 spatial streams. </a:t>
                </a:r>
                <a:r>
                  <a:rPr lang="en-US" altLang="zh-CN" sz="1800" dirty="0" smtClean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To further reduce overhead, some large NSSs can be omitted to indicate 16/20 μs directly</a:t>
                </a:r>
                <a:r>
                  <a:rPr lang="en-US" altLang="zh-CN" sz="1800" dirty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.</a:t>
                </a:r>
                <a:r>
                  <a:rPr lang="en-US" altLang="zh-CN" sz="1800" dirty="0" smtClean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 </a:t>
                </a:r>
                <a:endParaRPr lang="en-US" altLang="zh-CN" sz="1400" dirty="0" smtClean="0">
                  <a:ea typeface="Times New Roman"/>
                  <a:cs typeface="Times New Roman"/>
                </a:endParaRP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Used NSS &lt;= The NSS value indicated in NSS subfield </a:t>
                </a:r>
              </a:p>
              <a:p>
                <a:pPr marL="996950" lvl="1" algn="just"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PPET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elements </a:t>
                </a:r>
                <a:endParaRPr lang="en-US" altLang="zh-CN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Used NSS &gt; The NSS value indicated in NSS subfield </a:t>
                </a:r>
              </a:p>
              <a:p>
                <a:pPr marL="996950" lvl="1" algn="just"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 μs is required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the used NSS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&lt;= 8</a:t>
                </a:r>
              </a:p>
              <a:p>
                <a:pPr marL="996950" lvl="1" algn="just"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 μs is required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the used NSS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en-US" altLang="zh-CN" sz="1400" dirty="0" smtClean="0">
                  <a:ea typeface="Times New Roman"/>
                  <a:cs typeface="Times New Roman"/>
                </a:endParaRPr>
              </a:p>
              <a:p>
                <a:pPr marL="0" lv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400" dirty="0" smtClean="0">
                  <a:ea typeface="Times New Roman"/>
                  <a:cs typeface="Times New Roman"/>
                </a:endParaRPr>
              </a:p>
              <a:p>
                <a:pPr algn="just">
                  <a:spcBef>
                    <a:spcPts val="0"/>
                  </a:spcBef>
                  <a:buSzPct val="100000"/>
                </a:pPr>
                <a:r>
                  <a:rPr lang="en-US" altLang="zh-CN" sz="1800" dirty="0" smtClean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Overhead Analysis</a:t>
                </a:r>
                <a:endParaRPr lang="en-US" altLang="zh-CN" sz="1800" dirty="0">
                  <a:solidFill>
                    <a:schemeClr val="dk1"/>
                  </a:solidFill>
                  <a:ea typeface="Times New Roman"/>
                  <a:cs typeface="Times New Roman"/>
                  <a:sym typeface="Times New Roman"/>
                </a:endParaRP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PPET20/16/8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subfields for the SS larger than the NSS indicated in NSS subfield.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Each omitted NSS can save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zh-CN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6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overhead </a:t>
                </a:r>
                <a:r>
                  <a:rPr lang="en-US" altLang="zh-CN" sz="1600" dirty="0"/>
                  <a:t>in PPE Thresholds Info field</a:t>
                </a: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Shape 9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9150" y="1749162"/>
                <a:ext cx="7581900" cy="4121676"/>
              </a:xfrm>
              <a:prstGeom prst="rect">
                <a:avLst/>
              </a:prstGeom>
              <a:blipFill rotWithShape="0">
                <a:blip r:embed="rId3"/>
                <a:stretch>
                  <a:fillRect l="-482" t="-888" r="-72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Simplification in NSS Subfield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914400" y="1672168"/>
            <a:ext cx="7159596" cy="442647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To support more RU/MRU sizes, RU Index Bitmask subfield shall be extended. </a:t>
            </a: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 need to give each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RU/MRU an RU allocation index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Some RUs/MRUs can share the same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index. A 5-bit Bitmask is suggested with the meaning shown as follows: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0" indent="0" algn="just">
              <a:buNone/>
            </a:pPr>
            <a:endParaRPr lang="en-US" altLang="zh-CN" sz="1000" dirty="0"/>
          </a:p>
          <a:p>
            <a:pPr marL="342900" lvl="1" indent="-342900" algn="just"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>
              <a:ea typeface="+mn-ea"/>
              <a:cs typeface="+mn-cs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Simplification in RU Index Bitmask Subfield (1/2)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077425"/>
              </p:ext>
            </p:extLst>
          </p:nvPr>
        </p:nvGraphicFramePr>
        <p:xfrm>
          <a:off x="2208198" y="3505200"/>
          <a:ext cx="4572000" cy="2051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895600"/>
              </a:tblGrid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RU allocation index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RU</a:t>
                      </a:r>
                      <a:r>
                        <a:rPr lang="en-US" altLang="zh-CN" sz="1400" baseline="0" dirty="0" smtClean="0"/>
                        <a:t> allocation size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242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484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484+242,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996+484, 996+484+242,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2×996 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2×996+484, 3×996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3×996+484,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4×996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9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hape 9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933450" y="1524000"/>
                <a:ext cx="7353300" cy="44264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/>
              <a:p>
                <a:pPr marL="0" indent="0" algn="just">
                  <a:buNone/>
                </a:pPr>
                <a:endParaRPr lang="en-US" altLang="zh-CN" sz="1000" dirty="0" smtClean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altLang="zh-CN" sz="1800" dirty="0" smtClean="0"/>
                  <a:t>To save overhead, two cases of Zeros in the Bitmask sequence are used to carry more information. 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b="1" i="1" dirty="0">
                    <a:solidFill>
                      <a:srgbClr val="1E1EF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Case 1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zh-CN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Zeros before the first 1 (e.g. [</a:t>
                </a:r>
                <a:r>
                  <a:rPr lang="en-US" altLang="zh-CN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 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1 1])	</a:t>
                </a:r>
              </a:p>
              <a:p>
                <a:pPr marL="1074738" lvl="1" indent="-355600" algn="just">
                  <a:buSzPct val="100000"/>
                  <a:buFont typeface="Times New Roman" panose="02020603050405020304" pitchFamily="18" charset="0"/>
                  <a:buChar char="•"/>
                </a:pP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Required nominal packet padding values = 0 for the corresponding RUs (the same as 11ax)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pPr marL="715963" lvl="1" indent="-354013" algn="just">
                  <a:lnSpc>
                    <a:spcPts val="26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buSzPct val="100000"/>
                  <a:buFont typeface="Arial" panose="020B0604020202020204" pitchFamily="34" charset="0"/>
                  <a:buChar char="–"/>
                  <a:defRPr/>
                </a:pPr>
                <a:r>
                  <a:rPr lang="en-US" altLang="zh-CN" sz="1600" b="1" i="1" dirty="0">
                    <a:solidFill>
                      <a:srgbClr val="1E1EF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Case 2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zh-CN" alt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Zeros between two 1s (e.g. [1 1 1 </a:t>
                </a:r>
                <a:r>
                  <a:rPr lang="en-US" altLang="zh-CN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r>
                  <a:rPr lang="en-US" altLang="zh-CN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])</a:t>
                </a:r>
              </a:p>
              <a:p>
                <a:pPr marL="1074738" lvl="1" indent="-355600" algn="just">
                  <a:lnSpc>
                    <a:spcPts val="26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buSzPct val="100000"/>
                  <a:buFont typeface="Times New Roman" panose="02020603050405020304" pitchFamily="18" charset="0"/>
                  <a:buChar char="•"/>
                  <a:defRPr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PPET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NSTS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corresponding RU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PPET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NSTS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RU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closest smaller allocation index with Bitmask value 1. (In other words, PE requirement for the missing RU shall be the same as the closest smaller RU with PPET defined) </a:t>
                </a:r>
              </a:p>
              <a:p>
                <a:pPr marL="342900" lvl="1" indent="-342900" algn="just"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800" b="1" dirty="0" smtClean="0">
                    <a:ea typeface="+mn-ea"/>
                    <a:cs typeface="+mn-cs"/>
                  </a:rPr>
                  <a:t>Overhead analysis</a:t>
                </a:r>
              </a:p>
              <a:p>
                <a:pPr marL="715963" lvl="1" indent="-354013" algn="just">
                  <a:lnSpc>
                    <a:spcPts val="26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buSzPct val="100000"/>
                  <a:buFont typeface="Arial" panose="020B0604020202020204" pitchFamily="34" charset="0"/>
                  <a:buChar char="–"/>
                  <a:defRPr/>
                </a:pPr>
                <a:r>
                  <a:rPr lang="en-US" altLang="zh-CN" sz="1600" dirty="0"/>
                  <a:t>In a 5-bit </a:t>
                </a:r>
                <a:r>
                  <a:rPr lang="en-US" altLang="zh-CN" sz="1600" dirty="0" smtClean="0"/>
                  <a:t>RU Index Bitmask, </a:t>
                </a:r>
                <a:r>
                  <a:rPr lang="en-US" altLang="zh-CN" sz="1600" dirty="0"/>
                  <a:t>each 0 can save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zh-CN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6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zh-CN" sz="1600" dirty="0" smtClean="0"/>
                  <a:t> overhead </a:t>
                </a:r>
                <a:r>
                  <a:rPr lang="en-US" altLang="zh-CN" sz="1600" dirty="0"/>
                  <a:t>in PPE Thresholds Info field.</a:t>
                </a:r>
              </a:p>
              <a:p>
                <a:pPr marL="342900" lvl="1" indent="-342900" algn="just">
                  <a:buSzPct val="100000"/>
                  <a:buFont typeface="Arial" panose="020B0604020202020204" pitchFamily="34" charset="0"/>
                  <a:buChar char="•"/>
                </a:pPr>
                <a:endParaRPr lang="en-US" altLang="zh-CN" sz="1800" b="1" dirty="0">
                  <a:ea typeface="+mn-ea"/>
                  <a:cs typeface="+mn-cs"/>
                </a:endParaRPr>
              </a:p>
              <a:p>
                <a:pPr marL="361950" lvl="1" indent="0" algn="just">
                  <a:buSzPct val="100000"/>
                  <a:buNone/>
                </a:pP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>
                  <a:spcBef>
                    <a:spcPts val="0"/>
                  </a:spcBef>
                  <a:buSzPct val="100000"/>
                </a:pPr>
                <a:endParaRPr lang="en-US" altLang="zh-CN" sz="1400" dirty="0" smtClean="0">
                  <a:ea typeface="Times New Roman"/>
                  <a:cs typeface="Times New Roman"/>
                </a:endParaRPr>
              </a:p>
              <a:p>
                <a:pPr marL="715963" lvl="1" indent="-354013" algn="just">
                  <a:buSzPct val="100000"/>
                </a:pPr>
                <a:endParaRPr lang="en-US" altLang="zh-CN" sz="1400" dirty="0"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Shape 9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3450" y="1524000"/>
                <a:ext cx="7353300" cy="4426476"/>
              </a:xfrm>
              <a:prstGeom prst="rect">
                <a:avLst/>
              </a:prstGeom>
              <a:blipFill rotWithShape="0">
                <a:blip r:embed="rId3"/>
                <a:stretch>
                  <a:fillRect l="-498" r="-746" b="-537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Simplification in RU Index Bitmask Subfield (2/2)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7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hape 9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905000"/>
                <a:ext cx="7772400" cy="44264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/>
              <a:p>
                <a:pPr marL="342900" lvl="1" indent="-342900"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800" b="1" dirty="0" smtClean="0">
                    <a:ea typeface="+mn-ea"/>
                    <a:cs typeface="+mn-cs"/>
                  </a:rPr>
                  <a:t>4-bit NSS: 1 to 16 spatial streams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Simplification for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NSS &gt; the NSS indicated in the 4-bit NSS subfield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Each omitted NSS can save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zh-CN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6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overhead </a:t>
                </a:r>
                <a:r>
                  <a:rPr lang="en-US" altLang="zh-CN" sz="1600" dirty="0"/>
                  <a:t>in PPE Thresholds Info field</a:t>
                </a: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endParaRPr lang="en-US" altLang="zh-CN" sz="1800" b="1" dirty="0">
                  <a:ea typeface="+mn-ea"/>
                  <a:cs typeface="+mn-cs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1800" dirty="0" smtClean="0"/>
                  <a:t>5-bit RU Bitmap: </a:t>
                </a:r>
                <a:r>
                  <a:rPr lang="en-US" altLang="zh-CN" sz="1800" dirty="0"/>
                  <a:t>[</a:t>
                </a:r>
                <a:r>
                  <a:rPr lang="en-US" altLang="zh-CN" sz="1800" dirty="0" smtClean="0"/>
                  <a:t>242, 484, 996, 996*2, 996*4]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Simplification for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Bitmask value 0 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 smtClean="0"/>
                  <a:t>Each </a:t>
                </a:r>
                <a:r>
                  <a:rPr lang="en-US" altLang="zh-CN" sz="1600" dirty="0"/>
                  <a:t>0 can save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zh-CN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6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zh-CN" sz="1600" dirty="0"/>
                  <a:t> overhead in PPE Thresholds Info field.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altLang="zh-CN" sz="1800" dirty="0" smtClean="0"/>
              </a:p>
              <a:p>
                <a:pPr marL="361950" lvl="1" indent="0" algn="just">
                  <a:buSzPct val="100000"/>
                  <a:buNone/>
                </a:pP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>
                  <a:spcBef>
                    <a:spcPts val="0"/>
                  </a:spcBef>
                  <a:buSzPct val="100000"/>
                </a:pPr>
                <a:endParaRPr lang="en-US" altLang="zh-CN" sz="1400" dirty="0" smtClean="0">
                  <a:ea typeface="Times New Roman"/>
                  <a:cs typeface="Times New Roman"/>
                </a:endParaRPr>
              </a:p>
              <a:p>
                <a:pPr marL="715963" lvl="1" indent="-354013" algn="just">
                  <a:buSzPct val="100000"/>
                </a:pPr>
                <a:endParaRPr lang="en-US" altLang="zh-CN" sz="14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5" name="Shape 9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05000"/>
                <a:ext cx="7772400" cy="4426476"/>
              </a:xfrm>
              <a:prstGeom prst="rect">
                <a:avLst/>
              </a:prstGeom>
              <a:blipFill rotWithShape="0">
                <a:blip r:embed="rId3"/>
                <a:stretch>
                  <a:fillRect l="-549" t="-8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42950" y="1905000"/>
            <a:ext cx="77343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agree </a:t>
            </a:r>
            <a:r>
              <a:rPr lang="en-US" altLang="zh-CN" sz="2400" b="1" dirty="0" smtClean="0">
                <a:ea typeface="+mn-ea"/>
                <a:cs typeface="+mn-cs"/>
              </a:rPr>
              <a:t>with the following change in EHT PPE Thresholds field? </a:t>
            </a:r>
            <a:endParaRPr lang="en-US" altLang="zh-CN" sz="2400" b="1" dirty="0">
              <a:ea typeface="+mn-ea"/>
              <a:cs typeface="+mn-cs"/>
            </a:endParaRP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 smtClean="0"/>
              <a:t>NSS </a:t>
            </a:r>
            <a:r>
              <a:rPr lang="en-US" altLang="zh-CN" sz="1800" dirty="0"/>
              <a:t>subfield is </a:t>
            </a:r>
            <a:r>
              <a:rPr lang="en-US" altLang="zh-CN" sz="1800" dirty="0" smtClean="0"/>
              <a:t>extended to 4 bits </a:t>
            </a:r>
            <a:r>
              <a:rPr lang="en-US" altLang="zh-CN" sz="1800" dirty="0"/>
              <a:t>to support 1-16 SS.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#1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50364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48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71500" y="1905000"/>
            <a:ext cx="81153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agree </a:t>
            </a:r>
            <a:r>
              <a:rPr lang="en-US" altLang="zh-CN" sz="2400" b="1" dirty="0" smtClean="0">
                <a:ea typeface="+mn-ea"/>
                <a:cs typeface="+mn-cs"/>
              </a:rPr>
              <a:t>with the following table of RU allocation index in EHT PPE Thresholds field? </a:t>
            </a:r>
            <a:endParaRPr lang="en-US" altLang="zh-CN" sz="2400" b="1" dirty="0">
              <a:ea typeface="+mn-ea"/>
              <a:cs typeface="+mn-cs"/>
            </a:endParaRP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#2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71500" y="522283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815950"/>
              </p:ext>
            </p:extLst>
          </p:nvPr>
        </p:nvGraphicFramePr>
        <p:xfrm>
          <a:off x="2343150" y="2945368"/>
          <a:ext cx="4572000" cy="2051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895600"/>
              </a:tblGrid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RU allocation index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RU</a:t>
                      </a:r>
                      <a:r>
                        <a:rPr lang="en-US" altLang="zh-CN" sz="1400" baseline="0" dirty="0" smtClean="0"/>
                        <a:t> allocation size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242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484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242+484,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484+996, 242+484+996,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2×996 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484+2×996, 3×996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484+3×996,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4×996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3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42824" y="1905000"/>
            <a:ext cx="7739460" cy="4259997"/>
          </a:xfrm>
        </p:spPr>
        <p:txBody>
          <a:bodyPr/>
          <a:lstStyle/>
          <a:p>
            <a:pPr marL="342900" lvl="1" indent="-342900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Tx/>
              <a:buChar char="•"/>
              <a:defRPr/>
            </a:pPr>
            <a:r>
              <a:rPr lang="en-US" altLang="zh-CN" sz="2400" b="1" dirty="0">
                <a:ea typeface="+mn-ea"/>
                <a:cs typeface="+mn-cs"/>
              </a:rPr>
              <a:t>Do you agree that </a:t>
            </a:r>
            <a:r>
              <a:rPr lang="en-US" altLang="zh-CN" sz="2400" b="1" dirty="0" smtClean="0">
                <a:ea typeface="+mn-ea"/>
                <a:cs typeface="+mn-cs"/>
              </a:rPr>
              <a:t>the following </a:t>
            </a:r>
            <a:r>
              <a:rPr lang="en-US" altLang="zh-CN" sz="2400" b="1" dirty="0">
                <a:ea typeface="+mn-ea"/>
                <a:cs typeface="+mn-cs"/>
              </a:rPr>
              <a:t>nominal packet padding </a:t>
            </a:r>
            <a:r>
              <a:rPr lang="en-US" altLang="zh-CN" sz="2400" b="1" dirty="0" smtClean="0">
                <a:ea typeface="+mn-ea"/>
                <a:cs typeface="+mn-cs"/>
              </a:rPr>
              <a:t>value is used when the used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NSS &gt; the NSS indicated in NSS subfield?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μs </a:t>
            </a:r>
            <a:r>
              <a:rPr lang="en-US" altLang="zh-CN" sz="1800" dirty="0" smtClean="0"/>
              <a:t>for </a:t>
            </a:r>
            <a:r>
              <a:rPr lang="en-US" altLang="zh-CN" sz="1800" dirty="0"/>
              <a:t>any </a:t>
            </a:r>
            <a:r>
              <a:rPr lang="en-US" altLang="zh-CN" sz="1800" dirty="0" smtClean="0"/>
              <a:t>RU/Constellation </a:t>
            </a:r>
            <a:r>
              <a:rPr lang="en-US" altLang="zh-CN" sz="1800" dirty="0"/>
              <a:t>with </a:t>
            </a:r>
            <a:r>
              <a:rPr lang="en-US" altLang="zh-CN" sz="1800" dirty="0" smtClean="0"/>
              <a:t>the used NSS&lt;=</a:t>
            </a:r>
            <a:r>
              <a:rPr lang="en-US" altLang="zh-CN" sz="1800" dirty="0"/>
              <a:t>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μs </a:t>
            </a:r>
            <a:r>
              <a:rPr lang="en-US" altLang="zh-CN" sz="1800" dirty="0" smtClean="0"/>
              <a:t>for </a:t>
            </a:r>
            <a:r>
              <a:rPr lang="en-US" altLang="zh-CN" sz="1800" dirty="0"/>
              <a:t>any </a:t>
            </a:r>
            <a:r>
              <a:rPr lang="en-US" altLang="zh-CN" sz="1800" dirty="0" smtClean="0"/>
              <a:t>RU/</a:t>
            </a:r>
            <a:r>
              <a:rPr lang="en-US" altLang="zh-CN" sz="1800" dirty="0"/>
              <a:t>Constellation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with the used </a:t>
            </a:r>
            <a:r>
              <a:rPr lang="en-US" altLang="zh-CN" sz="1800" dirty="0" smtClean="0"/>
              <a:t>NSS&gt;8 </a:t>
            </a:r>
            <a:r>
              <a:rPr lang="en-US" altLang="zh-CN" sz="1800" dirty="0"/>
              <a:t>for </a:t>
            </a:r>
            <a:r>
              <a:rPr lang="en-US" altLang="zh-CN" sz="1800" dirty="0" smtClean="0"/>
              <a:t>R2</a:t>
            </a:r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#3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42824" y="518159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53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103797</TotalTime>
  <Words>678</Words>
  <Application>Microsoft Office PowerPoint</Application>
  <PresentationFormat>全屏显示(4:3)</PresentationFormat>
  <Paragraphs>191</Paragraphs>
  <Slides>11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MS PGothic</vt:lpstr>
      <vt:lpstr>宋体</vt:lpstr>
      <vt:lpstr>Arial</vt:lpstr>
      <vt:lpstr>Cambria Math</vt:lpstr>
      <vt:lpstr>Times New Roman</vt:lpstr>
      <vt:lpstr>802-11-Submission</vt:lpstr>
      <vt:lpstr>Simplified EHT PPE Thresholds Field</vt:lpstr>
      <vt:lpstr>EHT PPE Thresholds Field (1/2)</vt:lpstr>
      <vt:lpstr>Simplification in NSS Subfield</vt:lpstr>
      <vt:lpstr>Simplification in RU Index Bitmask Subfield (1/2) </vt:lpstr>
      <vt:lpstr>Simplification in RU Index Bitmask Subfield (2/2) </vt:lpstr>
      <vt:lpstr>Summary</vt:lpstr>
      <vt:lpstr>Straw Poll #1</vt:lpstr>
      <vt:lpstr>Straw Poll #2</vt:lpstr>
      <vt:lpstr>Straw Poll #3</vt:lpstr>
      <vt:lpstr>Straw Poll #4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1991</cp:revision>
  <cp:lastPrinted>1998-02-10T13:28:06Z</cp:lastPrinted>
  <dcterms:created xsi:type="dcterms:W3CDTF">2013-11-12T18:41:50Z</dcterms:created>
  <dcterms:modified xsi:type="dcterms:W3CDTF">2021-02-07T07:04:53Z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(3)UdcBa2broEH+PFTx2ly4SJONovBC8wFsuLIKd73e+hPKDep85/Snn+yZPZPqItSA3Dbm0u65
cfreLsM+G+bsODFdD24n8aCxMR+UiGoEsHepvGCOlBglN+Sr1yJ+7lkbHZM+WFEXiWaFZxX9
lyB0EGtSpmyR0tFenuC99xmDdTGfDHdF65tu2R8Uk+dmhEHjTY5HaMXe2W0gXE5dNlscnHlJ
LshcB2E4AeUbFIxDBY</vt:lpwstr>
  </property>
  <property fmtid="{D5CDD505-2E9C-101B-9397-08002B2CF9AE}" pid="4" name="_2015_ms_pID_7253431">
    <vt:lpwstr>6qowGIi15IjRlpgqwD/txtSBlzIthCvaSfrOGQT0fBdTjCVigaAtnw
KWjOQOUjcH8J3I0VyGjbSMR6V350xd1yM/Oa0jUmSZrr9BS/UasPO6tkSIHwh+ifz2zx678l
nJXtdiknPkynpL/CRW81ZQc/UKdh5AeZ0ypJukx6kTby308DDoYAejkao8jcJYRe3kfY9fBJ
aB4iJmWxmbrtNptZTbJSoEQk4MsSYysHRXbZ</vt:lpwstr>
  </property>
  <property fmtid="{D5CDD505-2E9C-101B-9397-08002B2CF9AE}" pid="5" name="_2015_ms_pID_7253432">
    <vt:lpwstr>PA==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