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9"/>
  </p:notesMasterIdLst>
  <p:handoutMasterIdLst>
    <p:handoutMasterId r:id="rId60"/>
  </p:handoutMasterIdLst>
  <p:sldIdLst>
    <p:sldId id="720" r:id="rId2"/>
    <p:sldId id="736" r:id="rId3"/>
    <p:sldId id="737" r:id="rId4"/>
    <p:sldId id="738" r:id="rId5"/>
    <p:sldId id="739" r:id="rId6"/>
    <p:sldId id="740" r:id="rId7"/>
    <p:sldId id="1061" r:id="rId8"/>
    <p:sldId id="1062" r:id="rId9"/>
    <p:sldId id="1063" r:id="rId10"/>
    <p:sldId id="741" r:id="rId11"/>
    <p:sldId id="742" r:id="rId12"/>
    <p:sldId id="793" r:id="rId13"/>
    <p:sldId id="833" r:id="rId14"/>
    <p:sldId id="753" r:id="rId15"/>
    <p:sldId id="885" r:id="rId16"/>
    <p:sldId id="935" r:id="rId17"/>
    <p:sldId id="1107" r:id="rId18"/>
    <p:sldId id="1108" r:id="rId19"/>
    <p:sldId id="1119" r:id="rId20"/>
    <p:sldId id="1028" r:id="rId21"/>
    <p:sldId id="1039" r:id="rId22"/>
    <p:sldId id="1030" r:id="rId23"/>
    <p:sldId id="1072" r:id="rId24"/>
    <p:sldId id="1040" r:id="rId25"/>
    <p:sldId id="1109" r:id="rId26"/>
    <p:sldId id="1099" r:id="rId27"/>
    <p:sldId id="1113" r:id="rId28"/>
    <p:sldId id="1114" r:id="rId29"/>
    <p:sldId id="1115" r:id="rId30"/>
    <p:sldId id="1116" r:id="rId31"/>
    <p:sldId id="1117" r:id="rId32"/>
    <p:sldId id="1118" r:id="rId33"/>
    <p:sldId id="1100" r:id="rId34"/>
    <p:sldId id="1110" r:id="rId35"/>
    <p:sldId id="1102" r:id="rId36"/>
    <p:sldId id="1043" r:id="rId37"/>
    <p:sldId id="1111" r:id="rId38"/>
    <p:sldId id="1103" r:id="rId39"/>
    <p:sldId id="1120" r:id="rId40"/>
    <p:sldId id="1121" r:id="rId41"/>
    <p:sldId id="1122" r:id="rId42"/>
    <p:sldId id="1124" r:id="rId43"/>
    <p:sldId id="1125" r:id="rId44"/>
    <p:sldId id="1104" r:id="rId45"/>
    <p:sldId id="1112" r:id="rId46"/>
    <p:sldId id="1106" r:id="rId47"/>
    <p:sldId id="1127" r:id="rId48"/>
    <p:sldId id="1126" r:id="rId49"/>
    <p:sldId id="1128" r:id="rId50"/>
    <p:sldId id="1129" r:id="rId51"/>
    <p:sldId id="1130" r:id="rId52"/>
    <p:sldId id="1131" r:id="rId53"/>
    <p:sldId id="1132" r:id="rId54"/>
    <p:sldId id="1133" r:id="rId55"/>
    <p:sldId id="1134" r:id="rId56"/>
    <p:sldId id="1135" r:id="rId57"/>
    <p:sldId id="1136" r:id="rId58"/>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405"/>
  </p:normalViewPr>
  <p:slideViewPr>
    <p:cSldViewPr showGuides="1">
      <p:cViewPr varScale="1">
        <p:scale>
          <a:sx n="70" d="100"/>
          <a:sy n="70" d="100"/>
        </p:scale>
        <p:origin x="536" y="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Jan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Mar 2020</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Dec</a:t>
            </a:r>
            <a:r>
              <a:rPr lang="en-US" dirty="0" smtClean="0"/>
              <a:t> 2020</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Jan 2021</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20</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/0207</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1.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1/11-21-0117-00-00bd-ieee-802-11bd-january-2021-tc-meeting-minutes.docx" TargetMode="External"/><Relationship Id="rId2" Type="http://schemas.openxmlformats.org/officeDocument/2006/relationships/hyperlink" Target="https://mentor.ieee.org/802.11/dcn/21/11-21-0068-00-00bd-ieee-802-11bd-january-2021-interim-meeting-minutes.docx" TargetMode="External"/><Relationship Id="rId1" Type="http://schemas.openxmlformats.org/officeDocument/2006/relationships/slideLayout" Target="../slideLayouts/slideLayout2.xml"/><Relationship Id="rId5" Type="http://schemas.openxmlformats.org/officeDocument/2006/relationships/hyperlink" Target="https://mentor.ieee.org/802.11/dcn/21/11-21-0327-00-00bd-ieee-802-11bd-february-2021-meeting-minutes.docx" TargetMode="External"/><Relationship Id="rId4" Type="http://schemas.openxmlformats.org/officeDocument/2006/relationships/hyperlink" Target="https://mentor.ieee.org/802.11/dcn/21/11-21-0185-00-00bd-ieee-802-11bd-january-2021-tc-meeting-minutes.doc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0.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hyperlink" Target="https://www.google.com/url?q=https://ieee802.my.webex.com/ieee802.my/globalcallin.php?MTID%3Dm485ba77881ed9817686e5b374144ad1c&amp;sa=D&amp;usd=2&amp;usg=AOvVaw2MKdIgUESYXoOMSuLTjA-d" TargetMode="Externa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1.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Teleconference Agenda </a:t>
            </a: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Mar 2021</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2021-02-01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3863"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WG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264025"/>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8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All IEEE-SA standards meetings shall be conducted in compliance with all applicable laws, including antitrust and competition laws.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interpretation, validity, or essentiality of patents/patent claims. </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specific license rates, terms, or conditions.</a:t>
            </a:r>
          </a:p>
          <a:p>
            <a:pPr marL="1143000" marR="0" lvl="2" indent="-228600" algn="l" defTabSz="914400" rtl="0" eaLnBrk="0" fontAlgn="base" latinLnBrk="0" hangingPunct="0">
              <a:lnSpc>
                <a:spcPct val="80000"/>
              </a:lnSpc>
              <a:spcBef>
                <a:spcPct val="20000"/>
              </a:spcBef>
              <a:spcAft>
                <a:spcPct val="40000"/>
              </a:spcAft>
              <a:buClr>
                <a:srgbClr val="CC3300"/>
              </a:buClr>
              <a:buSzPct val="50000"/>
              <a:buFontTx/>
              <a:buChar char="•"/>
              <a:defRPr/>
            </a:pPr>
            <a:r>
              <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Relative costs, including licensing costs of essential patent claims, of different technical approaches January be discussed in standards development meetings. </a:t>
            </a:r>
          </a:p>
          <a:p>
            <a:pPr marL="1600200" marR="0" lvl="3" indent="-22860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GB"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Technical considerations remain primary focus</a:t>
            </a:r>
            <a:endParaRPr kumimoji="0" lang="en-US" altLang="en-US" sz="1400" b="0"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or engage in the fixing of product prices, allocation of customers, or division of sales markets.</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discuss the status or substance of ongoing or threatened litigation.</a:t>
            </a:r>
          </a:p>
          <a:p>
            <a:pPr marL="630555" marR="0" lvl="1" indent="-285750" algn="l" defTabSz="914400" rtl="0" eaLnBrk="0" fontAlgn="base" latinLnBrk="0" hangingPunct="0">
              <a:lnSpc>
                <a:spcPct val="80000"/>
              </a:lnSpc>
              <a:spcBef>
                <a:spcPct val="20000"/>
              </a:spcBef>
              <a:spcAft>
                <a:spcPct val="40000"/>
              </a:spcAft>
              <a:buClr>
                <a:srgbClr val="CC3300"/>
              </a:buClr>
              <a:buSzPct val="50000"/>
              <a:buFont typeface="Arial" panose="020B0604020202020204" pitchFamily="34" charset="0"/>
              <a:buChar char="•"/>
              <a:defRPr/>
            </a:pPr>
            <a:r>
              <a:rPr kumimoji="0" lang="en-US" altLang="en-US" sz="16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Don’t be silent if inappropriate topics are discussed … do formally object.</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0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a:t>
            </a: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endParaRPr kumimoji="0" lang="en-US" altLang="en-US" sz="24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230505" marR="0" lvl="0" indent="-230505" algn="ctr" defTabSz="914400" rtl="0" eaLnBrk="0" fontAlgn="base" latinLnBrk="0" hangingPunct="0">
              <a:lnSpc>
                <a:spcPct val="80000"/>
              </a:lnSpc>
              <a:spcBef>
                <a:spcPct val="20000"/>
              </a:spcBef>
              <a:spcAft>
                <a:spcPct val="0"/>
              </a:spcAft>
              <a:buClr>
                <a:srgbClr val="CC3300"/>
              </a:buClr>
              <a:buSzPct val="50000"/>
              <a:buFontTx/>
              <a:buNone/>
              <a:defRPr/>
            </a:pP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See </a:t>
            </a:r>
            <a:r>
              <a:rPr kumimoji="0" lang="en-US" altLang="en-US" sz="1500" b="1" i="1"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IEEE-SA Standards Board Operations Manual</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clause 5.3.10 and </a:t>
            </a:r>
            <a:r>
              <a:rPr kumimoji="0" lang="en-GB"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“Promoting Competition and Innovation: What You Need to Know about the IEEE Standards Association's Antitrust and Competition Policy”</a:t>
            </a:r>
            <a:r>
              <a:rPr kumimoji="0" lang="en-US" altLang="en-US" sz="1500" b="1" i="0" u="none" strike="noStrike" kern="0" cap="none" spc="0" normalizeH="0" baseline="0" noProof="0" dirty="0">
                <a:ln>
                  <a:noFill/>
                </a:ln>
                <a:solidFill>
                  <a:srgbClr val="000099"/>
                </a:solidFill>
                <a:effectLst/>
                <a:uLnTx/>
                <a:uFillTx/>
                <a:latin typeface="Arial" panose="020B0604020202020204" pitchFamily="34" charset="0"/>
                <a:ea typeface="MS PGothic" panose="020B0600070205080204" pitchFamily="34" charset="-128"/>
                <a:cs typeface="MS PGothic" panose="020B0600070205080204" pitchFamily="34" charset="-128"/>
              </a:rPr>
              <a:t> for more details.</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a:t>
            </a:r>
            <a:endPar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IEEE 802 </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4.2.1)</a:t>
            </a:r>
            <a:endParaRPr kumimoji="0" lang="en-US" altLang="zh-CN"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5.2.1.3 and </a:t>
            </a:r>
            <a:r>
              <a:rPr kumimoji="0" lang="en-GB" altLang="zh-CN" sz="2400" b="1" i="0" u="sng"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section 3.4.1, list item </a:t>
            </a:r>
            <a:r>
              <a:rPr kumimoji="0" lang="en-GB"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x</a:t>
            </a:r>
            <a:endParaRPr kumimoji="0" lang="en-GB"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a:latin typeface="Arial" panose="020B0604020202020204" pitchFamily="34" charset="0"/>
                <a:cs typeface="Arial" panose="020B0604020202020204" pitchFamily="34" charset="0"/>
              </a:rPr>
              <a:t>Each member that intends to join the conference call (webex) and vote needs to:</a:t>
            </a:r>
          </a:p>
          <a:p>
            <a:pPr latinLnBrk="0">
              <a:spcBef>
                <a:spcPts val="0"/>
              </a:spcBef>
            </a:pPr>
            <a:r>
              <a:rPr lang="en-US" altLang="zh-CN" sz="1200" b="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a:latin typeface="Arial" panose="020B0604020202020204" pitchFamily="34" charset="0"/>
              <a:cs typeface="Arial" panose="020B0604020202020204" pitchFamily="34" charset="0"/>
            </a:endParaRPr>
          </a:p>
          <a:p>
            <a:pPr latinLnBrk="0">
              <a:spcBef>
                <a:spcPts val="0"/>
              </a:spcBef>
            </a:pPr>
            <a:endParaRPr lang="en-US" altLang="zh-CN" sz="1200">
              <a:latin typeface="Arial" panose="020B0604020202020204" pitchFamily="34" charset="0"/>
              <a:cs typeface="Arial" panose="020B0604020202020204" pitchFamily="34" charset="0"/>
            </a:endParaRPr>
          </a:p>
          <a:p>
            <a:pPr latinLnBrk="0">
              <a:spcBef>
                <a:spcPts val="0"/>
              </a:spcBef>
            </a:pPr>
            <a:r>
              <a:rPr lang="en-US" altLang="zh-CN" sz="120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a:latin typeface="Arial" panose="020B0604020202020204" pitchFamily="34" charset="0"/>
                <a:cs typeface="Arial" panose="020B0604020202020204" pitchFamily="34" charset="0"/>
              </a:rPr>
              <a:t>Note 2: This is the first time that such a system is being used for this purpose and as such the guidline is subject to change.</a:t>
            </a:r>
          </a:p>
        </p:txBody>
      </p:sp>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652645"/>
          </a:xfrm>
        </p:spPr>
        <p:txBody>
          <a:bodyPr>
            <a:normAutofit fontScale="92500" lnSpcReduction="10000"/>
          </a:bodyPr>
          <a:lstStyle/>
          <a:p>
            <a:r>
              <a:rPr lang="zh-CN" altLang="en-US" sz="1600" u="sng"/>
              <a:t>Announcement of Rules Change </a:t>
            </a:r>
            <a:r>
              <a:rPr lang="en-US" altLang="zh-CN" sz="1600" u="sng"/>
              <a:t>from IEEE 802.11 WG Chair</a:t>
            </a:r>
            <a:r>
              <a:rPr lang="zh-CN" altLang="en-US" sz="1600" u="sng"/>
              <a:t>:</a:t>
            </a:r>
          </a:p>
          <a:p>
            <a:endParaRPr lang="zh-CN" altLang="en-US" sz="1600"/>
          </a:p>
          <a:p>
            <a:r>
              <a:rPr lang="zh-CN" altLang="en-US" sz="1600"/>
              <a:t>To enable the timely and efficient progress of work during the exceptional circumstance of cancelled plenary and interim sessions: Effective immediately,</a:t>
            </a:r>
          </a:p>
          <a:p>
            <a:r>
              <a:rPr lang="zh-CN" altLang="en-US" sz="1600"/>
              <a:t>The following process change is in effect for the duration of time until WG11 is able to hold face-to-face meetings:</a:t>
            </a:r>
          </a:p>
          <a:p>
            <a:r>
              <a:rPr lang="zh-CN" altLang="en-US" sz="1600"/>
              <a:t>(a)     “Task Group (TG), Study Group (SG) and Standing Committee (SC) motions may be held during teleconference meetings.</a:t>
            </a:r>
          </a:p>
          <a:p>
            <a:r>
              <a:rPr lang="zh-CN" altLang="en-US" sz="1600"/>
              <a:t>(b)     TG/SG/SC teleconference meetings that will consider motions shall be approved by the WG Chair, and if approved, meetings and draft motions announced to the TG and WG11 reflectors 10 days prior to the meeting.</a:t>
            </a:r>
          </a:p>
          <a:p>
            <a:r>
              <a:rPr lang="zh-CN" altLang="en-US" sz="1600"/>
              <a:t>(c)     If a motion is not approved by unanimous consent, it shall be taken as a roll call [recorded] vote.</a:t>
            </a:r>
          </a:p>
          <a:p>
            <a:endParaRPr lang="zh-CN" altLang="en-US" sz="1600"/>
          </a:p>
          <a:p>
            <a:r>
              <a:rPr lang="zh-CN" altLang="en-US" sz="1600"/>
              <a:t>This change is NOT applicable to a TG operating under the accelerated process or as an IEEE-SA Ballot Comment Resolution Committee.</a:t>
            </a:r>
          </a:p>
          <a:p>
            <a:endParaRPr lang="zh-CN" altLang="en-US" sz="1600"/>
          </a:p>
          <a:p>
            <a:r>
              <a:rPr lang="zh-CN" altLang="en-US" sz="1600"/>
              <a:t>Implementation:</a:t>
            </a:r>
          </a:p>
          <a:p>
            <a:r>
              <a:rPr lang="zh-CN" altLang="en-US" sz="160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smtClean="0"/>
              <a:t>Teleconference Plan for Mar 2021</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14</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9" name="内容占位符 2"/>
          <p:cNvSpPr>
            <a:spLocks noGrp="1"/>
          </p:cNvSpPr>
          <p:nvPr/>
        </p:nvSpPr>
        <p:spPr>
          <a:xfrm>
            <a:off x="1573333" y="1946773"/>
            <a:ext cx="9143760" cy="4257314"/>
          </a:xfrm>
          <a:prstGeom prst="rect">
            <a:avLst/>
          </a:prstGeom>
          <a:noFill/>
          <a:ln w="9525">
            <a:noFill/>
          </a:ln>
        </p:spPr>
        <p:txBody>
          <a:bodyPr vert="horz" wrap="square" lIns="92160" tIns="46080" rIns="92160" bIns="46080" anchor="t" anchorCtr="0">
            <a:normAutofit fontScale="92500"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eaLnBrk="1" hangingPunct="1"/>
            <a:r>
              <a:rPr lang="en-US" altLang="zh-CN" sz="2400" dirty="0">
                <a:solidFill>
                  <a:schemeClr val="bg1">
                    <a:lumMod val="85000"/>
                  </a:schemeClr>
                </a:solidFill>
                <a:cs typeface="+mn-ea"/>
                <a:sym typeface="+mn-ea"/>
              </a:rPr>
              <a:t>Mar 2</a:t>
            </a:r>
            <a:r>
              <a:rPr lang="en-US" altLang="zh-CN" sz="2400" baseline="30000" dirty="0">
                <a:solidFill>
                  <a:schemeClr val="bg1">
                    <a:lumMod val="85000"/>
                  </a:schemeClr>
                </a:solidFill>
                <a:cs typeface="+mn-ea"/>
                <a:sym typeface="+mn-ea"/>
              </a:rPr>
              <a:t>nd</a:t>
            </a:r>
            <a:r>
              <a:rPr lang="en-US" altLang="zh-CN" sz="2400" dirty="0">
                <a:solidFill>
                  <a:schemeClr val="bg1">
                    <a:lumMod val="85000"/>
                  </a:schemeClr>
                </a:solidFill>
                <a:cs typeface="+mn-ea"/>
                <a:sym typeface="+mn-ea"/>
              </a:rPr>
              <a:t>, 9:00am ~ 11:00am, ET; </a:t>
            </a:r>
            <a:r>
              <a:rPr lang="en-US" altLang="zh-CN" sz="2400" dirty="0" err="1">
                <a:solidFill>
                  <a:schemeClr val="bg1">
                    <a:lumMod val="85000"/>
                  </a:schemeClr>
                </a:solidFill>
                <a:cs typeface="+mn-ea"/>
                <a:sym typeface="+mn-ea"/>
              </a:rPr>
              <a:t>Webex</a:t>
            </a:r>
            <a:endParaRPr lang="en-US" altLang="zh-CN" sz="2400" dirty="0">
              <a:solidFill>
                <a:schemeClr val="bg1">
                  <a:lumMod val="85000"/>
                </a:schemeClr>
              </a:solidFill>
              <a:cs typeface="+mn-ea"/>
              <a:sym typeface="+mn-ea"/>
            </a:endParaRPr>
          </a:p>
          <a:p>
            <a:pPr eaLnBrk="1" hangingPunct="1"/>
            <a:r>
              <a:rPr lang="en-US" altLang="zh-CN" sz="2400" dirty="0">
                <a:solidFill>
                  <a:schemeClr val="bg1">
                    <a:lumMod val="85000"/>
                  </a:schemeClr>
                </a:solidFill>
                <a:cs typeface="+mn-ea"/>
                <a:sym typeface="+mn-ea"/>
              </a:rPr>
              <a:t>Mar 9</a:t>
            </a:r>
            <a:r>
              <a:rPr lang="en-US" altLang="zh-CN" sz="2400" baseline="30000" dirty="0">
                <a:solidFill>
                  <a:schemeClr val="bg1">
                    <a:lumMod val="85000"/>
                  </a:schemeClr>
                </a:solidFill>
                <a:cs typeface="+mn-ea"/>
                <a:sym typeface="+mn-ea"/>
              </a:rPr>
              <a:t>th</a:t>
            </a:r>
            <a:r>
              <a:rPr lang="en-US" altLang="zh-CN" sz="2400" dirty="0">
                <a:solidFill>
                  <a:schemeClr val="bg1">
                    <a:lumMod val="85000"/>
                  </a:schemeClr>
                </a:solidFill>
                <a:cs typeface="+mn-ea"/>
                <a:sym typeface="+mn-ea"/>
              </a:rPr>
              <a:t>, 9:00am ~ 11:00am, ET; </a:t>
            </a:r>
            <a:r>
              <a:rPr lang="en-US" altLang="zh-CN" sz="2400" dirty="0" err="1" smtClean="0">
                <a:solidFill>
                  <a:schemeClr val="bg1">
                    <a:lumMod val="85000"/>
                  </a:schemeClr>
                </a:solidFill>
                <a:cs typeface="+mn-ea"/>
                <a:sym typeface="+mn-ea"/>
              </a:rPr>
              <a:t>Webex</a:t>
            </a:r>
            <a:r>
              <a:rPr lang="en-US" altLang="zh-CN" sz="2400" dirty="0" smtClean="0">
                <a:solidFill>
                  <a:schemeClr val="bg1">
                    <a:lumMod val="85000"/>
                  </a:schemeClr>
                </a:solidFill>
                <a:cs typeface="+mn-ea"/>
                <a:sym typeface="+mn-ea"/>
              </a:rPr>
              <a:t> (802.11 Mar plenary week)</a:t>
            </a:r>
            <a:endParaRPr lang="en-US" altLang="zh-CN" sz="2400" dirty="0">
              <a:solidFill>
                <a:schemeClr val="bg1">
                  <a:lumMod val="85000"/>
                </a:schemeClr>
              </a:solidFill>
              <a:cs typeface="+mn-ea"/>
              <a:sym typeface="+mn-ea"/>
            </a:endParaRPr>
          </a:p>
          <a:p>
            <a:pPr eaLnBrk="1" hangingPunct="1"/>
            <a:r>
              <a:rPr lang="en-US" altLang="zh-CN" sz="2400" dirty="0">
                <a:solidFill>
                  <a:schemeClr val="bg1">
                    <a:lumMod val="85000"/>
                  </a:schemeClr>
                </a:solidFill>
                <a:cs typeface="+mn-ea"/>
                <a:sym typeface="+mn-ea"/>
              </a:rPr>
              <a:t>Mar 10</a:t>
            </a:r>
            <a:r>
              <a:rPr lang="en-US" altLang="zh-CN" sz="2400" baseline="30000" dirty="0">
                <a:solidFill>
                  <a:schemeClr val="bg1">
                    <a:lumMod val="85000"/>
                  </a:schemeClr>
                </a:solidFill>
                <a:cs typeface="+mn-ea"/>
                <a:sym typeface="+mn-ea"/>
              </a:rPr>
              <a:t>th</a:t>
            </a:r>
            <a:r>
              <a:rPr lang="en-US" altLang="zh-CN" sz="2400" dirty="0">
                <a:solidFill>
                  <a:schemeClr val="bg1">
                    <a:lumMod val="85000"/>
                  </a:schemeClr>
                </a:solidFill>
                <a:cs typeface="+mn-ea"/>
                <a:sym typeface="+mn-ea"/>
              </a:rPr>
              <a:t>, 11:15am ~ 1:15pm, ET; </a:t>
            </a:r>
            <a:r>
              <a:rPr lang="en-US" altLang="zh-CN" sz="2400" dirty="0" err="1" smtClean="0">
                <a:solidFill>
                  <a:schemeClr val="bg1">
                    <a:lumMod val="85000"/>
                  </a:schemeClr>
                </a:solidFill>
                <a:cs typeface="+mn-ea"/>
                <a:sym typeface="+mn-ea"/>
              </a:rPr>
              <a:t>Webex</a:t>
            </a:r>
            <a:r>
              <a:rPr lang="en-US" altLang="zh-CN" sz="2400" dirty="0">
                <a:solidFill>
                  <a:schemeClr val="bg1">
                    <a:lumMod val="85000"/>
                  </a:schemeClr>
                </a:solidFill>
                <a:cs typeface="+mn-ea"/>
                <a:sym typeface="+mn-ea"/>
              </a:rPr>
              <a:t> (802.11 Mar plenary week</a:t>
            </a:r>
            <a:r>
              <a:rPr lang="en-US" altLang="zh-CN" sz="2400" dirty="0" smtClean="0">
                <a:solidFill>
                  <a:schemeClr val="bg1">
                    <a:lumMod val="85000"/>
                  </a:schemeClr>
                </a:solidFill>
                <a:cs typeface="+mn-ea"/>
                <a:sym typeface="+mn-ea"/>
              </a:rPr>
              <a:t>)</a:t>
            </a:r>
            <a:endParaRPr lang="en-US" altLang="zh-CN" sz="2400" dirty="0">
              <a:solidFill>
                <a:schemeClr val="bg1">
                  <a:lumMod val="85000"/>
                </a:schemeClr>
              </a:solidFill>
              <a:cs typeface="+mn-ea"/>
              <a:sym typeface="+mn-ea"/>
            </a:endParaRPr>
          </a:p>
          <a:p>
            <a:pPr eaLnBrk="1" hangingPunct="1"/>
            <a:r>
              <a:rPr lang="en-US" altLang="zh-CN" sz="2400" dirty="0">
                <a:solidFill>
                  <a:schemeClr val="bg1">
                    <a:lumMod val="85000"/>
                  </a:schemeClr>
                </a:solidFill>
                <a:cs typeface="+mn-ea"/>
                <a:sym typeface="+mn-ea"/>
              </a:rPr>
              <a:t>Mar 11</a:t>
            </a:r>
            <a:r>
              <a:rPr lang="en-US" altLang="zh-CN" sz="2400" baseline="30000" dirty="0">
                <a:solidFill>
                  <a:schemeClr val="bg1">
                    <a:lumMod val="85000"/>
                  </a:schemeClr>
                </a:solidFill>
                <a:cs typeface="+mn-ea"/>
                <a:sym typeface="+mn-ea"/>
              </a:rPr>
              <a:t>th</a:t>
            </a:r>
            <a:r>
              <a:rPr lang="en-US" altLang="zh-CN" sz="2400" dirty="0">
                <a:solidFill>
                  <a:schemeClr val="bg1">
                    <a:lumMod val="85000"/>
                  </a:schemeClr>
                </a:solidFill>
                <a:cs typeface="+mn-ea"/>
                <a:sym typeface="+mn-ea"/>
              </a:rPr>
              <a:t>, 7:00pm ~ 9:00pm, ET; </a:t>
            </a:r>
            <a:r>
              <a:rPr lang="en-US" altLang="zh-CN" sz="2400" dirty="0" err="1" smtClean="0">
                <a:solidFill>
                  <a:schemeClr val="bg1">
                    <a:lumMod val="85000"/>
                  </a:schemeClr>
                </a:solidFill>
                <a:cs typeface="+mn-ea"/>
                <a:sym typeface="+mn-ea"/>
              </a:rPr>
              <a:t>Webex</a:t>
            </a:r>
            <a:r>
              <a:rPr lang="en-US" altLang="zh-CN" sz="2400" dirty="0">
                <a:solidFill>
                  <a:schemeClr val="bg1">
                    <a:lumMod val="85000"/>
                  </a:schemeClr>
                </a:solidFill>
                <a:cs typeface="+mn-ea"/>
                <a:sym typeface="+mn-ea"/>
              </a:rPr>
              <a:t> (802.11 Mar plenary week</a:t>
            </a:r>
            <a:r>
              <a:rPr lang="en-US" altLang="zh-CN" sz="2400" dirty="0" smtClean="0">
                <a:solidFill>
                  <a:schemeClr val="bg1">
                    <a:lumMod val="85000"/>
                  </a:schemeClr>
                </a:solidFill>
                <a:cs typeface="+mn-ea"/>
                <a:sym typeface="+mn-ea"/>
              </a:rPr>
              <a:t>)</a:t>
            </a:r>
            <a:endParaRPr lang="en-US" altLang="zh-CN" sz="2400" dirty="0">
              <a:solidFill>
                <a:schemeClr val="bg1">
                  <a:lumMod val="85000"/>
                </a:schemeClr>
              </a:solidFill>
              <a:cs typeface="+mn-ea"/>
              <a:sym typeface="+mn-ea"/>
            </a:endParaRPr>
          </a:p>
          <a:p>
            <a:pPr eaLnBrk="1" hangingPunct="1"/>
            <a:r>
              <a:rPr lang="en-US" altLang="zh-CN" sz="2400" dirty="0">
                <a:solidFill>
                  <a:schemeClr val="bg1">
                    <a:lumMod val="85000"/>
                  </a:schemeClr>
                </a:solidFill>
                <a:cs typeface="+mn-ea"/>
                <a:sym typeface="+mn-ea"/>
              </a:rPr>
              <a:t>Mar 12</a:t>
            </a:r>
            <a:r>
              <a:rPr lang="en-US" altLang="zh-CN" sz="2400" baseline="30000" dirty="0">
                <a:solidFill>
                  <a:schemeClr val="bg1">
                    <a:lumMod val="85000"/>
                  </a:schemeClr>
                </a:solidFill>
                <a:cs typeface="+mn-ea"/>
                <a:sym typeface="+mn-ea"/>
              </a:rPr>
              <a:t>th</a:t>
            </a:r>
            <a:r>
              <a:rPr lang="en-US" altLang="zh-CN" sz="2400" dirty="0">
                <a:solidFill>
                  <a:schemeClr val="bg1">
                    <a:lumMod val="85000"/>
                  </a:schemeClr>
                </a:solidFill>
                <a:cs typeface="+mn-ea"/>
                <a:sym typeface="+mn-ea"/>
              </a:rPr>
              <a:t>, 9:00am ~ 11:00am, ET; </a:t>
            </a:r>
            <a:r>
              <a:rPr lang="en-US" altLang="zh-CN" sz="2400" dirty="0" err="1" smtClean="0">
                <a:solidFill>
                  <a:schemeClr val="bg1">
                    <a:lumMod val="85000"/>
                  </a:schemeClr>
                </a:solidFill>
                <a:cs typeface="+mn-ea"/>
                <a:sym typeface="+mn-ea"/>
              </a:rPr>
              <a:t>Webex</a:t>
            </a:r>
            <a:r>
              <a:rPr lang="en-US" altLang="zh-CN" sz="2400" dirty="0">
                <a:solidFill>
                  <a:schemeClr val="bg1">
                    <a:lumMod val="85000"/>
                  </a:schemeClr>
                </a:solidFill>
                <a:cs typeface="+mn-ea"/>
                <a:sym typeface="+mn-ea"/>
              </a:rPr>
              <a:t> (802.11 Mar plenary week</a:t>
            </a:r>
            <a:r>
              <a:rPr lang="en-US" altLang="zh-CN" sz="2400" dirty="0" smtClean="0">
                <a:solidFill>
                  <a:schemeClr val="bg1">
                    <a:lumMod val="85000"/>
                  </a:schemeClr>
                </a:solidFill>
                <a:cs typeface="+mn-ea"/>
                <a:sym typeface="+mn-ea"/>
              </a:rPr>
              <a:t>)</a:t>
            </a:r>
          </a:p>
          <a:p>
            <a:pPr eaLnBrk="1" hangingPunct="1"/>
            <a:r>
              <a:rPr lang="en-US" altLang="zh-CN" sz="2400" dirty="0" smtClean="0">
                <a:solidFill>
                  <a:schemeClr val="bg1">
                    <a:lumMod val="85000"/>
                  </a:schemeClr>
                </a:solidFill>
                <a:cs typeface="+mn-ea"/>
                <a:sym typeface="+mn-ea"/>
              </a:rPr>
              <a:t>Mar 23</a:t>
            </a:r>
            <a:r>
              <a:rPr lang="en-US" altLang="zh-CN" sz="2400" baseline="30000" dirty="0" smtClean="0">
                <a:solidFill>
                  <a:schemeClr val="bg1">
                    <a:lumMod val="85000"/>
                  </a:schemeClr>
                </a:solidFill>
                <a:cs typeface="+mn-ea"/>
                <a:sym typeface="+mn-ea"/>
              </a:rPr>
              <a:t>rd</a:t>
            </a:r>
            <a:r>
              <a:rPr lang="en-US" altLang="zh-CN" sz="2400" dirty="0" smtClean="0">
                <a:solidFill>
                  <a:schemeClr val="bg1">
                    <a:lumMod val="85000"/>
                  </a:schemeClr>
                </a:solidFill>
                <a:cs typeface="+mn-ea"/>
                <a:sym typeface="+mn-ea"/>
              </a:rPr>
              <a:t>, 10:00am </a:t>
            </a:r>
            <a:r>
              <a:rPr lang="en-US" altLang="zh-CN" sz="2400" dirty="0">
                <a:solidFill>
                  <a:schemeClr val="bg1">
                    <a:lumMod val="85000"/>
                  </a:schemeClr>
                </a:solidFill>
                <a:cs typeface="+mn-ea"/>
                <a:sym typeface="+mn-ea"/>
              </a:rPr>
              <a:t>~ </a:t>
            </a:r>
            <a:r>
              <a:rPr lang="en-US" altLang="zh-CN" sz="2400" dirty="0" smtClean="0">
                <a:solidFill>
                  <a:schemeClr val="bg1">
                    <a:lumMod val="85000"/>
                  </a:schemeClr>
                </a:solidFill>
                <a:cs typeface="+mn-ea"/>
                <a:sym typeface="+mn-ea"/>
              </a:rPr>
              <a:t>11:59am</a:t>
            </a:r>
            <a:r>
              <a:rPr lang="en-US" altLang="zh-CN" sz="2400" dirty="0">
                <a:solidFill>
                  <a:schemeClr val="bg1">
                    <a:lumMod val="85000"/>
                  </a:schemeClr>
                </a:solidFill>
                <a:cs typeface="+mn-ea"/>
                <a:sym typeface="+mn-ea"/>
              </a:rPr>
              <a:t>, </a:t>
            </a:r>
            <a:r>
              <a:rPr lang="en-US" altLang="zh-CN" sz="2400" dirty="0" smtClean="0">
                <a:solidFill>
                  <a:schemeClr val="bg1">
                    <a:lumMod val="85000"/>
                  </a:schemeClr>
                </a:solidFill>
                <a:cs typeface="+mn-ea"/>
                <a:sym typeface="+mn-ea"/>
              </a:rPr>
              <a:t>EDT</a:t>
            </a:r>
            <a:r>
              <a:rPr lang="en-US" altLang="zh-CN" sz="2400" dirty="0">
                <a:solidFill>
                  <a:schemeClr val="bg1">
                    <a:lumMod val="85000"/>
                  </a:schemeClr>
                </a:solidFill>
                <a:cs typeface="+mn-ea"/>
                <a:sym typeface="+mn-ea"/>
              </a:rPr>
              <a:t>; </a:t>
            </a:r>
            <a:r>
              <a:rPr lang="en-US" altLang="zh-CN" sz="2400" dirty="0" err="1">
                <a:solidFill>
                  <a:schemeClr val="bg1">
                    <a:lumMod val="85000"/>
                  </a:schemeClr>
                </a:solidFill>
                <a:cs typeface="+mn-ea"/>
                <a:sym typeface="+mn-ea"/>
              </a:rPr>
              <a:t>Webex</a:t>
            </a:r>
            <a:endParaRPr lang="en-US" altLang="zh-CN" sz="2400" dirty="0" smtClean="0">
              <a:solidFill>
                <a:schemeClr val="bg1">
                  <a:lumMod val="85000"/>
                </a:schemeClr>
              </a:solidFill>
              <a:cs typeface="+mn-ea"/>
              <a:sym typeface="+mn-ea"/>
            </a:endParaRPr>
          </a:p>
          <a:p>
            <a:pPr eaLnBrk="1" hangingPunct="1"/>
            <a:r>
              <a:rPr lang="en-US" altLang="zh-CN" sz="2400" dirty="0" smtClean="0">
                <a:solidFill>
                  <a:srgbClr val="00B050"/>
                </a:solidFill>
                <a:cs typeface="+mn-ea"/>
                <a:sym typeface="+mn-ea"/>
              </a:rPr>
              <a:t>Mar 30</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10:00am ~ 11:59am, </a:t>
            </a:r>
            <a:r>
              <a:rPr lang="en-US" altLang="zh-CN" sz="2400" dirty="0" smtClean="0">
                <a:solidFill>
                  <a:srgbClr val="00B050"/>
                </a:solidFill>
                <a:cs typeface="+mn-ea"/>
                <a:sym typeface="+mn-ea"/>
              </a:rPr>
              <a:t>EDT</a:t>
            </a:r>
            <a:r>
              <a:rPr lang="en-US" altLang="zh-CN" sz="2400" dirty="0">
                <a:solidFill>
                  <a:srgbClr val="00B050"/>
                </a:solidFill>
                <a:cs typeface="+mn-ea"/>
                <a:sym typeface="+mn-ea"/>
              </a:rPr>
              <a: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Apr 6</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11:59am, </a:t>
            </a:r>
            <a:r>
              <a:rPr lang="en-US" altLang="zh-CN" sz="2400" dirty="0" smtClean="0">
                <a:solidFill>
                  <a:srgbClr val="00B050"/>
                </a:solidFill>
                <a:cs typeface="+mn-ea"/>
                <a:sym typeface="+mn-ea"/>
              </a:rPr>
              <a:t>EDT</a:t>
            </a:r>
            <a:r>
              <a:rPr lang="en-US" altLang="zh-CN" sz="2400" dirty="0">
                <a:solidFill>
                  <a:srgbClr val="00B050"/>
                </a:solidFill>
                <a:cs typeface="+mn-ea"/>
                <a:sym typeface="+mn-ea"/>
              </a:rPr>
              <a: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Apr 13</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10:00am ~ 11:59am, </a:t>
            </a:r>
            <a:r>
              <a:rPr lang="en-US" altLang="zh-CN" sz="2400" dirty="0" smtClean="0">
                <a:solidFill>
                  <a:srgbClr val="00B050"/>
                </a:solidFill>
                <a:cs typeface="+mn-ea"/>
                <a:sym typeface="+mn-ea"/>
              </a:rPr>
              <a:t>EDT</a:t>
            </a:r>
            <a:r>
              <a:rPr lang="en-US" altLang="zh-CN" sz="2400" dirty="0">
                <a:solidFill>
                  <a:srgbClr val="00B050"/>
                </a:solidFill>
                <a:cs typeface="+mn-ea"/>
                <a:sym typeface="+mn-ea"/>
              </a:rPr>
              <a: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Apr 20</a:t>
            </a:r>
            <a:r>
              <a:rPr lang="en-US" altLang="zh-CN" sz="2400" baseline="30000" dirty="0" smtClean="0">
                <a:solidFill>
                  <a:srgbClr val="00B050"/>
                </a:solidFill>
                <a:cs typeface="+mn-ea"/>
                <a:sym typeface="+mn-ea"/>
              </a:rPr>
              <a:t>th</a:t>
            </a:r>
            <a:r>
              <a:rPr lang="en-US" altLang="zh-CN" sz="2400" dirty="0" smtClean="0">
                <a:solidFill>
                  <a:srgbClr val="00B050"/>
                </a:solidFill>
                <a:cs typeface="+mn-ea"/>
                <a:sym typeface="+mn-ea"/>
              </a:rPr>
              <a:t>, </a:t>
            </a:r>
            <a:r>
              <a:rPr lang="en-US" altLang="zh-CN" sz="2400" dirty="0">
                <a:solidFill>
                  <a:srgbClr val="00B050"/>
                </a:solidFill>
                <a:cs typeface="+mn-ea"/>
                <a:sym typeface="+mn-ea"/>
              </a:rPr>
              <a:t>10:00am ~ 11:59am, </a:t>
            </a:r>
            <a:r>
              <a:rPr lang="en-US" altLang="zh-CN" sz="2400" dirty="0" smtClean="0">
                <a:solidFill>
                  <a:srgbClr val="00B050"/>
                </a:solidFill>
                <a:cs typeface="+mn-ea"/>
                <a:sym typeface="+mn-ea"/>
              </a:rPr>
              <a:t>EDT</a:t>
            </a:r>
            <a:r>
              <a:rPr lang="en-US" altLang="zh-CN" sz="2400" dirty="0">
                <a:solidFill>
                  <a:srgbClr val="00B050"/>
                </a:solidFill>
                <a:cs typeface="+mn-ea"/>
                <a:sym typeface="+mn-ea"/>
              </a:rPr>
              <a:t>; </a:t>
            </a:r>
            <a:r>
              <a:rPr lang="en-US" altLang="zh-CN" sz="2400" dirty="0" err="1">
                <a:solidFill>
                  <a:srgbClr val="00B050"/>
                </a:solidFill>
                <a:cs typeface="+mn-ea"/>
                <a:sym typeface="+mn-ea"/>
              </a:rPr>
              <a:t>Webex</a:t>
            </a:r>
            <a:endParaRPr lang="en-US" altLang="zh-CN" sz="2400" dirty="0" smtClean="0">
              <a:solidFill>
                <a:srgbClr val="00B050"/>
              </a:solidFill>
              <a:cs typeface="+mn-ea"/>
              <a:sym typeface="+mn-ea"/>
            </a:endParaRPr>
          </a:p>
          <a:p>
            <a:pPr eaLnBrk="1" hangingPunct="1"/>
            <a:r>
              <a:rPr lang="en-US" altLang="zh-CN" sz="2400" dirty="0" smtClean="0">
                <a:solidFill>
                  <a:srgbClr val="00B050"/>
                </a:solidFill>
                <a:cs typeface="+mn-ea"/>
                <a:sym typeface="+mn-ea"/>
              </a:rPr>
              <a:t>Apr 27</a:t>
            </a:r>
            <a:r>
              <a:rPr lang="en-US" altLang="zh-CN" sz="2400" baseline="30000" dirty="0" smtClean="0">
                <a:solidFill>
                  <a:srgbClr val="00B050"/>
                </a:solidFill>
                <a:cs typeface="+mn-ea"/>
                <a:sym typeface="+mn-ea"/>
              </a:rPr>
              <a:t>th</a:t>
            </a:r>
            <a:r>
              <a:rPr lang="en-US" altLang="zh-CN" sz="2400" dirty="0">
                <a:solidFill>
                  <a:srgbClr val="00B050"/>
                </a:solidFill>
                <a:cs typeface="+mn-ea"/>
                <a:sym typeface="+mn-ea"/>
              </a:rPr>
              <a:t>, 10:00am ~ 11:59am, </a:t>
            </a:r>
            <a:r>
              <a:rPr lang="en-US" altLang="zh-CN" sz="2400" dirty="0" smtClean="0">
                <a:solidFill>
                  <a:srgbClr val="00B050"/>
                </a:solidFill>
                <a:cs typeface="+mn-ea"/>
                <a:sym typeface="+mn-ea"/>
              </a:rPr>
              <a:t>EDT</a:t>
            </a:r>
            <a:r>
              <a:rPr lang="en-US" altLang="zh-CN" sz="2400" dirty="0">
                <a:solidFill>
                  <a:srgbClr val="00B050"/>
                </a:solidFill>
                <a:cs typeface="+mn-ea"/>
                <a:sym typeface="+mn-ea"/>
              </a:rPr>
              <a:t>; </a:t>
            </a:r>
            <a:r>
              <a:rPr lang="en-US" altLang="zh-CN" sz="2400" dirty="0" err="1">
                <a:solidFill>
                  <a:srgbClr val="00B050"/>
                </a:solidFill>
                <a:cs typeface="+mn-ea"/>
                <a:sym typeface="+mn-ea"/>
              </a:rPr>
              <a:t>Webex</a:t>
            </a:r>
            <a:endParaRPr lang="en-US" altLang="zh-CN" sz="2400" dirty="0">
              <a:solidFill>
                <a:srgbClr val="00B050"/>
              </a:solidFill>
              <a:cs typeface="+mn-ea"/>
              <a:sym typeface="+mn-ea"/>
            </a:endParaRPr>
          </a:p>
          <a:p>
            <a:pPr eaLnBrk="1" hangingPunct="1"/>
            <a:endParaRPr lang="en-US" altLang="zh-CN" sz="2400" dirty="0">
              <a:solidFill>
                <a:srgbClr val="00B050"/>
              </a:solidFill>
              <a:cs typeface="+mn-ea"/>
              <a:sym typeface="+mn-ea"/>
            </a:endParaRPr>
          </a:p>
          <a:p>
            <a:pPr eaLnBrk="1" hangingPunct="1"/>
            <a:endParaRPr lang="en-US" altLang="zh-CN" sz="2400" dirty="0">
              <a:solidFill>
                <a:srgbClr val="00B050"/>
              </a:solidFill>
              <a:cs typeface="+mn-ea"/>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TGbd Documents Update</a:t>
            </a:r>
          </a:p>
        </p:txBody>
      </p:sp>
      <p:graphicFrame>
        <p:nvGraphicFramePr>
          <p:cNvPr id="8" name="表格 7"/>
          <p:cNvGraphicFramePr>
            <a:graphicFrameLocks noGrp="1"/>
          </p:cNvGraphicFramePr>
          <p:nvPr>
            <p:extLst>
              <p:ext uri="{D42A27DB-BD31-4B8C-83A1-F6EECF244321}">
                <p14:modId xmlns:p14="http://schemas.microsoft.com/office/powerpoint/2010/main" val="1308517553"/>
              </p:ext>
            </p:extLst>
          </p:nvPr>
        </p:nvGraphicFramePr>
        <p:xfrm>
          <a:off x="1447922" y="1756302"/>
          <a:ext cx="9637599" cy="4297680"/>
        </p:xfrm>
        <a:graphic>
          <a:graphicData uri="http://schemas.openxmlformats.org/drawingml/2006/table">
            <a:tbl>
              <a:tblPr firstRow="1" bandRow="1">
                <a:tableStyleId>{5C22544A-7EE6-4342-B048-85BDC9FD1C3A}</a:tableStyleId>
              </a:tblPr>
              <a:tblGrid>
                <a:gridCol w="3047921"/>
                <a:gridCol w="6589678"/>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a:t>
                      </a:r>
                      <a:r>
                        <a:rPr lang="en-US" altLang="zh-CN" sz="1200" dirty="0" smtClean="0">
                          <a:solidFill>
                            <a:srgbClr val="0070C0"/>
                          </a:solidFill>
                        </a:rPr>
                        <a:t>, 11-21/0207r7</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a:t>
                      </a: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11-19/2045r9 (D1.0)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11-20/1887r5 (LB251)</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11-20/1564r2</a:t>
                      </a:r>
                    </a:p>
                  </a:txBody>
                  <a:tcPr/>
                </a:tc>
              </a:tr>
            </a:tbl>
          </a:graphicData>
        </a:graphic>
      </p:graphicFrame>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txBox="1">
            <a:spLocks/>
          </p:cNvSpPr>
          <p:nvPr/>
        </p:nvSpPr>
        <p:spPr>
          <a:xfrm>
            <a:off x="2215430" y="1751012"/>
            <a:ext cx="8144392" cy="4573511"/>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smtClean="0">
                <a:solidFill>
                  <a:srgbClr val="00B050"/>
                </a:solidFill>
                <a:sym typeface="+mn-ea"/>
              </a:rPr>
              <a:t>PAR approved							Dec 2018</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First TG meeting							Jan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D0.1 										</a:t>
            </a:r>
            <a:r>
              <a:rPr lang="en-US" altLang="en-US" sz="2000" kern="0" dirty="0" smtClean="0">
                <a:solidFill>
                  <a:srgbClr val="00B050"/>
                </a:solidFill>
                <a:sym typeface="Wingdings" panose="05000000000000000000" pitchFamily="2" charset="2"/>
              </a:rPr>
              <a:t>Nov 2019</a:t>
            </a:r>
            <a:endParaRPr lang="en-US" altLang="en-US" sz="2000" kern="0" dirty="0" smtClean="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Sep 2020  Oct 2020</a:t>
            </a:r>
            <a:endParaRPr lang="en-US" altLang="en-US" sz="2000" kern="0" dirty="0" smtClean="0">
              <a:solidFill>
                <a:srgbClr val="00B050"/>
              </a:solidFill>
              <a:cs typeface="+mn-ea"/>
            </a:endParaRPr>
          </a:p>
          <a:p>
            <a:pPr lvl="1" defTabSz="337185">
              <a:buFont typeface="Arial" panose="020B0604020202020204" pitchFamily="34" charset="0"/>
              <a:buChar char="•"/>
              <a:defRPr/>
            </a:pPr>
            <a:r>
              <a:rPr lang="en-US" altLang="en-US" sz="2000" kern="0" dirty="0" smtClean="0">
                <a:solidFill>
                  <a:schemeClr val="tx1"/>
                </a:solidFill>
                <a:sym typeface="+mn-ea"/>
              </a:rPr>
              <a:t>D2.0 LB recirculation					</a:t>
            </a:r>
            <a:r>
              <a:rPr lang="en-US" altLang="en-US" sz="2000" kern="0" dirty="0" smtClean="0">
                <a:solidFill>
                  <a:schemeClr val="tx1"/>
                </a:solidFill>
                <a:cs typeface="+mn-ea"/>
                <a:sym typeface="Wingdings" panose="05000000000000000000" pitchFamily="2" charset="2"/>
              </a:rPr>
              <a:t>Mar 2021 </a:t>
            </a:r>
            <a:r>
              <a:rPr lang="en-US" altLang="en-US" sz="2000" kern="0" dirty="0">
                <a:solidFill>
                  <a:schemeClr val="tx1"/>
                </a:solidFill>
                <a:cs typeface="+mn-ea"/>
                <a:sym typeface="Wingdings" panose="05000000000000000000" pitchFamily="2" charset="2"/>
              </a:rPr>
              <a:t> </a:t>
            </a:r>
            <a:r>
              <a:rPr lang="en-US" altLang="en-US" sz="2000" kern="0" dirty="0" smtClean="0">
                <a:solidFill>
                  <a:schemeClr val="tx1"/>
                </a:solidFill>
                <a:cs typeface="+mn-ea"/>
                <a:sym typeface="Wingdings" panose="05000000000000000000" pitchFamily="2" charset="2"/>
              </a:rPr>
              <a:t>May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Form Sponsor Ballot Pool				</a:t>
            </a:r>
            <a:r>
              <a:rPr lang="en-US" altLang="en-US" sz="2000" kern="0" dirty="0" smtClean="0">
                <a:solidFill>
                  <a:schemeClr val="tx1"/>
                </a:solidFill>
                <a:cs typeface="+mn-ea"/>
                <a:sym typeface="Wingdings" panose="05000000000000000000" pitchFamily="2" charset="2"/>
              </a:rPr>
              <a:t>Jul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LB recirculation					</a:t>
            </a:r>
            <a:r>
              <a:rPr lang="en-US" altLang="en-US" sz="2000" kern="0" dirty="0" smtClean="0">
                <a:solidFill>
                  <a:schemeClr val="tx1"/>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D3.0 unchanged recirculation 			</a:t>
            </a:r>
            <a:r>
              <a:rPr lang="en-US" altLang="en-US" sz="2000" kern="0" dirty="0" smtClean="0">
                <a:solidFill>
                  <a:schemeClr val="tx1"/>
                </a:solidFill>
                <a:cs typeface="+mn-ea"/>
                <a:sym typeface="Wingdings" panose="05000000000000000000" pitchFamily="2" charset="2"/>
              </a:rPr>
              <a:t>Sep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Initial Sponsor Ballot (D4.0)			</a:t>
            </a:r>
            <a:r>
              <a:rPr lang="en-US" altLang="en-US" sz="2000" kern="0" dirty="0" smtClean="0">
                <a:solidFill>
                  <a:schemeClr val="tx1"/>
                </a:solidFill>
                <a:cs typeface="+mn-ea"/>
                <a:sym typeface="Wingdings" panose="05000000000000000000" pitchFamily="2" charset="2"/>
              </a:rPr>
              <a:t>Nov 2021</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smtClean="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Jul 2022</a:t>
            </a:r>
            <a:endParaRPr lang="en-US" altLang="en-US" sz="2000" kern="0" dirty="0" smtClean="0">
              <a:solidFill>
                <a:schemeClr val="tx1"/>
              </a:solidFill>
            </a:endParaRPr>
          </a:p>
          <a:p>
            <a:pPr lvl="1" defTabSz="337185">
              <a:buFont typeface="Arial" panose="020B0604020202020204" pitchFamily="34" charset="0"/>
              <a:buChar char="•"/>
              <a:defRPr/>
            </a:pPr>
            <a:r>
              <a:rPr lang="en-US" altLang="en-US" sz="2000" kern="0" dirty="0" err="1" smtClean="0">
                <a:solidFill>
                  <a:schemeClr val="tx1"/>
                </a:solidFill>
                <a:sym typeface="+mn-ea"/>
              </a:rPr>
              <a:t>RevCom</a:t>
            </a:r>
            <a:r>
              <a:rPr lang="en-US" altLang="en-US" sz="2000" kern="0" dirty="0" smtClean="0">
                <a:solidFill>
                  <a:schemeClr val="tx1"/>
                </a:solidFill>
                <a:sym typeface="+mn-ea"/>
              </a:rPr>
              <a:t> and SASB approval			</a:t>
            </a:r>
            <a:r>
              <a:rPr lang="en-US" altLang="en-US" sz="2000" kern="0" dirty="0" smtClean="0">
                <a:solidFill>
                  <a:schemeClr val="tx1"/>
                </a:solidFill>
                <a:cs typeface="+mn-ea"/>
                <a:sym typeface="Wingdings" panose="05000000000000000000" pitchFamily="2" charset="2"/>
              </a:rPr>
              <a:t>Sep 2022</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a:t>
            </a:r>
            <a:r>
              <a:rPr lang="zh-CN" altLang="en-US" dirty="0" smtClean="0"/>
              <a:t>（</a:t>
            </a:r>
            <a:r>
              <a:rPr lang="en-US" altLang="zh-CN" dirty="0" smtClean="0"/>
              <a:t>1/3</a:t>
            </a:r>
            <a:r>
              <a:rPr lang="zh-CN" altLang="en-US" dirty="0" smtClean="0"/>
              <a:t>）</a:t>
            </a:r>
            <a:endParaRPr lang="en-US" altLang="zh-CN" dirty="0"/>
          </a:p>
        </p:txBody>
      </p:sp>
      <p:sp>
        <p:nvSpPr>
          <p:cNvPr id="3"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11-20/1945r2, Resolutions </a:t>
            </a:r>
            <a:r>
              <a:rPr lang="en-US" altLang="zh-CN" sz="1600" dirty="0">
                <a:solidFill>
                  <a:srgbClr val="00B050"/>
                </a:solidFill>
                <a:latin typeface="Calibri" panose="020F0502020204030204" pitchFamily="34" charset="0"/>
                <a:cs typeface="Calibri" panose="020F0502020204030204" pitchFamily="34" charset="0"/>
              </a:rPr>
              <a:t>to 32.3.5 NGV modulation and coding schemes,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11-20/1946r2, Resolutions </a:t>
            </a:r>
            <a:r>
              <a:rPr lang="en-US" altLang="zh-CN" sz="1600" dirty="0">
                <a:solidFill>
                  <a:srgbClr val="00B050"/>
                </a:solidFill>
                <a:latin typeface="Calibri" panose="020F0502020204030204" pitchFamily="34" charset="0"/>
                <a:cs typeface="Calibri" panose="020F0502020204030204" pitchFamily="34" charset="0"/>
              </a:rPr>
              <a:t>to 32.3.15 Parameters for NGV-MCSs,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11-20/1947r0, Resolutions </a:t>
            </a:r>
            <a:r>
              <a:rPr lang="en-US" altLang="zh-CN" sz="1600" dirty="0">
                <a:solidFill>
                  <a:srgbClr val="00B050"/>
                </a:solidFill>
                <a:latin typeface="Calibri" panose="020F0502020204030204" pitchFamily="34" charset="0"/>
                <a:cs typeface="Calibri" panose="020F0502020204030204" pitchFamily="34" charset="0"/>
              </a:rPr>
              <a:t>to 32.3.9.9 </a:t>
            </a:r>
            <a:r>
              <a:rPr lang="en-US" altLang="zh-CN" sz="1600" dirty="0" err="1">
                <a:solidFill>
                  <a:srgbClr val="00B050"/>
                </a:solidFill>
                <a:latin typeface="Calibri" panose="020F0502020204030204" pitchFamily="34" charset="0"/>
                <a:cs typeface="Calibri" panose="020F0502020204030204" pitchFamily="34" charset="0"/>
              </a:rPr>
              <a:t>Midambles</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11-20/1948r2, Resolutions </a:t>
            </a:r>
            <a:r>
              <a:rPr lang="en-US" altLang="zh-CN" sz="1600" dirty="0">
                <a:solidFill>
                  <a:srgbClr val="00B050"/>
                </a:solidFill>
                <a:latin typeface="Calibri" panose="020F0502020204030204" pitchFamily="34" charset="0"/>
                <a:cs typeface="Calibri" panose="020F0502020204030204" pitchFamily="34" charset="0"/>
              </a:rPr>
              <a:t>to 32.3.10 Transmit specification,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11-20/1949r0, Resolutions </a:t>
            </a:r>
            <a:r>
              <a:rPr lang="en-US" altLang="zh-CN" sz="1600" dirty="0">
                <a:solidFill>
                  <a:srgbClr val="00B050"/>
                </a:solidFill>
                <a:latin typeface="Calibri" panose="020F0502020204030204" pitchFamily="34" charset="0"/>
                <a:cs typeface="Calibri" panose="020F0502020204030204" pitchFamily="34" charset="0"/>
              </a:rPr>
              <a:t>to 32.3.12 NGV transmit procedure,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11-20/1950r0,</a:t>
            </a:r>
            <a:r>
              <a:rPr lang="zh-CN" altLang="en-US" sz="1600" dirty="0" smtClean="0">
                <a:solidFill>
                  <a:srgbClr val="00B050"/>
                </a:solidFill>
                <a:latin typeface="Calibri" panose="020F0502020204030204" pitchFamily="34" charset="0"/>
                <a:cs typeface="Calibri" panose="020F0502020204030204" pitchFamily="34" charset="0"/>
              </a:rPr>
              <a:t> </a:t>
            </a:r>
            <a:r>
              <a:rPr lang="en-US" altLang="zh-CN" sz="1600" dirty="0">
                <a:solidFill>
                  <a:srgbClr val="00B050"/>
                </a:solidFill>
                <a:latin typeface="Calibri" panose="020F0502020204030204" pitchFamily="34" charset="0"/>
                <a:cs typeface="Calibri" panose="020F0502020204030204" pitchFamily="34" charset="0"/>
              </a:rPr>
              <a:t>Resolutions to 32.3.13 NGV receive procedure, </a:t>
            </a:r>
            <a:r>
              <a:rPr lang="en-US" altLang="zh-CN" sz="1600" dirty="0" err="1">
                <a:solidFill>
                  <a:srgbClr val="00B050"/>
                </a:solidFill>
                <a:latin typeface="Calibri" panose="020F0502020204030204" pitchFamily="34" charset="0"/>
                <a:cs typeface="Calibri" panose="020F0502020204030204" pitchFamily="34" charset="0"/>
              </a:rPr>
              <a:t>Yujin</a:t>
            </a:r>
            <a:r>
              <a:rPr lang="en-US" altLang="zh-CN" sz="1600" dirty="0">
                <a:solidFill>
                  <a:srgbClr val="00B050"/>
                </a:solidFill>
                <a:latin typeface="Calibri" panose="020F0502020204030204" pitchFamily="34" charset="0"/>
                <a:cs typeface="Calibri" panose="020F0502020204030204" pitchFamily="34" charset="0"/>
              </a:rPr>
              <a:t> Noh (</a:t>
            </a:r>
            <a:r>
              <a:rPr lang="en-US" altLang="zh-CN" sz="1600" dirty="0" err="1">
                <a:solidFill>
                  <a:srgbClr val="00B050"/>
                </a:solidFill>
                <a:latin typeface="Calibri" panose="020F0502020204030204" pitchFamily="34" charset="0"/>
                <a:cs typeface="Calibri" panose="020F0502020204030204" pitchFamily="34" charset="0"/>
              </a:rPr>
              <a:t>Newracom</a:t>
            </a:r>
            <a:r>
              <a:rPr lang="en-US" altLang="zh-CN" sz="1600" dirty="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11-21/0003r1, </a:t>
            </a:r>
            <a:r>
              <a:rPr lang="en-US" altLang="zh-CN" sz="1600" dirty="0" smtClean="0">
                <a:solidFill>
                  <a:srgbClr val="00B050"/>
                </a:solidFill>
                <a:latin typeface="Calibri" panose="020F0502020204030204" pitchFamily="34" charset="0"/>
                <a:cs typeface="Calibri" panose="020F0502020204030204" pitchFamily="34" charset="0"/>
              </a:rPr>
              <a:t>cr-d1-0-clause-32-2</a:t>
            </a:r>
            <a:r>
              <a:rPr lang="en-US" altLang="zh-CN" sz="1600" dirty="0">
                <a:solidFill>
                  <a:srgbClr val="00B050"/>
                </a:solidFill>
                <a:latin typeface="Calibri" panose="020F0502020204030204" pitchFamily="34" charset="0"/>
                <a:cs typeface="Calibri" panose="020F0502020204030204" pitchFamily="34" charset="0"/>
              </a:rPr>
              <a:t>, Bo Sun (ZTE)</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11-20/1990</a:t>
            </a:r>
            <a:r>
              <a:rPr lang="en-US" altLang="zh-CN" sz="1600" dirty="0">
                <a:solidFill>
                  <a:srgbClr val="00B050"/>
                </a:solidFill>
                <a:latin typeface="Calibri" panose="020F0502020204030204" pitchFamily="34" charset="0"/>
                <a:cs typeface="Calibri" panose="020F0502020204030204" pitchFamily="34" charset="0"/>
              </a:rPr>
              <a:t>, comment-resolution-for-receiver-specification,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11-21/0016</a:t>
            </a:r>
            <a:r>
              <a:rPr lang="en-US" altLang="zh-CN" sz="1600" dirty="0">
                <a:solidFill>
                  <a:srgbClr val="00B050"/>
                </a:solidFill>
                <a:latin typeface="Calibri" panose="020F0502020204030204" pitchFamily="34" charset="0"/>
                <a:cs typeface="Calibri" panose="020F0502020204030204" pitchFamily="34" charset="0"/>
              </a:rPr>
              <a:t>, comment-resolution-for-mathematical-description-and-related, </a:t>
            </a:r>
            <a:r>
              <a:rPr lang="en-US" altLang="zh-CN" sz="1600" dirty="0" err="1">
                <a:solidFill>
                  <a:srgbClr val="00B050"/>
                </a:solidFill>
                <a:latin typeface="Calibri" panose="020F0502020204030204" pitchFamily="34" charset="0"/>
                <a:cs typeface="Calibri" panose="020F0502020204030204" pitchFamily="34" charset="0"/>
              </a:rPr>
              <a:t>Rui</a:t>
            </a:r>
            <a:r>
              <a:rPr lang="en-US" altLang="zh-CN" sz="1600" dirty="0">
                <a:solidFill>
                  <a:srgbClr val="00B050"/>
                </a:solidFill>
                <a:latin typeface="Calibri" panose="020F0502020204030204" pitchFamily="34" charset="0"/>
                <a:cs typeface="Calibri" panose="020F0502020204030204" pitchFamily="34" charset="0"/>
              </a:rPr>
              <a:t> Cao (NXP</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11-21/0005</a:t>
            </a:r>
            <a:r>
              <a:rPr lang="en-US" altLang="zh-CN" sz="1600" dirty="0">
                <a:solidFill>
                  <a:srgbClr val="00B050"/>
                </a:solidFill>
                <a:latin typeface="Calibri" panose="020F0502020204030204" pitchFamily="34" charset="0"/>
                <a:cs typeface="Calibri" panose="020F0502020204030204" pitchFamily="34" charset="0"/>
              </a:rPr>
              <a:t>, cr-d1-0-clause-32-4, Bo Sun (ZTE)</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11-21/0006, cr-d1-0-clause-17-2_17-3, Bo Sun (ZTE</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11-21/0051,</a:t>
            </a:r>
            <a:r>
              <a:rPr lang="en-US" altLang="zh-CN" sz="1600" dirty="0">
                <a:solidFill>
                  <a:srgbClr val="00B050"/>
                </a:solidFill>
                <a:latin typeface="Calibri" panose="020F0502020204030204" pitchFamily="34" charset="0"/>
                <a:cs typeface="Calibri" panose="020F0502020204030204" pitchFamily="34" charset="0"/>
              </a:rPr>
              <a:t> CR for CIDs related to DMG STA with OCB operation part </a:t>
            </a:r>
            <a:r>
              <a:rPr lang="en-US" altLang="zh-CN" sz="1600" dirty="0" smtClean="0">
                <a:solidFill>
                  <a:srgbClr val="00B050"/>
                </a:solidFill>
                <a:latin typeface="Calibri" panose="020F0502020204030204" pitchFamily="34" charset="0"/>
                <a:cs typeface="Calibri" panose="020F0502020204030204" pitchFamily="34" charset="0"/>
              </a:rPr>
              <a:t>2,</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Hiroyuki</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Panasonic)</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11-21/0044,</a:t>
            </a:r>
            <a:r>
              <a:rPr lang="en-US" altLang="zh-CN" sz="1600" dirty="0">
                <a:solidFill>
                  <a:srgbClr val="00B050"/>
                </a:solidFill>
                <a:latin typeface="Calibri" panose="020F0502020204030204" pitchFamily="34" charset="0"/>
                <a:cs typeface="Calibri" panose="020F0502020204030204" pitchFamily="34" charset="0"/>
              </a:rPr>
              <a:t> LB251 CIDs related to DMG STA with OCB </a:t>
            </a:r>
            <a:r>
              <a:rPr lang="en-US" altLang="zh-CN" sz="1600" dirty="0" smtClean="0">
                <a:solidFill>
                  <a:srgbClr val="00B050"/>
                </a:solidFill>
                <a:latin typeface="Calibri" panose="020F0502020204030204" pitchFamily="34" charset="0"/>
                <a:cs typeface="Calibri" panose="020F0502020204030204" pitchFamily="34" charset="0"/>
              </a:rPr>
              <a:t>operation, Hiroyuki</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Panasonic)</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11-21/0045,</a:t>
            </a:r>
            <a:r>
              <a:rPr lang="en-US" altLang="zh-CN" sz="1600" dirty="0">
                <a:solidFill>
                  <a:srgbClr val="00B050"/>
                </a:solidFill>
                <a:latin typeface="Calibri" panose="020F0502020204030204" pitchFamily="34" charset="0"/>
                <a:cs typeface="Calibri" panose="020F0502020204030204" pitchFamily="34" charset="0"/>
              </a:rPr>
              <a:t> CIDs 1154 1158 1444 1344 DMG STA operation in </a:t>
            </a:r>
            <a:r>
              <a:rPr lang="en-US" altLang="zh-CN" sz="1600" dirty="0" smtClean="0">
                <a:solidFill>
                  <a:srgbClr val="00B050"/>
                </a:solidFill>
                <a:latin typeface="Calibri" panose="020F0502020204030204" pitchFamily="34" charset="0"/>
                <a:cs typeface="Calibri" panose="020F0502020204030204" pitchFamily="34" charset="0"/>
              </a:rPr>
              <a:t>OCB, Hiroyuki</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Motozuka</a:t>
            </a:r>
            <a:r>
              <a:rPr lang="en-US" altLang="zh-CN" sz="1600" dirty="0">
                <a:solidFill>
                  <a:srgbClr val="00B050"/>
                </a:solidFill>
                <a:latin typeface="Calibri" panose="020F0502020204030204" pitchFamily="34" charset="0"/>
                <a:cs typeface="Calibri" panose="020F0502020204030204" pitchFamily="34" charset="0"/>
              </a:rPr>
              <a:t> (Panasonic</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11-21/0054r0, Renaming NGV, </a:t>
            </a:r>
            <a:r>
              <a:rPr lang="en-US" altLang="zh-CN" sz="1600" dirty="0" err="1">
                <a:solidFill>
                  <a:srgbClr val="00B050"/>
                </a:solidFill>
                <a:latin typeface="Calibri" panose="020F0502020204030204" pitchFamily="34" charset="0"/>
                <a:cs typeface="Calibri" panose="020F0502020204030204" pitchFamily="34" charset="0"/>
              </a:rPr>
              <a:t>Bahar</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Sadeghi</a:t>
            </a:r>
            <a:r>
              <a:rPr lang="en-US" altLang="zh-CN" sz="1600" dirty="0">
                <a:solidFill>
                  <a:srgbClr val="00B050"/>
                </a:solidFill>
                <a:latin typeface="Calibri" panose="020F0502020204030204" pitchFamily="34" charset="0"/>
                <a:cs typeface="Calibri" panose="020F0502020204030204" pitchFamily="34" charset="0"/>
              </a:rPr>
              <a:t> (Intel</a:t>
            </a:r>
            <a:r>
              <a:rPr lang="en-US" altLang="zh-CN" sz="1600" dirty="0" smtClean="0">
                <a:solidFill>
                  <a:srgbClr val="00B050"/>
                </a:solidFill>
                <a:latin typeface="Calibri" panose="020F0502020204030204" pitchFamily="34" charset="0"/>
                <a:cs typeface="Calibri" panose="020F0502020204030204" pitchFamily="34" charset="0"/>
              </a:rPr>
              <a:t>)</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a:t>
            </a:r>
            <a:r>
              <a:rPr lang="zh-CN" altLang="en-US" dirty="0" smtClean="0"/>
              <a:t>（</a:t>
            </a:r>
            <a:r>
              <a:rPr lang="en-US" altLang="zh-CN" dirty="0" smtClean="0"/>
              <a:t>2/3</a:t>
            </a:r>
            <a:r>
              <a:rPr lang="zh-CN" altLang="en-US" dirty="0" smtClean="0"/>
              <a:t>）</a:t>
            </a:r>
            <a:endParaRPr lang="en-US" altLang="zh-CN" dirty="0"/>
          </a:p>
        </p:txBody>
      </p:sp>
      <p:sp>
        <p:nvSpPr>
          <p:cNvPr id="3" name="文本占位符 2"/>
          <p:cNvSpPr>
            <a:spLocks noGrp="1"/>
          </p:cNvSpPr>
          <p:nvPr>
            <p:ph type="body" idx="1"/>
          </p:nvPr>
        </p:nvSpPr>
        <p:spPr>
          <a:xfrm>
            <a:off x="928688" y="1830388"/>
            <a:ext cx="10210532" cy="4494136"/>
          </a:xfrm>
        </p:spPr>
        <p:txBody>
          <a:bodyPr>
            <a:normAutofit fontScale="92500" lnSpcReduction="10000"/>
          </a:bodyPr>
          <a:lstStyle/>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11-21/20r2, the Comment resolution for CID 1527,1800, and 1801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11-21/21r0, the Comment resolution for 32.3.8.2.1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11-21/22r2, the Comment resolution for 32.3.8.2.2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11-21/23r0</a:t>
            </a:r>
            <a:r>
              <a:rPr lang="en-US" altLang="zh-CN" sz="1600" dirty="0">
                <a:solidFill>
                  <a:srgbClr val="00B050"/>
                </a:solidFill>
                <a:latin typeface="Calibri" panose="020F0502020204030204" pitchFamily="34" charset="0"/>
                <a:cs typeface="Calibri" panose="020F0502020204030204" pitchFamily="34" charset="0"/>
              </a:rPr>
              <a:t>, the Comment resolution for 32.3.8.2.3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11-21/24r0, the Comment resolution for 32.3.8.2.4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11-21/25r0, the Comment resolution for 32.3.8.2.5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11-21/26r0, </a:t>
            </a:r>
            <a:r>
              <a:rPr lang="en-US" altLang="zh-CN" sz="1600" dirty="0">
                <a:solidFill>
                  <a:srgbClr val="00B050"/>
                </a:solidFill>
                <a:latin typeface="Calibri" panose="020F0502020204030204" pitchFamily="34" charset="0"/>
                <a:cs typeface="Calibri" panose="020F0502020204030204" pitchFamily="34" charset="0"/>
              </a:rPr>
              <a:t>t</a:t>
            </a:r>
            <a:r>
              <a:rPr lang="en-US" altLang="zh-CN" sz="1600" dirty="0" smtClean="0">
                <a:solidFill>
                  <a:srgbClr val="00B050"/>
                </a:solidFill>
                <a:latin typeface="Calibri" panose="020F0502020204030204" pitchFamily="34" charset="0"/>
                <a:cs typeface="Calibri" panose="020F0502020204030204" pitchFamily="34" charset="0"/>
              </a:rPr>
              <a:t>he </a:t>
            </a:r>
            <a:r>
              <a:rPr lang="en-US" altLang="zh-CN" sz="1600" dirty="0">
                <a:solidFill>
                  <a:srgbClr val="00B050"/>
                </a:solidFill>
                <a:latin typeface="Calibri" panose="020F0502020204030204" pitchFamily="34" charset="0"/>
                <a:cs typeface="Calibri" panose="020F0502020204030204" pitchFamily="34" charset="0"/>
              </a:rPr>
              <a:t>Comment resolution for 32.3.8.3.3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11-21/27r0</a:t>
            </a:r>
            <a:r>
              <a:rPr lang="en-US" altLang="zh-CN" sz="1600" dirty="0">
                <a:solidFill>
                  <a:srgbClr val="00B050"/>
                </a:solidFill>
                <a:latin typeface="Calibri" panose="020F0502020204030204" pitchFamily="34" charset="0"/>
                <a:cs typeface="Calibri" panose="020F0502020204030204" pitchFamily="34" charset="0"/>
              </a:rPr>
              <a:t>, the Comment resolution for 32.3.8.3.3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11-21/28r0</a:t>
            </a:r>
            <a:r>
              <a:rPr lang="en-US" altLang="zh-CN" sz="1600" dirty="0">
                <a:solidFill>
                  <a:srgbClr val="00B050"/>
                </a:solidFill>
                <a:latin typeface="Calibri" panose="020F0502020204030204" pitchFamily="34" charset="0"/>
                <a:cs typeface="Calibri" panose="020F0502020204030204" pitchFamily="34" charset="0"/>
              </a:rPr>
              <a:t>, the Comment resolution for 32.3.8.3.3     </a:t>
            </a:r>
            <a:r>
              <a:rPr lang="en-US" altLang="zh-CN" sz="1600" dirty="0" err="1">
                <a:solidFill>
                  <a:srgbClr val="00B050"/>
                </a:solidFill>
                <a:latin typeface="Calibri" panose="020F0502020204030204" pitchFamily="34" charset="0"/>
                <a:cs typeface="Calibri" panose="020F0502020204030204" pitchFamily="34" charset="0"/>
              </a:rPr>
              <a:t>Dongguk</a:t>
            </a:r>
            <a:r>
              <a:rPr lang="en-US" altLang="zh-CN" sz="1600" dirty="0">
                <a:solidFill>
                  <a:srgbClr val="00B050"/>
                </a:solidFill>
                <a:latin typeface="Calibri" panose="020F0502020204030204" pitchFamily="34" charset="0"/>
                <a:cs typeface="Calibri" panose="020F0502020204030204" pitchFamily="34" charset="0"/>
              </a:rPr>
              <a:t> Lim (LGE)  </a:t>
            </a:r>
            <a:endParaRPr lang="en-US" altLang="zh-CN" sz="1600" dirty="0" smtClean="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11-21/0126r0, Comment resolution for 32-3-9-9, Miguel Lopez (Ericsson) </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11-21/0070r5, D1.0 Comment Resolution for Clause 31.2.2, </a:t>
            </a:r>
            <a:r>
              <a:rPr lang="en-US" altLang="zh-CN" sz="1600" dirty="0" err="1" smtClean="0">
                <a:solidFill>
                  <a:srgbClr val="00B050"/>
                </a:solidFill>
                <a:latin typeface="Calibri" panose="020F0502020204030204" pitchFamily="34" charset="0"/>
                <a:cs typeface="Calibri" panose="020F0502020204030204" pitchFamily="34" charset="0"/>
              </a:rPr>
              <a:t>Hanseul</a:t>
            </a:r>
            <a:r>
              <a:rPr lang="en-US" altLang="zh-CN" sz="1600" dirty="0" smtClean="0">
                <a:solidFill>
                  <a:srgbClr val="00B050"/>
                </a:solidFill>
                <a:latin typeface="Calibri" panose="020F0502020204030204" pitchFamily="34" charset="0"/>
                <a:cs typeface="Calibri" panose="020F0502020204030204" pitchFamily="34" charset="0"/>
              </a:rPr>
              <a:t> Hong (WILUS)</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11-20/1939r2, resolution clause 3 comments for lb251, Joseph Levy (</a:t>
            </a:r>
            <a:r>
              <a:rPr lang="en-US" altLang="zh-CN" sz="1600" dirty="0" err="1" smtClean="0">
                <a:solidFill>
                  <a:srgbClr val="00B050"/>
                </a:solidFill>
                <a:latin typeface="Calibri" panose="020F0502020204030204" pitchFamily="34" charset="0"/>
                <a:cs typeface="Calibri" panose="020F0502020204030204" pitchFamily="34" charset="0"/>
              </a:rPr>
              <a:t>InterDigital</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11-21/0097r0</a:t>
            </a:r>
            <a:r>
              <a:rPr lang="en-US" altLang="zh-CN" sz="1600" dirty="0" smtClean="0">
                <a:solidFill>
                  <a:srgbClr val="00B050"/>
                </a:solidFill>
                <a:latin typeface="Calibri" panose="020F0502020204030204" pitchFamily="34" charset="0"/>
                <a:cs typeface="Calibri" panose="020F0502020204030204" pitchFamily="34" charset="0"/>
              </a:rPr>
              <a:t>,</a:t>
            </a:r>
            <a:r>
              <a:rPr lang="zh-CN" altLang="zh-CN" sz="1600" dirty="0" smtClean="0">
                <a:solidFill>
                  <a:srgbClr val="00B050"/>
                </a:solidFill>
                <a:latin typeface="Calibri" panose="020F0502020204030204" pitchFamily="34" charset="0"/>
                <a:cs typeface="Calibri" panose="020F0502020204030204" pitchFamily="34" charset="0"/>
              </a:rPr>
              <a:t> </a:t>
            </a:r>
            <a:r>
              <a:rPr lang="zh-CN" altLang="zh-CN" sz="1600" dirty="0">
                <a:solidFill>
                  <a:srgbClr val="00B050"/>
                </a:solidFill>
                <a:latin typeface="Calibri" panose="020F0502020204030204" pitchFamily="34" charset="0"/>
                <a:cs typeface="Calibri" panose="020F0502020204030204" pitchFamily="34" charset="0"/>
              </a:rPr>
              <a:t>D1.0 title comments </a:t>
            </a:r>
            <a:r>
              <a:rPr lang="zh-CN" altLang="zh-CN" sz="1600" dirty="0" smtClean="0">
                <a:solidFill>
                  <a:srgbClr val="00B050"/>
                </a:solidFill>
                <a:latin typeface="Calibri" panose="020F0502020204030204" pitchFamily="34" charset="0"/>
                <a:cs typeface="Calibri" panose="020F0502020204030204" pitchFamily="34" charset="0"/>
              </a:rPr>
              <a:t>resolution</a:t>
            </a:r>
            <a:r>
              <a:rPr lang="en-US" altLang="zh-CN" sz="1600" dirty="0" smtClean="0">
                <a:solidFill>
                  <a:srgbClr val="00B050"/>
                </a:solidFill>
                <a:latin typeface="Calibri" panose="020F0502020204030204" pitchFamily="34" charset="0"/>
                <a:cs typeface="Calibri" panose="020F0502020204030204" pitchFamily="34" charset="0"/>
              </a:rPr>
              <a:t>, </a:t>
            </a:r>
            <a:r>
              <a:rPr lang="en-US" altLang="zh-CN" sz="1600" dirty="0" err="1" smtClean="0">
                <a:solidFill>
                  <a:srgbClr val="00B050"/>
                </a:solidFill>
                <a:latin typeface="Calibri" panose="020F0502020204030204" pitchFamily="34" charset="0"/>
                <a:cs typeface="Calibri" panose="020F0502020204030204" pitchFamily="34" charset="0"/>
              </a:rPr>
              <a:t>Bahar</a:t>
            </a:r>
            <a:r>
              <a:rPr lang="en-US" altLang="zh-CN" sz="1600" dirty="0" smtClean="0">
                <a:solidFill>
                  <a:srgbClr val="00B050"/>
                </a:solidFill>
                <a:latin typeface="Calibri" panose="020F0502020204030204" pitchFamily="34" charset="0"/>
                <a:cs typeface="Calibri" panose="020F0502020204030204" pitchFamily="34" charset="0"/>
              </a:rPr>
              <a:t> </a:t>
            </a:r>
            <a:r>
              <a:rPr lang="en-US" altLang="zh-CN" sz="1600" dirty="0" err="1" smtClean="0">
                <a:solidFill>
                  <a:srgbClr val="00B050"/>
                </a:solidFill>
                <a:latin typeface="Calibri" panose="020F0502020204030204" pitchFamily="34" charset="0"/>
                <a:cs typeface="Calibri" panose="020F0502020204030204" pitchFamily="34" charset="0"/>
              </a:rPr>
              <a:t>Sadeghi</a:t>
            </a:r>
            <a:r>
              <a:rPr lang="en-US" altLang="zh-CN" sz="1600" dirty="0" smtClean="0">
                <a:solidFill>
                  <a:srgbClr val="00B050"/>
                </a:solidFill>
                <a:latin typeface="Calibri" panose="020F0502020204030204" pitchFamily="34" charset="0"/>
                <a:cs typeface="Calibri" panose="020F0502020204030204" pitchFamily="34" charset="0"/>
              </a:rPr>
              <a:t> (Intel)</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11-21/0107r0</a:t>
            </a:r>
            <a:r>
              <a:rPr lang="en-US" altLang="zh-CN" sz="1600" dirty="0" smtClean="0">
                <a:solidFill>
                  <a:srgbClr val="00B050"/>
                </a:solidFill>
                <a:latin typeface="Calibri" panose="020F0502020204030204" pitchFamily="34" charset="0"/>
                <a:cs typeface="Calibri" panose="020F0502020204030204" pitchFamily="34" charset="0"/>
              </a:rPr>
              <a:t>,</a:t>
            </a:r>
            <a:r>
              <a:rPr lang="zh-CN" altLang="zh-CN" sz="1600" dirty="0" smtClean="0">
                <a:solidFill>
                  <a:srgbClr val="00B050"/>
                </a:solidFill>
                <a:latin typeface="Calibri" panose="020F0502020204030204" pitchFamily="34" charset="0"/>
                <a:cs typeface="Calibri" panose="020F0502020204030204" pitchFamily="34" charset="0"/>
              </a:rPr>
              <a:t> </a:t>
            </a:r>
            <a:r>
              <a:rPr lang="zh-CN" altLang="zh-CN" sz="1600" dirty="0">
                <a:solidFill>
                  <a:srgbClr val="00B050"/>
                </a:solidFill>
                <a:latin typeface="Calibri" panose="020F0502020204030204" pitchFamily="34" charset="0"/>
                <a:cs typeface="Calibri" panose="020F0502020204030204" pitchFamily="34" charset="0"/>
              </a:rPr>
              <a:t>general comments </a:t>
            </a:r>
            <a:r>
              <a:rPr lang="zh-CN" altLang="zh-CN" sz="1600" dirty="0" smtClean="0">
                <a:solidFill>
                  <a:srgbClr val="00B050"/>
                </a:solidFill>
                <a:latin typeface="Calibri" panose="020F0502020204030204" pitchFamily="34" charset="0"/>
                <a:cs typeface="Calibri" panose="020F0502020204030204" pitchFamily="34" charset="0"/>
              </a:rPr>
              <a:t>resolution</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Bahar</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Sadeghi</a:t>
            </a:r>
            <a:r>
              <a:rPr lang="en-US" altLang="zh-CN" sz="1600" dirty="0">
                <a:solidFill>
                  <a:srgbClr val="00B050"/>
                </a:solidFill>
                <a:latin typeface="Calibri" panose="020F0502020204030204" pitchFamily="34" charset="0"/>
                <a:cs typeface="Calibri" panose="020F0502020204030204" pitchFamily="34" charset="0"/>
              </a:rPr>
              <a:t> (Intel</a:t>
            </a:r>
            <a:r>
              <a:rPr lang="en-US" altLang="zh-CN" sz="1600" dirty="0" smtClean="0">
                <a:solidFill>
                  <a:srgbClr val="00B050"/>
                </a:solidFill>
                <a:latin typeface="Calibri" panose="020F0502020204030204" pitchFamily="34" charset="0"/>
                <a:cs typeface="Calibri" panose="020F0502020204030204" pitchFamily="34" charset="0"/>
              </a:rPr>
              <a:t>)</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a:t>
            </a:r>
            <a:r>
              <a:rPr lang="en-US" altLang="zh-CN" sz="1600" dirty="0" smtClean="0">
                <a:solidFill>
                  <a:srgbClr val="00B050"/>
                </a:solidFill>
                <a:latin typeface="Calibri" panose="020F0502020204030204" pitchFamily="34" charset="0"/>
                <a:cs typeface="Calibri" panose="020F0502020204030204" pitchFamily="34" charset="0"/>
              </a:rPr>
              <a:t>-</a:t>
            </a:r>
            <a:r>
              <a:rPr lang="zh-CN" altLang="zh-CN" sz="1600" dirty="0" smtClean="0">
                <a:solidFill>
                  <a:srgbClr val="00B050"/>
                </a:solidFill>
                <a:latin typeface="Calibri" panose="020F0502020204030204" pitchFamily="34" charset="0"/>
                <a:cs typeface="Calibri" panose="020F0502020204030204" pitchFamily="34" charset="0"/>
              </a:rPr>
              <a:t>21/0108r0</a:t>
            </a:r>
            <a:r>
              <a:rPr lang="en-US" altLang="zh-CN" sz="1600" dirty="0" smtClean="0">
                <a:solidFill>
                  <a:srgbClr val="00B050"/>
                </a:solidFill>
                <a:latin typeface="Calibri" panose="020F0502020204030204" pitchFamily="34" charset="0"/>
                <a:cs typeface="Calibri" panose="020F0502020204030204" pitchFamily="34" charset="0"/>
              </a:rPr>
              <a:t>, </a:t>
            </a:r>
            <a:r>
              <a:rPr lang="zh-CN" altLang="zh-CN" sz="1600" dirty="0" smtClean="0">
                <a:solidFill>
                  <a:srgbClr val="00B050"/>
                </a:solidFill>
                <a:latin typeface="Calibri" panose="020F0502020204030204" pitchFamily="34" charset="0"/>
                <a:cs typeface="Calibri" panose="020F0502020204030204" pitchFamily="34" charset="0"/>
              </a:rPr>
              <a:t>Clause </a:t>
            </a:r>
            <a:r>
              <a:rPr lang="zh-CN" altLang="zh-CN" sz="1600" dirty="0">
                <a:solidFill>
                  <a:srgbClr val="00B050"/>
                </a:solidFill>
                <a:latin typeface="Calibri" panose="020F0502020204030204" pitchFamily="34" charset="0"/>
                <a:cs typeface="Calibri" panose="020F0502020204030204" pitchFamily="34" charset="0"/>
              </a:rPr>
              <a:t>31.1 comments </a:t>
            </a:r>
            <a:r>
              <a:rPr lang="zh-CN" altLang="zh-CN" sz="1600" dirty="0" smtClean="0">
                <a:solidFill>
                  <a:srgbClr val="00B050"/>
                </a:solidFill>
                <a:latin typeface="Calibri" panose="020F0502020204030204" pitchFamily="34" charset="0"/>
                <a:cs typeface="Calibri" panose="020F0502020204030204" pitchFamily="34" charset="0"/>
              </a:rPr>
              <a:t>resolution</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Bahar</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Sadeghi</a:t>
            </a:r>
            <a:r>
              <a:rPr lang="en-US" altLang="zh-CN" sz="1600" dirty="0">
                <a:solidFill>
                  <a:srgbClr val="00B050"/>
                </a:solidFill>
                <a:latin typeface="Calibri" panose="020F0502020204030204" pitchFamily="34" charset="0"/>
                <a:cs typeface="Calibri" panose="020F0502020204030204" pitchFamily="34" charset="0"/>
              </a:rPr>
              <a:t> (Intel)</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11-21/0109r0</a:t>
            </a:r>
            <a:r>
              <a:rPr lang="en-US" altLang="zh-CN" sz="1600" dirty="0" smtClean="0">
                <a:solidFill>
                  <a:srgbClr val="00B050"/>
                </a:solidFill>
                <a:latin typeface="Calibri" panose="020F0502020204030204" pitchFamily="34" charset="0"/>
                <a:cs typeface="Calibri" panose="020F0502020204030204" pitchFamily="34" charset="0"/>
              </a:rPr>
              <a:t>, </a:t>
            </a:r>
            <a:r>
              <a:rPr lang="zh-CN" altLang="zh-CN" sz="1600" dirty="0" smtClean="0">
                <a:solidFill>
                  <a:srgbClr val="00B050"/>
                </a:solidFill>
                <a:latin typeface="Calibri" panose="020F0502020204030204" pitchFamily="34" charset="0"/>
                <a:cs typeface="Calibri" panose="020F0502020204030204" pitchFamily="34" charset="0"/>
              </a:rPr>
              <a:t>Clause </a:t>
            </a:r>
            <a:r>
              <a:rPr lang="zh-CN" altLang="zh-CN" sz="1600" dirty="0">
                <a:solidFill>
                  <a:srgbClr val="00B050"/>
                </a:solidFill>
                <a:latin typeface="Calibri" panose="020F0502020204030204" pitchFamily="34" charset="0"/>
                <a:cs typeface="Calibri" panose="020F0502020204030204" pitchFamily="34" charset="0"/>
              </a:rPr>
              <a:t>32.1 comments </a:t>
            </a:r>
            <a:r>
              <a:rPr lang="zh-CN" altLang="zh-CN" sz="1600" dirty="0" smtClean="0">
                <a:solidFill>
                  <a:srgbClr val="00B050"/>
                </a:solidFill>
                <a:latin typeface="Calibri" panose="020F0502020204030204" pitchFamily="34" charset="0"/>
                <a:cs typeface="Calibri" panose="020F0502020204030204" pitchFamily="34" charset="0"/>
              </a:rPr>
              <a:t>resolution</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Bahar</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Sadeghi</a:t>
            </a:r>
            <a:r>
              <a:rPr lang="en-US" altLang="zh-CN" sz="1600" dirty="0">
                <a:solidFill>
                  <a:srgbClr val="00B050"/>
                </a:solidFill>
                <a:latin typeface="Calibri" panose="020F0502020204030204" pitchFamily="34" charset="0"/>
                <a:cs typeface="Calibri" panose="020F0502020204030204" pitchFamily="34" charset="0"/>
              </a:rPr>
              <a:t> (Intel)</a:t>
            </a:r>
            <a:endParaRPr lang="zh-CN"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zh-CN" altLang="zh-CN" sz="1600" dirty="0" smtClean="0">
                <a:solidFill>
                  <a:srgbClr val="00B050"/>
                </a:solidFill>
                <a:latin typeface="Calibri" panose="020F0502020204030204" pitchFamily="34" charset="0"/>
                <a:cs typeface="Calibri" panose="020F0502020204030204" pitchFamily="34" charset="0"/>
              </a:rPr>
              <a:t>11-21/0110r0</a:t>
            </a:r>
            <a:r>
              <a:rPr lang="en-US" altLang="zh-CN" sz="1600" dirty="0" smtClean="0">
                <a:solidFill>
                  <a:srgbClr val="00B050"/>
                </a:solidFill>
                <a:latin typeface="Calibri" panose="020F0502020204030204" pitchFamily="34" charset="0"/>
                <a:cs typeface="Calibri" panose="020F0502020204030204" pitchFamily="34" charset="0"/>
              </a:rPr>
              <a:t>, </a:t>
            </a:r>
            <a:r>
              <a:rPr lang="zh-CN" altLang="zh-CN" sz="1600" dirty="0" smtClean="0">
                <a:solidFill>
                  <a:srgbClr val="00B050"/>
                </a:solidFill>
                <a:latin typeface="Calibri" panose="020F0502020204030204" pitchFamily="34" charset="0"/>
                <a:cs typeface="Calibri" panose="020F0502020204030204" pitchFamily="34" charset="0"/>
              </a:rPr>
              <a:t>Annex </a:t>
            </a:r>
            <a:r>
              <a:rPr lang="zh-CN" altLang="zh-CN" sz="1600" dirty="0">
                <a:solidFill>
                  <a:srgbClr val="00B050"/>
                </a:solidFill>
                <a:latin typeface="Calibri" panose="020F0502020204030204" pitchFamily="34" charset="0"/>
                <a:cs typeface="Calibri" panose="020F0502020204030204" pitchFamily="34" charset="0"/>
              </a:rPr>
              <a:t>C3 comments </a:t>
            </a:r>
            <a:r>
              <a:rPr lang="zh-CN" altLang="zh-CN" sz="1600" dirty="0" smtClean="0">
                <a:solidFill>
                  <a:srgbClr val="00B050"/>
                </a:solidFill>
                <a:latin typeface="Calibri" panose="020F0502020204030204" pitchFamily="34" charset="0"/>
                <a:cs typeface="Calibri" panose="020F0502020204030204" pitchFamily="34" charset="0"/>
              </a:rPr>
              <a:t>resolution</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Bahar</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Sadeghi</a:t>
            </a:r>
            <a:r>
              <a:rPr lang="en-US" altLang="zh-CN" sz="1600" dirty="0">
                <a:solidFill>
                  <a:srgbClr val="00B050"/>
                </a:solidFill>
                <a:latin typeface="Calibri" panose="020F0502020204030204" pitchFamily="34" charset="0"/>
                <a:cs typeface="Calibri" panose="020F0502020204030204" pitchFamily="34" charset="0"/>
              </a:rPr>
              <a:t> (Intel</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444494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a:t>
            </a:r>
            <a:r>
              <a:rPr lang="zh-CN" altLang="en-US" dirty="0" smtClean="0"/>
              <a:t>（</a:t>
            </a:r>
            <a:r>
              <a:rPr lang="en-US" altLang="zh-CN" dirty="0" smtClean="0"/>
              <a:t>3/3</a:t>
            </a:r>
            <a:r>
              <a:rPr lang="zh-CN" altLang="en-US" dirty="0" smtClean="0"/>
              <a:t>）</a:t>
            </a:r>
            <a:endParaRPr lang="en-US" altLang="zh-CN" dirty="0"/>
          </a:p>
        </p:txBody>
      </p:sp>
      <p:sp>
        <p:nvSpPr>
          <p:cNvPr id="3" name="文本占位符 2"/>
          <p:cNvSpPr>
            <a:spLocks noGrp="1"/>
          </p:cNvSpPr>
          <p:nvPr>
            <p:ph type="body" idx="1"/>
          </p:nvPr>
        </p:nvSpPr>
        <p:spPr>
          <a:xfrm>
            <a:off x="928688" y="1830388"/>
            <a:ext cx="10210532" cy="4494136"/>
          </a:xfrm>
        </p:spPr>
        <p:txBody>
          <a:bodyPr>
            <a:normAutofit/>
          </a:bodyPr>
          <a:lstStyle/>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11-21/0343r1, Resolutions to 32.3.13 NGV receive procedure, </a:t>
            </a:r>
            <a:r>
              <a:rPr lang="en-US" altLang="zh-CN" sz="1600" dirty="0" err="1" smtClean="0">
                <a:solidFill>
                  <a:srgbClr val="00B050"/>
                </a:solidFill>
                <a:latin typeface="Calibri" panose="020F0502020204030204" pitchFamily="34" charset="0"/>
                <a:cs typeface="Calibri" panose="020F0502020204030204" pitchFamily="34" charset="0"/>
              </a:rPr>
              <a:t>Yujin</a:t>
            </a:r>
            <a:r>
              <a:rPr lang="en-US" altLang="zh-CN" sz="1600" dirty="0" smtClean="0">
                <a:solidFill>
                  <a:srgbClr val="00B050"/>
                </a:solidFill>
                <a:latin typeface="Calibri" panose="020F0502020204030204" pitchFamily="34" charset="0"/>
                <a:cs typeface="Calibri" panose="020F0502020204030204" pitchFamily="34" charset="0"/>
              </a:rPr>
              <a:t> Noh (</a:t>
            </a:r>
            <a:r>
              <a:rPr lang="en-US" altLang="zh-CN" sz="1600" dirty="0" err="1" smtClean="0">
                <a:solidFill>
                  <a:srgbClr val="00B050"/>
                </a:solidFill>
                <a:latin typeface="Calibri" panose="020F0502020204030204" pitchFamily="34" charset="0"/>
                <a:cs typeface="Calibri" panose="020F0502020204030204" pitchFamily="34" charset="0"/>
              </a:rPr>
              <a:t>Newracom</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11-21/0383r0, Comment Resolution for CID 1161 DMG </a:t>
            </a:r>
            <a:r>
              <a:rPr lang="en-US" altLang="zh-CN" sz="1600" dirty="0" err="1" smtClean="0">
                <a:solidFill>
                  <a:srgbClr val="00B050"/>
                </a:solidFill>
                <a:latin typeface="Calibri" panose="020F0502020204030204" pitchFamily="34" charset="0"/>
                <a:cs typeface="Calibri" panose="020F0502020204030204" pitchFamily="34" charset="0"/>
              </a:rPr>
              <a:t>Beamforming</a:t>
            </a:r>
            <a:r>
              <a:rPr lang="en-US" altLang="zh-CN" sz="1600" dirty="0" smtClean="0">
                <a:solidFill>
                  <a:srgbClr val="00B050"/>
                </a:solidFill>
                <a:latin typeface="Calibri" panose="020F0502020204030204" pitchFamily="34" charset="0"/>
                <a:cs typeface="Calibri" panose="020F0502020204030204" pitchFamily="34" charset="0"/>
              </a:rPr>
              <a:t>, Hiroyuki </a:t>
            </a:r>
            <a:r>
              <a:rPr lang="en-US" altLang="zh-CN" sz="1600" dirty="0" err="1" smtClean="0">
                <a:solidFill>
                  <a:srgbClr val="00B050"/>
                </a:solidFill>
                <a:latin typeface="Calibri" panose="020F0502020204030204" pitchFamily="34" charset="0"/>
                <a:cs typeface="Calibri" panose="020F0502020204030204" pitchFamily="34" charset="0"/>
              </a:rPr>
              <a:t>Motozuka</a:t>
            </a:r>
            <a:r>
              <a:rPr lang="en-US" altLang="zh-CN" sz="1600" dirty="0" smtClean="0">
                <a:solidFill>
                  <a:srgbClr val="00B050"/>
                </a:solidFill>
                <a:latin typeface="Calibri" panose="020F0502020204030204" pitchFamily="34" charset="0"/>
                <a:cs typeface="Calibri" panose="020F0502020204030204" pitchFamily="34" charset="0"/>
              </a:rPr>
              <a:t> (Panasonic)</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11-21/0393r0, cd d1.0 CID 1093 and CID 1571, Bo Sun (ZTE)</a:t>
            </a:r>
          </a:p>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11-21/0398r1, LB251 </a:t>
            </a:r>
            <a:r>
              <a:rPr lang="en-US" altLang="zh-CN" sz="1600" dirty="0" err="1" smtClean="0">
                <a:solidFill>
                  <a:srgbClr val="00B050"/>
                </a:solidFill>
                <a:latin typeface="Calibri" panose="020F0502020204030204" pitchFamily="34" charset="0"/>
                <a:cs typeface="Calibri" panose="020F0502020204030204" pitchFamily="34" charset="0"/>
              </a:rPr>
              <a:t>TGbd</a:t>
            </a:r>
            <a:r>
              <a:rPr lang="en-US" altLang="zh-CN" sz="1600" dirty="0" smtClean="0">
                <a:solidFill>
                  <a:srgbClr val="00B050"/>
                </a:solidFill>
                <a:latin typeface="Calibri" panose="020F0502020204030204" pitchFamily="34" charset="0"/>
                <a:cs typeface="Calibri" panose="020F0502020204030204" pitchFamily="34" charset="0"/>
              </a:rPr>
              <a:t> resolutions for few PHY comments, </a:t>
            </a:r>
            <a:r>
              <a:rPr lang="en-US" altLang="zh-CN" sz="1600" dirty="0" err="1" smtClean="0">
                <a:solidFill>
                  <a:srgbClr val="00B050"/>
                </a:solidFill>
                <a:latin typeface="Calibri" panose="020F0502020204030204" pitchFamily="34" charset="0"/>
                <a:cs typeface="Calibri" panose="020F0502020204030204" pitchFamily="34" charset="0"/>
              </a:rPr>
              <a:t>Qinghua</a:t>
            </a:r>
            <a:r>
              <a:rPr lang="en-US" altLang="zh-CN" sz="1600" dirty="0" smtClean="0">
                <a:solidFill>
                  <a:srgbClr val="00B050"/>
                </a:solidFill>
                <a:latin typeface="Calibri" panose="020F0502020204030204" pitchFamily="34" charset="0"/>
                <a:cs typeface="Calibri" panose="020F0502020204030204" pitchFamily="34" charset="0"/>
              </a:rPr>
              <a:t> Li (Intel)</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11-21/0171r0, Resolutions Clause 31.2.3 comments for LB-251, Joseph Levy (</a:t>
            </a:r>
            <a:r>
              <a:rPr lang="en-US" altLang="zh-CN" sz="1600" dirty="0" err="1" smtClean="0">
                <a:solidFill>
                  <a:srgbClr val="FFC000"/>
                </a:solidFill>
                <a:latin typeface="Calibri" panose="020F0502020204030204" pitchFamily="34" charset="0"/>
                <a:cs typeface="Calibri" panose="020F0502020204030204" pitchFamily="34" charset="0"/>
              </a:rPr>
              <a:t>InterDigital</a:t>
            </a:r>
            <a:r>
              <a:rPr lang="en-US" altLang="zh-CN" sz="1600"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11-21/0317r0, LB251 ranging comments resolution, </a:t>
            </a:r>
            <a:r>
              <a:rPr lang="en-US" altLang="zh-CN" sz="1600" dirty="0" err="1">
                <a:solidFill>
                  <a:srgbClr val="FFC000"/>
                </a:solidFill>
                <a:latin typeface="Calibri" panose="020F0502020204030204" pitchFamily="34" charset="0"/>
                <a:cs typeface="Calibri" panose="020F0502020204030204" pitchFamily="34" charset="0"/>
              </a:rPr>
              <a:t>Bahar</a:t>
            </a:r>
            <a:r>
              <a:rPr lang="en-US" altLang="zh-CN" sz="1600" dirty="0">
                <a:solidFill>
                  <a:srgbClr val="FFC000"/>
                </a:solidFill>
                <a:latin typeface="Calibri" panose="020F0502020204030204" pitchFamily="34" charset="0"/>
                <a:cs typeface="Calibri" panose="020F0502020204030204" pitchFamily="34" charset="0"/>
              </a:rPr>
              <a:t> </a:t>
            </a:r>
            <a:r>
              <a:rPr lang="en-US" altLang="zh-CN" sz="1600" dirty="0" err="1">
                <a:solidFill>
                  <a:srgbClr val="FFC000"/>
                </a:solidFill>
                <a:latin typeface="Calibri" panose="020F0502020204030204" pitchFamily="34" charset="0"/>
                <a:cs typeface="Calibri" panose="020F0502020204030204" pitchFamily="34" charset="0"/>
              </a:rPr>
              <a:t>Sadeghi</a:t>
            </a:r>
            <a:r>
              <a:rPr lang="en-US" altLang="zh-CN" sz="1600" dirty="0">
                <a:solidFill>
                  <a:srgbClr val="FFC000"/>
                </a:solidFill>
                <a:latin typeface="Calibri" panose="020F0502020204030204" pitchFamily="34" charset="0"/>
                <a:cs typeface="Calibri" panose="020F0502020204030204" pitchFamily="34" charset="0"/>
              </a:rPr>
              <a:t> (Intel</a:t>
            </a:r>
            <a:r>
              <a:rPr lang="en-US" altLang="zh-CN" sz="1600"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11-21/0321r4, </a:t>
            </a:r>
            <a:r>
              <a:rPr lang="en-US" altLang="zh-CN" sz="1600" dirty="0">
                <a:solidFill>
                  <a:srgbClr val="FFC000"/>
                </a:solidFill>
                <a:latin typeface="Calibri" panose="020F0502020204030204" pitchFamily="34" charset="0"/>
                <a:cs typeface="Calibri" panose="020F0502020204030204" pitchFamily="34" charset="0"/>
              </a:rPr>
              <a:t>proposed text for NGV Ranging NDP, </a:t>
            </a:r>
            <a:r>
              <a:rPr lang="en-US" altLang="zh-CN" sz="1600" dirty="0" err="1">
                <a:solidFill>
                  <a:srgbClr val="FFC000"/>
                </a:solidFill>
                <a:latin typeface="Calibri" panose="020F0502020204030204" pitchFamily="34" charset="0"/>
                <a:cs typeface="Calibri" panose="020F0502020204030204" pitchFamily="34" charset="0"/>
              </a:rPr>
              <a:t>Qinghua</a:t>
            </a:r>
            <a:r>
              <a:rPr lang="en-US" altLang="zh-CN" sz="1600" dirty="0">
                <a:solidFill>
                  <a:srgbClr val="FFC000"/>
                </a:solidFill>
                <a:latin typeface="Calibri" panose="020F0502020204030204" pitchFamily="34" charset="0"/>
                <a:cs typeface="Calibri" panose="020F0502020204030204" pitchFamily="34" charset="0"/>
              </a:rPr>
              <a:t> Li (Intel</a:t>
            </a:r>
            <a:r>
              <a:rPr lang="en-US" altLang="zh-CN" sz="1600"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smtClean="0">
                <a:solidFill>
                  <a:srgbClr val="FFC000"/>
                </a:solidFill>
                <a:latin typeface="Calibri" panose="020F0502020204030204" pitchFamily="34" charset="0"/>
                <a:cs typeface="Calibri" panose="020F0502020204030204" pitchFamily="34" charset="0"/>
              </a:rPr>
              <a:t>11-21/0083r4, </a:t>
            </a:r>
            <a:r>
              <a:rPr lang="en-US" altLang="zh-CN" sz="1600" dirty="0">
                <a:solidFill>
                  <a:srgbClr val="FFC000"/>
                </a:solidFill>
                <a:latin typeface="Calibri" panose="020F0502020204030204" pitchFamily="34" charset="0"/>
                <a:cs typeface="Calibri" panose="020F0502020204030204" pitchFamily="34" charset="0"/>
              </a:rPr>
              <a:t>LB251 Comment Resolution for 11bd D1.0 Clause 4 General description, Stephan Sand (DLR</a:t>
            </a:r>
            <a:r>
              <a:rPr lang="en-US" altLang="zh-CN" sz="1600"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11-21/0429, </a:t>
            </a:r>
            <a:r>
              <a:rPr lang="en-US" altLang="zh-CN" sz="1600" dirty="0" smtClean="0">
                <a:solidFill>
                  <a:srgbClr val="00B050"/>
                </a:solidFill>
                <a:latin typeface="Calibri" panose="020F0502020204030204" pitchFamily="34" charset="0"/>
                <a:cs typeface="Calibri" panose="020F0502020204030204" pitchFamily="34" charset="0"/>
              </a:rPr>
              <a:t>11bd-d1-0-comment-resolution-subclause-10, </a:t>
            </a:r>
            <a:r>
              <a:rPr lang="en-US" altLang="zh-CN" sz="1600" dirty="0" err="1" smtClean="0">
                <a:solidFill>
                  <a:srgbClr val="00B050"/>
                </a:solidFill>
                <a:latin typeface="Calibri" panose="020F0502020204030204" pitchFamily="34" charset="0"/>
                <a:cs typeface="Calibri" panose="020F0502020204030204" pitchFamily="34" charset="0"/>
              </a:rPr>
              <a:t>Liwen</a:t>
            </a:r>
            <a:r>
              <a:rPr lang="en-US" altLang="zh-CN" sz="1600" dirty="0" smtClean="0">
                <a:solidFill>
                  <a:srgbClr val="00B050"/>
                </a:solidFill>
                <a:latin typeface="Calibri" panose="020F0502020204030204" pitchFamily="34" charset="0"/>
                <a:cs typeface="Calibri" panose="020F0502020204030204" pitchFamily="34" charset="0"/>
              </a:rPr>
              <a:t> Chu (NXP)</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11-21/0431, </a:t>
            </a:r>
            <a:r>
              <a:rPr lang="en-US" altLang="zh-CN" sz="1600" dirty="0" smtClean="0">
                <a:solidFill>
                  <a:srgbClr val="00B050"/>
                </a:solidFill>
                <a:latin typeface="Calibri" panose="020F0502020204030204" pitchFamily="34" charset="0"/>
                <a:cs typeface="Calibri" panose="020F0502020204030204" pitchFamily="34" charset="0"/>
              </a:rPr>
              <a:t>11bd-d1-0-comment-resolution-31-2-5, </a:t>
            </a:r>
            <a:r>
              <a:rPr lang="en-US" altLang="zh-CN" sz="1600" dirty="0" err="1">
                <a:solidFill>
                  <a:srgbClr val="00B050"/>
                </a:solidFill>
                <a:latin typeface="Calibri" panose="020F0502020204030204" pitchFamily="34" charset="0"/>
                <a:cs typeface="Calibri" panose="020F0502020204030204" pitchFamily="34" charset="0"/>
              </a:rPr>
              <a:t>Liwen</a:t>
            </a:r>
            <a:r>
              <a:rPr lang="en-US" altLang="zh-CN" sz="1600" dirty="0">
                <a:solidFill>
                  <a:srgbClr val="00B050"/>
                </a:solidFill>
                <a:latin typeface="Calibri" panose="020F0502020204030204" pitchFamily="34" charset="0"/>
                <a:cs typeface="Calibri" panose="020F0502020204030204" pitchFamily="34" charset="0"/>
              </a:rPr>
              <a:t> Chu (NXP</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11-21/0420, </a:t>
            </a:r>
            <a:r>
              <a:rPr lang="en-US" altLang="zh-CN" sz="1600" dirty="0" smtClean="0">
                <a:solidFill>
                  <a:srgbClr val="FFC000"/>
                </a:solidFill>
                <a:latin typeface="Calibri" panose="020F0502020204030204" pitchFamily="34" charset="0"/>
                <a:cs typeface="Calibri" panose="020F0502020204030204" pitchFamily="34" charset="0"/>
              </a:rPr>
              <a:t>11bd-d1-0-comment-resolution-5-2-3-2, </a:t>
            </a:r>
            <a:r>
              <a:rPr lang="en-US" altLang="zh-CN" sz="1600" dirty="0" err="1">
                <a:solidFill>
                  <a:srgbClr val="FFC000"/>
                </a:solidFill>
                <a:latin typeface="Calibri" panose="020F0502020204030204" pitchFamily="34" charset="0"/>
                <a:cs typeface="Calibri" panose="020F0502020204030204" pitchFamily="34" charset="0"/>
              </a:rPr>
              <a:t>Liwen</a:t>
            </a:r>
            <a:r>
              <a:rPr lang="en-US" altLang="zh-CN" sz="1600" dirty="0">
                <a:solidFill>
                  <a:srgbClr val="FFC000"/>
                </a:solidFill>
                <a:latin typeface="Calibri" panose="020F0502020204030204" pitchFamily="34" charset="0"/>
                <a:cs typeface="Calibri" panose="020F0502020204030204" pitchFamily="34" charset="0"/>
              </a:rPr>
              <a:t> Chu (NXP</a:t>
            </a:r>
            <a:r>
              <a:rPr lang="en-US" altLang="zh-CN" sz="1600" dirty="0" smtClean="0">
                <a:solidFill>
                  <a:srgbClr val="FFC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11-21/0439, 11-21-0439-00-00bd--D1.0 comment resolution </a:t>
            </a:r>
            <a:r>
              <a:rPr lang="en-US" altLang="zh-CN" sz="1600" dirty="0" err="1">
                <a:solidFill>
                  <a:schemeClr val="tx1"/>
                </a:solidFill>
                <a:latin typeface="Calibri" panose="020F0502020204030204" pitchFamily="34" charset="0"/>
                <a:cs typeface="Calibri" panose="020F0502020204030204" pitchFamily="34" charset="0"/>
              </a:rPr>
              <a:t>subclause</a:t>
            </a:r>
            <a:r>
              <a:rPr lang="en-US" altLang="zh-CN" sz="1600" dirty="0">
                <a:solidFill>
                  <a:schemeClr val="tx1"/>
                </a:solidFill>
                <a:latin typeface="Calibri" panose="020F0502020204030204" pitchFamily="34" charset="0"/>
                <a:cs typeface="Calibri" panose="020F0502020204030204" pitchFamily="34" charset="0"/>
              </a:rPr>
              <a:t> </a:t>
            </a:r>
            <a:r>
              <a:rPr lang="en-US" altLang="zh-CN" sz="1600" dirty="0" smtClean="0">
                <a:solidFill>
                  <a:schemeClr val="tx1"/>
                </a:solidFill>
                <a:latin typeface="Calibri" panose="020F0502020204030204" pitchFamily="34" charset="0"/>
                <a:cs typeface="Calibri" panose="020F0502020204030204" pitchFamily="34" charset="0"/>
              </a:rPr>
              <a:t>31.2.1, </a:t>
            </a:r>
            <a:r>
              <a:rPr lang="en-US" altLang="zh-CN" sz="1600" dirty="0" err="1" smtClean="0">
                <a:solidFill>
                  <a:schemeClr val="tx1"/>
                </a:solidFill>
                <a:latin typeface="Calibri" panose="020F0502020204030204" pitchFamily="34" charset="0"/>
                <a:cs typeface="Calibri" panose="020F0502020204030204" pitchFamily="34" charset="0"/>
              </a:rPr>
              <a:t>Liwen</a:t>
            </a:r>
            <a:r>
              <a:rPr lang="en-US" altLang="zh-CN" sz="1600" dirty="0" smtClean="0">
                <a:solidFill>
                  <a:schemeClr val="tx1"/>
                </a:solidFill>
                <a:latin typeface="Calibri" panose="020F0502020204030204" pitchFamily="34" charset="0"/>
                <a:cs typeface="Calibri" panose="020F0502020204030204" pitchFamily="34" charset="0"/>
              </a:rPr>
              <a:t> Chu (NXP)</a:t>
            </a:r>
          </a:p>
          <a:p>
            <a:pPr marL="800100" lvl="1" indent="-342900" algn="just">
              <a:buFontTx/>
              <a:buChar char="•"/>
              <a:defRPr/>
            </a:pPr>
            <a:r>
              <a:rPr lang="en-US" altLang="zh-CN" sz="1600" dirty="0">
                <a:solidFill>
                  <a:schemeClr val="tx1"/>
                </a:solidFill>
                <a:latin typeface="Calibri" panose="020F0502020204030204" pitchFamily="34" charset="0"/>
                <a:cs typeface="Calibri" panose="020F0502020204030204" pitchFamily="34" charset="0"/>
              </a:rPr>
              <a:t>11-21/0442, 11bd D1.0 comment resolution </a:t>
            </a:r>
            <a:r>
              <a:rPr lang="en-US" altLang="zh-CN" sz="1600" dirty="0" smtClean="0">
                <a:solidFill>
                  <a:schemeClr val="tx1"/>
                </a:solidFill>
                <a:latin typeface="Calibri" panose="020F0502020204030204" pitchFamily="34" charset="0"/>
                <a:cs typeface="Calibri" panose="020F0502020204030204" pitchFamily="34" charset="0"/>
              </a:rPr>
              <a:t>9.2.4.7.1, </a:t>
            </a:r>
            <a:r>
              <a:rPr lang="en-US" altLang="zh-CN" sz="1600" dirty="0" err="1">
                <a:solidFill>
                  <a:schemeClr val="tx1"/>
                </a:solidFill>
                <a:latin typeface="Calibri" panose="020F0502020204030204" pitchFamily="34" charset="0"/>
                <a:cs typeface="Calibri" panose="020F0502020204030204" pitchFamily="34" charset="0"/>
              </a:rPr>
              <a:t>Liwen</a:t>
            </a:r>
            <a:r>
              <a:rPr lang="en-US" altLang="zh-CN" sz="1600" dirty="0">
                <a:solidFill>
                  <a:schemeClr val="tx1"/>
                </a:solidFill>
                <a:latin typeface="Calibri" panose="020F0502020204030204" pitchFamily="34" charset="0"/>
                <a:cs typeface="Calibri" panose="020F0502020204030204" pitchFamily="34" charset="0"/>
              </a:rPr>
              <a:t> Chu (NXP</a:t>
            </a:r>
            <a:r>
              <a:rPr lang="en-US" altLang="zh-CN" sz="1600" dirty="0" smtClean="0">
                <a:solidFill>
                  <a:schemeClr val="tx1"/>
                </a:solidFill>
                <a:latin typeface="Calibri" panose="020F0502020204030204" pitchFamily="34" charset="0"/>
                <a:cs typeface="Calibri" panose="020F0502020204030204" pitchFamily="34" charset="0"/>
              </a:rPr>
              <a:t>)</a:t>
            </a: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FFC000"/>
                </a:solidFill>
                <a:latin typeface="Calibri" panose="020F0502020204030204" pitchFamily="34" charset="0"/>
                <a:cs typeface="Calibri" panose="020F0502020204030204" pitchFamily="34" charset="0"/>
              </a:rPr>
              <a:t>11-21/0017, Comment Resolution for Overview of the PPDU encoding </a:t>
            </a:r>
            <a:r>
              <a:rPr lang="en-US" altLang="zh-CN" sz="1600" dirty="0" smtClean="0">
                <a:solidFill>
                  <a:srgbClr val="FFC000"/>
                </a:solidFill>
                <a:latin typeface="Calibri" panose="020F0502020204030204" pitchFamily="34" charset="0"/>
                <a:cs typeface="Calibri" panose="020F0502020204030204" pitchFamily="34" charset="0"/>
              </a:rPr>
              <a:t>process, </a:t>
            </a:r>
            <a:r>
              <a:rPr lang="en-US" altLang="zh-CN" sz="1600" dirty="0" err="1" smtClean="0">
                <a:solidFill>
                  <a:srgbClr val="FFC000"/>
                </a:solidFill>
                <a:latin typeface="Calibri" panose="020F0502020204030204" pitchFamily="34" charset="0"/>
                <a:cs typeface="Calibri" panose="020F0502020204030204" pitchFamily="34" charset="0"/>
              </a:rPr>
              <a:t>Rui</a:t>
            </a:r>
            <a:r>
              <a:rPr lang="en-US" altLang="zh-CN" sz="1600" dirty="0" smtClean="0">
                <a:solidFill>
                  <a:srgbClr val="FFC000"/>
                </a:solidFill>
                <a:latin typeface="Calibri" panose="020F0502020204030204" pitchFamily="34" charset="0"/>
                <a:cs typeface="Calibri" panose="020F0502020204030204" pitchFamily="34" charset="0"/>
              </a:rPr>
              <a:t> Cao (NXP)</a:t>
            </a:r>
            <a:endParaRPr lang="en-US" altLang="zh-CN" sz="1600" dirty="0">
              <a:solidFill>
                <a:srgbClr val="FFC000"/>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328621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TGbd </a:t>
            </a:r>
            <a:r>
              <a:rPr lang="en-US" sz="3200" dirty="0">
                <a:solidFill>
                  <a:srgbClr val="0000FF"/>
                </a:solidFill>
                <a:latin typeface="Arial Black" panose="020B0A04020102020204" pitchFamily="34" charset="0"/>
              </a:rPr>
              <a:t>Teleconference</a:t>
            </a: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nd</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425905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400" dirty="0" smtClean="0"/>
              <a:t>number</a:t>
            </a:r>
            <a:r>
              <a:rPr sz="2500" dirty="0" smtClean="0"/>
              <a:t>: </a:t>
            </a:r>
            <a:r>
              <a:rPr lang="en-US" altLang="zh-CN" sz="2500" dirty="0"/>
              <a:t>179 </a:t>
            </a:r>
            <a:r>
              <a:rPr lang="en-US" altLang="zh-CN" sz="2500" dirty="0" smtClean="0"/>
              <a:t>048 8577</a:t>
            </a:r>
            <a:endParaRPr sz="2500" dirty="0" smtClean="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179 048 8577</a:t>
            </a:r>
            <a:endParaRPr lang="en-US" altLang="zh-CN" sz="2400" dirty="0" smtClean="0"/>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1790488577 </a:t>
            </a:r>
            <a:r>
              <a:rPr lang="en-US" altLang="zh-CN" sz="2400" dirty="0"/>
              <a:t>@</a:t>
            </a:r>
            <a:r>
              <a:rPr lang="en-US" altLang="zh-CN" sz="2400" dirty="0" smtClean="0"/>
              <a:t>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1790488577.ieee802.my@lync.webex.com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591239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eaLnBrk="0" hangingPunct="0">
              <a:defRPr/>
            </a:pPr>
            <a:r>
              <a:rPr lang="en-US" altLang="zh-CN" b="1" dirty="0" smtClean="0"/>
              <a:t>SP for 11-20/1939r3</a:t>
            </a:r>
            <a:r>
              <a:rPr lang="en-US" altLang="zh-CN" sz="2100" b="1" dirty="0" smtClean="0"/>
              <a:t>, resolution </a:t>
            </a:r>
            <a:r>
              <a:rPr lang="en-US" altLang="zh-CN" sz="2100" b="1" dirty="0"/>
              <a:t>clause 3 comments for lb251, Joseph Levy (</a:t>
            </a:r>
            <a:r>
              <a:rPr lang="en-US" altLang="zh-CN" sz="2100" b="1" dirty="0" err="1"/>
              <a:t>InterDigital</a:t>
            </a:r>
            <a:r>
              <a:rPr lang="en-US" altLang="zh-CN" sz="2100" b="1" dirty="0"/>
              <a:t>)</a:t>
            </a:r>
          </a:p>
          <a:p>
            <a:pPr marL="800100" lvl="1" eaLnBrk="0" hangingPunct="0">
              <a:defRPr/>
            </a:pPr>
            <a:r>
              <a:rPr lang="en-US" altLang="zh-CN" b="1" dirty="0" smtClean="0"/>
              <a:t>Comment resolution progress update (</a:t>
            </a:r>
            <a:r>
              <a:rPr lang="en-US" altLang="zh-CN" b="1" dirty="0" err="1" smtClean="0"/>
              <a:t>Bahar</a:t>
            </a:r>
            <a:r>
              <a:rPr lang="en-US" altLang="zh-CN" b="1" dirty="0" smtClean="0"/>
              <a:t>)</a:t>
            </a:r>
          </a:p>
          <a:p>
            <a:pPr marL="800100" lvl="1" eaLnBrk="0" hangingPunct="0">
              <a:defRPr/>
            </a:pPr>
            <a:r>
              <a:rPr lang="en-US" altLang="zh-CN" b="1" dirty="0" smtClean="0"/>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Mar 9</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(IEEE 802.11 plenary week)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931128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11-20/1939r3)</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28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11-20/1939r3</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1009, 1010, 1073, 1074, 1011, 1138, 1139</a:t>
            </a:r>
            <a:r>
              <a:rPr lang="en-GB" altLang="zh-CN" sz="2100" dirty="0" smtClean="0">
                <a:latin typeface="Calibri" panose="020F0502020204030204" pitchFamily="34" charset="0"/>
                <a:cs typeface="Calibri" panose="020F0502020204030204" pitchFamily="34" charset="0"/>
              </a:rPr>
              <a:t>, </a:t>
            </a:r>
            <a:r>
              <a:rPr lang="en-GB" altLang="zh-CN" sz="2100" dirty="0">
                <a:latin typeface="Calibri" panose="020F0502020204030204" pitchFamily="34" charset="0"/>
                <a:cs typeface="Calibri" panose="020F0502020204030204" pitchFamily="34" charset="0"/>
              </a:rPr>
              <a:t>1197, 1240, 1250, 1255, 1258, 1378, 1380, 1381, 1382, 1383, 1384, 1385, 1439, 1507, 1508, 1516, 1689, 1732, 1733, 1734, and 1735</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8Y/1N/2A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3158752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Mar 2021 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9</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5542002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500" dirty="0"/>
              <a:t>number: </a:t>
            </a:r>
            <a:r>
              <a:rPr lang="en-US" altLang="zh-CN" sz="2500" dirty="0"/>
              <a:t>179 826 3004</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179 826 3004</a:t>
            </a:r>
            <a:endParaRPr lang="en-US" altLang="zh-CN" sz="2400" dirty="0" smtClean="0"/>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1798263004@ieee802.my.webex.com</a:t>
            </a:r>
            <a:r>
              <a:rPr lang="en-US" altLang="zh-CN" sz="2400" dirty="0"/>
              <a:t>, or 173.243.2.68</a:t>
            </a:r>
          </a:p>
          <a:p>
            <a:endParaRPr lang="en-US" altLang="zh-CN" sz="2400" dirty="0"/>
          </a:p>
          <a:p>
            <a:r>
              <a:rPr lang="en-US" altLang="zh-CN" sz="2400" dirty="0"/>
              <a:t>Join using Microsoft Lync or Microsoft Skype for Business: dial </a:t>
            </a:r>
            <a:r>
              <a:rPr lang="en-US" altLang="zh-CN" sz="2400" dirty="0" smtClean="0"/>
              <a:t>1798263004.ieee802.my@lync.webex.com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583761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a:t>
            </a:r>
            <a:r>
              <a:rPr kumimoji="0" lang="en-GB" altLang="en-US"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of TG minutes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baseline="0" dirty="0" smtClean="0"/>
              <a:t>Tech</a:t>
            </a:r>
            <a:r>
              <a:rPr lang="en-GB" altLang="en-US" dirty="0" smtClean="0"/>
              <a:t> Editor report (11-19/2045r9)</a:t>
            </a:r>
            <a:endPar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eaLnBrk="0" hangingPunct="0">
              <a:defRPr/>
            </a:pPr>
            <a:r>
              <a:rPr lang="en-US" altLang="zh-CN" b="1" dirty="0">
                <a:solidFill>
                  <a:srgbClr val="00B050"/>
                </a:solidFill>
              </a:rPr>
              <a:t>SP for </a:t>
            </a:r>
            <a:r>
              <a:rPr lang="en-US" altLang="zh-CN" b="1" dirty="0" smtClean="0">
                <a:solidFill>
                  <a:srgbClr val="00B050"/>
                </a:solidFill>
              </a:rPr>
              <a:t>11-21/0097</a:t>
            </a:r>
            <a:r>
              <a:rPr lang="en-US" altLang="zh-CN" sz="2100" b="1" dirty="0">
                <a:solidFill>
                  <a:srgbClr val="00B050"/>
                </a:solidFill>
              </a:rPr>
              <a:t>, </a:t>
            </a:r>
            <a:r>
              <a:rPr lang="zh-CN" altLang="zh-CN" sz="2100" b="1" dirty="0">
                <a:solidFill>
                  <a:srgbClr val="00B050"/>
                </a:solidFill>
              </a:rPr>
              <a:t>D1.0 title comments resolution</a:t>
            </a:r>
            <a:r>
              <a:rPr lang="en-US" altLang="zh-CN" sz="2100" b="1" dirty="0">
                <a:solidFill>
                  <a:srgbClr val="00B050"/>
                </a:solidFill>
              </a:rPr>
              <a:t>, </a:t>
            </a:r>
            <a:r>
              <a:rPr lang="en-US" altLang="zh-CN" sz="2100" b="1" dirty="0" err="1">
                <a:solidFill>
                  <a:srgbClr val="00B050"/>
                </a:solidFill>
              </a:rPr>
              <a:t>Bahar</a:t>
            </a:r>
            <a:r>
              <a:rPr lang="en-US" altLang="zh-CN" sz="2100" b="1" dirty="0">
                <a:solidFill>
                  <a:srgbClr val="00B050"/>
                </a:solidFill>
              </a:rPr>
              <a:t> </a:t>
            </a:r>
            <a:r>
              <a:rPr lang="en-US" altLang="zh-CN" b="1" dirty="0" err="1">
                <a:solidFill>
                  <a:srgbClr val="00B050"/>
                </a:solidFill>
              </a:rPr>
              <a:t>Sadeghi</a:t>
            </a:r>
            <a:r>
              <a:rPr lang="en-US" altLang="zh-CN" b="1" dirty="0">
                <a:solidFill>
                  <a:srgbClr val="00B050"/>
                </a:solidFill>
              </a:rPr>
              <a:t> (Intel)</a:t>
            </a:r>
            <a:endParaRPr lang="zh-CN" altLang="zh-CN" b="1" dirty="0">
              <a:solidFill>
                <a:srgbClr val="00B050"/>
              </a:solidFill>
            </a:endParaRPr>
          </a:p>
          <a:p>
            <a:pPr marL="800100" lvl="1" eaLnBrk="0" hangingPunct="0">
              <a:buFontTx/>
              <a:buChar char="–"/>
              <a:defRPr/>
            </a:pPr>
            <a:r>
              <a:rPr lang="en-US" altLang="zh-CN" sz="2100" b="1" dirty="0" smtClean="0">
                <a:solidFill>
                  <a:srgbClr val="00B050"/>
                </a:solidFill>
              </a:rPr>
              <a:t>SP for </a:t>
            </a:r>
            <a:r>
              <a:rPr lang="zh-CN" altLang="zh-CN" sz="2100" b="1" dirty="0" smtClean="0">
                <a:solidFill>
                  <a:srgbClr val="00B050"/>
                </a:solidFill>
              </a:rPr>
              <a:t>11-21/0107r</a:t>
            </a:r>
            <a:r>
              <a:rPr lang="en-US" altLang="zh-CN" sz="2100" b="1" dirty="0" smtClean="0">
                <a:solidFill>
                  <a:srgbClr val="00B050"/>
                </a:solidFill>
              </a:rPr>
              <a:t>1,</a:t>
            </a:r>
            <a:r>
              <a:rPr lang="zh-CN" altLang="zh-CN" sz="2100" b="1" dirty="0" smtClean="0">
                <a:solidFill>
                  <a:srgbClr val="00B050"/>
                </a:solidFill>
              </a:rPr>
              <a:t> </a:t>
            </a:r>
            <a:r>
              <a:rPr lang="zh-CN" altLang="zh-CN" sz="2100" b="1" dirty="0">
                <a:solidFill>
                  <a:srgbClr val="00B050"/>
                </a:solidFill>
              </a:rPr>
              <a:t>general comments resolution</a:t>
            </a:r>
            <a:r>
              <a:rPr lang="en-US" altLang="zh-CN" sz="2100" b="1" dirty="0">
                <a:solidFill>
                  <a:srgbClr val="00B050"/>
                </a:solidFill>
              </a:rPr>
              <a:t>, </a:t>
            </a:r>
            <a:r>
              <a:rPr lang="en-US" altLang="zh-CN" sz="2100" b="1" dirty="0" err="1">
                <a:solidFill>
                  <a:srgbClr val="00B050"/>
                </a:solidFill>
              </a:rPr>
              <a:t>Bahar</a:t>
            </a:r>
            <a:r>
              <a:rPr lang="en-US" altLang="zh-CN" sz="2100" b="1" dirty="0">
                <a:solidFill>
                  <a:srgbClr val="00B050"/>
                </a:solidFill>
              </a:rPr>
              <a:t> </a:t>
            </a:r>
            <a:r>
              <a:rPr lang="en-US" altLang="zh-CN" sz="2100" b="1" dirty="0" err="1">
                <a:solidFill>
                  <a:srgbClr val="00B050"/>
                </a:solidFill>
              </a:rPr>
              <a:t>Sadeghi</a:t>
            </a:r>
            <a:r>
              <a:rPr lang="en-US" altLang="zh-CN" sz="2100" b="1" dirty="0">
                <a:solidFill>
                  <a:srgbClr val="00B050"/>
                </a:solidFill>
              </a:rPr>
              <a:t> (Intel)</a:t>
            </a:r>
            <a:endParaRPr lang="zh-CN" altLang="zh-CN" sz="2100" b="1" dirty="0">
              <a:solidFill>
                <a:srgbClr val="00B050"/>
              </a:solidFill>
            </a:endParaRPr>
          </a:p>
          <a:p>
            <a:pPr marL="800100" lvl="1" eaLnBrk="0" hangingPunct="0">
              <a:defRPr/>
            </a:pPr>
            <a:r>
              <a:rPr lang="en-US" altLang="zh-CN" sz="2100" b="1" dirty="0">
                <a:solidFill>
                  <a:srgbClr val="00B050"/>
                </a:solidFill>
              </a:rPr>
              <a:t>SP for </a:t>
            </a:r>
            <a:r>
              <a:rPr lang="zh-CN" altLang="zh-CN" sz="2100" b="1" dirty="0" smtClean="0">
                <a:solidFill>
                  <a:srgbClr val="00B050"/>
                </a:solidFill>
              </a:rPr>
              <a:t>11</a:t>
            </a:r>
            <a:r>
              <a:rPr lang="en-US" altLang="zh-CN" sz="2100" b="1" dirty="0">
                <a:solidFill>
                  <a:srgbClr val="00B050"/>
                </a:solidFill>
              </a:rPr>
              <a:t>-</a:t>
            </a:r>
            <a:r>
              <a:rPr lang="zh-CN" altLang="zh-CN" sz="2100" b="1" dirty="0">
                <a:solidFill>
                  <a:srgbClr val="00B050"/>
                </a:solidFill>
              </a:rPr>
              <a:t>21/0108r0</a:t>
            </a:r>
            <a:r>
              <a:rPr lang="en-US" altLang="zh-CN" sz="2100" b="1" dirty="0">
                <a:solidFill>
                  <a:srgbClr val="00B050"/>
                </a:solidFill>
              </a:rPr>
              <a:t>, </a:t>
            </a:r>
            <a:r>
              <a:rPr lang="zh-CN" altLang="zh-CN" sz="2100" b="1" dirty="0">
                <a:solidFill>
                  <a:srgbClr val="00B050"/>
                </a:solidFill>
              </a:rPr>
              <a:t>Clause 31.1 comments resolution</a:t>
            </a:r>
            <a:r>
              <a:rPr lang="en-US" altLang="zh-CN" sz="2100" b="1" dirty="0">
                <a:solidFill>
                  <a:srgbClr val="00B050"/>
                </a:solidFill>
              </a:rPr>
              <a:t>, </a:t>
            </a:r>
            <a:r>
              <a:rPr lang="en-US" altLang="zh-CN" sz="2100" b="1" dirty="0" err="1">
                <a:solidFill>
                  <a:srgbClr val="00B050"/>
                </a:solidFill>
              </a:rPr>
              <a:t>Bahar</a:t>
            </a:r>
            <a:r>
              <a:rPr lang="en-US" altLang="zh-CN" sz="2100" b="1" dirty="0">
                <a:solidFill>
                  <a:srgbClr val="00B050"/>
                </a:solidFill>
              </a:rPr>
              <a:t> </a:t>
            </a:r>
            <a:r>
              <a:rPr lang="en-US" altLang="zh-CN" sz="2100" b="1" dirty="0" err="1">
                <a:solidFill>
                  <a:srgbClr val="00B050"/>
                </a:solidFill>
              </a:rPr>
              <a:t>Sadeghi</a:t>
            </a:r>
            <a:r>
              <a:rPr lang="en-US" altLang="zh-CN" sz="2100" b="1" dirty="0">
                <a:solidFill>
                  <a:srgbClr val="00B050"/>
                </a:solidFill>
              </a:rPr>
              <a:t> (Intel)</a:t>
            </a:r>
            <a:endParaRPr lang="zh-CN" altLang="zh-CN" sz="2100" b="1" dirty="0">
              <a:solidFill>
                <a:srgbClr val="00B050"/>
              </a:solidFill>
            </a:endParaRPr>
          </a:p>
          <a:p>
            <a:pPr marL="800100" lvl="1" eaLnBrk="0" hangingPunct="0">
              <a:defRPr/>
            </a:pPr>
            <a:r>
              <a:rPr lang="en-US" altLang="zh-CN" sz="2100" b="1" dirty="0">
                <a:solidFill>
                  <a:srgbClr val="00B050"/>
                </a:solidFill>
              </a:rPr>
              <a:t>SP for </a:t>
            </a:r>
            <a:r>
              <a:rPr lang="zh-CN" altLang="zh-CN" sz="2100" b="1" dirty="0" smtClean="0">
                <a:solidFill>
                  <a:srgbClr val="00B050"/>
                </a:solidFill>
              </a:rPr>
              <a:t>11-21/0109r</a:t>
            </a:r>
            <a:r>
              <a:rPr lang="en-US" altLang="zh-CN" sz="2100" b="1" dirty="0" smtClean="0">
                <a:solidFill>
                  <a:srgbClr val="00B050"/>
                </a:solidFill>
              </a:rPr>
              <a:t>1, </a:t>
            </a:r>
            <a:r>
              <a:rPr lang="zh-CN" altLang="zh-CN" sz="2100" b="1" dirty="0">
                <a:solidFill>
                  <a:srgbClr val="00B050"/>
                </a:solidFill>
              </a:rPr>
              <a:t>Clause 32.1 comments resolution</a:t>
            </a:r>
            <a:r>
              <a:rPr lang="en-US" altLang="zh-CN" sz="2100" b="1" dirty="0">
                <a:solidFill>
                  <a:srgbClr val="00B050"/>
                </a:solidFill>
              </a:rPr>
              <a:t>, </a:t>
            </a:r>
            <a:r>
              <a:rPr lang="en-US" altLang="zh-CN" sz="2100" b="1" dirty="0" err="1">
                <a:solidFill>
                  <a:srgbClr val="00B050"/>
                </a:solidFill>
              </a:rPr>
              <a:t>Bahar</a:t>
            </a:r>
            <a:r>
              <a:rPr lang="en-US" altLang="zh-CN" sz="2100" b="1" dirty="0">
                <a:solidFill>
                  <a:srgbClr val="00B050"/>
                </a:solidFill>
              </a:rPr>
              <a:t> </a:t>
            </a:r>
            <a:r>
              <a:rPr lang="en-US" altLang="zh-CN" sz="2100" b="1" dirty="0" err="1">
                <a:solidFill>
                  <a:srgbClr val="00B050"/>
                </a:solidFill>
              </a:rPr>
              <a:t>Sadeghi</a:t>
            </a:r>
            <a:r>
              <a:rPr lang="en-US" altLang="zh-CN" sz="2100" b="1" dirty="0">
                <a:solidFill>
                  <a:srgbClr val="00B050"/>
                </a:solidFill>
              </a:rPr>
              <a:t> (Intel)</a:t>
            </a:r>
            <a:endParaRPr lang="zh-CN" altLang="zh-CN" sz="2100" b="1" dirty="0">
              <a:solidFill>
                <a:srgbClr val="00B050"/>
              </a:solidFill>
            </a:endParaRPr>
          </a:p>
          <a:p>
            <a:pPr marL="800100" lvl="1" eaLnBrk="0" hangingPunct="0">
              <a:defRPr/>
            </a:pPr>
            <a:r>
              <a:rPr lang="en-US" altLang="zh-CN" sz="2100" b="1" dirty="0">
                <a:solidFill>
                  <a:srgbClr val="00B050"/>
                </a:solidFill>
              </a:rPr>
              <a:t>SP for </a:t>
            </a:r>
            <a:r>
              <a:rPr lang="zh-CN" altLang="zh-CN" sz="2100" b="1" dirty="0" smtClean="0">
                <a:solidFill>
                  <a:srgbClr val="00B050"/>
                </a:solidFill>
              </a:rPr>
              <a:t>11-21/0110r0</a:t>
            </a:r>
            <a:r>
              <a:rPr lang="en-US" altLang="zh-CN" sz="2100" b="1" dirty="0">
                <a:solidFill>
                  <a:srgbClr val="00B050"/>
                </a:solidFill>
              </a:rPr>
              <a:t>, </a:t>
            </a:r>
            <a:r>
              <a:rPr lang="zh-CN" altLang="zh-CN" sz="2100" b="1" dirty="0">
                <a:solidFill>
                  <a:srgbClr val="00B050"/>
                </a:solidFill>
              </a:rPr>
              <a:t>Annex C3 comments resolution</a:t>
            </a:r>
            <a:r>
              <a:rPr lang="en-US" altLang="zh-CN" sz="2100" b="1" dirty="0">
                <a:solidFill>
                  <a:srgbClr val="00B050"/>
                </a:solidFill>
              </a:rPr>
              <a:t>, </a:t>
            </a:r>
            <a:r>
              <a:rPr lang="en-US" altLang="zh-CN" sz="2100" b="1" dirty="0" err="1">
                <a:solidFill>
                  <a:srgbClr val="00B050"/>
                </a:solidFill>
              </a:rPr>
              <a:t>Bahar</a:t>
            </a:r>
            <a:r>
              <a:rPr lang="en-US" altLang="zh-CN" sz="2100" b="1" dirty="0">
                <a:solidFill>
                  <a:srgbClr val="00B050"/>
                </a:solidFill>
              </a:rPr>
              <a:t> </a:t>
            </a:r>
            <a:r>
              <a:rPr lang="en-US" altLang="zh-CN" sz="2100" b="1" dirty="0" err="1">
                <a:solidFill>
                  <a:srgbClr val="00B050"/>
                </a:solidFill>
              </a:rPr>
              <a:t>Sadeghi</a:t>
            </a:r>
            <a:r>
              <a:rPr lang="en-US" altLang="zh-CN" sz="2100" b="1" dirty="0">
                <a:solidFill>
                  <a:srgbClr val="00B050"/>
                </a:solidFill>
              </a:rPr>
              <a:t> (Intel)</a:t>
            </a:r>
          </a:p>
          <a:p>
            <a:pPr marL="800100" lvl="1" eaLnBrk="0" hangingPunct="0">
              <a:buFontTx/>
              <a:buChar char="–"/>
              <a:defRPr/>
            </a:pPr>
            <a:r>
              <a:rPr lang="en-US" altLang="zh-CN" sz="2100" b="1" dirty="0" smtClean="0"/>
              <a:t>Continue </a:t>
            </a:r>
            <a:r>
              <a:rPr lang="en-US" altLang="zh-CN" sz="2100" b="1" dirty="0"/>
              <a:t>submissions in </a:t>
            </a:r>
            <a:r>
              <a:rPr lang="en-US" altLang="zh-CN" sz="2100" b="1" dirty="0" smtClean="0"/>
              <a:t>submission list</a:t>
            </a:r>
            <a:endParaRPr lang="en-US" altLang="zh-CN" sz="2100" b="1" dirty="0"/>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Mar 10</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6464580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Approval of </a:t>
            </a:r>
            <a:r>
              <a:rPr lang="en-US" altLang="zh-CN" dirty="0" err="1" smtClean="0"/>
              <a:t>TGbd</a:t>
            </a:r>
            <a:r>
              <a:rPr lang="en-US" altLang="zh-CN" dirty="0" smtClean="0"/>
              <a:t> meeting minutes</a:t>
            </a:r>
            <a:endParaRPr lang="zh-CN" altLang="en-US" dirty="0"/>
          </a:p>
        </p:txBody>
      </p:sp>
      <p:sp>
        <p:nvSpPr>
          <p:cNvPr id="3" name="内容占位符 2"/>
          <p:cNvSpPr>
            <a:spLocks noGrp="1"/>
          </p:cNvSpPr>
          <p:nvPr>
            <p:ph idx="1"/>
          </p:nvPr>
        </p:nvSpPr>
        <p:spPr/>
        <p:txBody>
          <a:bodyPr>
            <a:normAutofit fontScale="85000" lnSpcReduction="20000"/>
          </a:bodyPr>
          <a:lstStyle/>
          <a:p>
            <a:r>
              <a:rPr lang="en-US" altLang="zh-CN" sz="2400" dirty="0" smtClean="0">
                <a:sym typeface="+mn-ea"/>
              </a:rPr>
              <a:t>Move to approve the following minutes for </a:t>
            </a:r>
            <a:r>
              <a:rPr lang="en-US" altLang="zh-CN" sz="2400" dirty="0" err="1" smtClean="0">
                <a:sym typeface="+mn-ea"/>
              </a:rPr>
              <a:t>TGbd</a:t>
            </a:r>
            <a:r>
              <a:rPr lang="en-US" altLang="zh-CN" sz="2400" dirty="0" smtClean="0">
                <a:sym typeface="+mn-ea"/>
              </a:rPr>
              <a:t> teleconferences during IEEE 802.11 Jan interim week and following teleconferences:</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2"/>
              </a:rPr>
              <a:t>https://</a:t>
            </a:r>
            <a:r>
              <a:rPr lang="en-US" altLang="zh-CN" sz="2100" dirty="0" smtClean="0">
                <a:latin typeface="Calibri" panose="020F0502020204030204" pitchFamily="34" charset="0"/>
                <a:cs typeface="Calibri" panose="020F0502020204030204" pitchFamily="34" charset="0"/>
                <a:hlinkClick r:id="rId2"/>
              </a:rPr>
              <a:t>mentor.ieee.org/802.11/dcn/21/11-21-0068-00-00bd-ieee-802-11bd-january-2021-interim-meeting-minutes.docx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3"/>
              </a:rPr>
              <a:t>https://</a:t>
            </a:r>
            <a:r>
              <a:rPr lang="en-US" altLang="zh-CN" sz="2100" dirty="0" smtClean="0">
                <a:latin typeface="Calibri" panose="020F0502020204030204" pitchFamily="34" charset="0"/>
                <a:cs typeface="Calibri" panose="020F0502020204030204" pitchFamily="34" charset="0"/>
                <a:hlinkClick r:id="rId3"/>
              </a:rPr>
              <a:t>mentor.ieee.org/802.11/dcn/21/11-21-0117-00-00bd-ieee-802-11bd-january-2021-tc-meeting-minutes.docx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4"/>
              </a:rPr>
              <a:t>https://</a:t>
            </a:r>
            <a:r>
              <a:rPr lang="en-US" altLang="zh-CN" sz="2100" dirty="0" smtClean="0">
                <a:latin typeface="Calibri" panose="020F0502020204030204" pitchFamily="34" charset="0"/>
                <a:cs typeface="Calibri" panose="020F0502020204030204" pitchFamily="34" charset="0"/>
                <a:hlinkClick r:id="rId4"/>
              </a:rPr>
              <a:t>mentor.ieee.org/802.11/dcn/21/11-21-0185-00-00bd-ieee-802-11bd-january-2021-tc-meeting-minutes.docx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r>
              <a:rPr lang="en-US" altLang="zh-CN" sz="2100" dirty="0">
                <a:latin typeface="Calibri" panose="020F0502020204030204" pitchFamily="34" charset="0"/>
                <a:cs typeface="Calibri" panose="020F0502020204030204" pitchFamily="34" charset="0"/>
                <a:hlinkClick r:id="rId5"/>
              </a:rPr>
              <a:t>https://</a:t>
            </a:r>
            <a:r>
              <a:rPr lang="en-US" altLang="zh-CN" sz="2100" dirty="0" smtClean="0">
                <a:latin typeface="Calibri" panose="020F0502020204030204" pitchFamily="34" charset="0"/>
                <a:cs typeface="Calibri" panose="020F0502020204030204" pitchFamily="34" charset="0"/>
                <a:hlinkClick r:id="rId5"/>
              </a:rPr>
              <a:t>mentor.ieee.org/802.11/dcn/21/11-21-0327-00-00bd-ieee-802-11bd-february-2021-meeting-minutes.docx</a:t>
            </a:r>
            <a:endParaRPr lang="en-US" altLang="zh-CN" sz="2100" dirty="0" smtClean="0">
              <a:latin typeface="Calibri" panose="020F0502020204030204" pitchFamily="34" charset="0"/>
              <a:cs typeface="Calibri" panose="020F0502020204030204" pitchFamily="34" charset="0"/>
            </a:endParaRPr>
          </a:p>
          <a:p>
            <a:pPr marL="685800" lvl="1" indent="-34290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Moved: Yan Zhang</a:t>
            </a:r>
          </a:p>
          <a:p>
            <a:r>
              <a:rPr lang="en-US" altLang="zh-CN" dirty="0" smtClean="0"/>
              <a:t>Seconded: </a:t>
            </a:r>
            <a:r>
              <a:rPr lang="en-US" altLang="zh-CN" dirty="0" err="1" smtClean="0"/>
              <a:t>Bahar</a:t>
            </a:r>
            <a:r>
              <a:rPr lang="en-US" altLang="zh-CN" dirty="0" smtClean="0"/>
              <a:t> </a:t>
            </a:r>
            <a:r>
              <a:rPr lang="en-US" altLang="zh-CN" dirty="0" err="1" smtClean="0"/>
              <a:t>Sadeghi</a:t>
            </a:r>
            <a:endParaRPr lang="en-US" altLang="zh-CN" dirty="0" smtClean="0"/>
          </a:p>
          <a:p>
            <a:endParaRPr lang="en-US" altLang="zh-CN" dirty="0"/>
          </a:p>
          <a:p>
            <a:r>
              <a:rPr lang="en-US" altLang="zh-CN" dirty="0" smtClean="0"/>
              <a:t>Approved with unanimous consensus</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051100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11-21/0097r0)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6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11-21/0097r0</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1346, 1691, 1514, 1251, 1782, </a:t>
            </a:r>
            <a:r>
              <a:rPr lang="en-GB" altLang="zh-CN" sz="2100" dirty="0" smtClean="0">
                <a:latin typeface="Calibri" panose="020F0502020204030204" pitchFamily="34" charset="0"/>
                <a:cs typeface="Calibri" panose="020F0502020204030204" pitchFamily="34" charset="0"/>
              </a:rPr>
              <a:t>and 1515</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17Y/0N/7A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3016215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11-21/0107r1)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14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11-21/0107r1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1136, 1137, 1237, 1236, 1602, 1601, 1283, 1008, 1358, 1165, 1362, 1661, 1070</a:t>
            </a:r>
            <a:r>
              <a:rPr lang="en-GB" altLang="zh-CN" sz="2100" dirty="0" smtClean="0">
                <a:latin typeface="Calibri" panose="020F0502020204030204" pitchFamily="34" charset="0"/>
                <a:cs typeface="Calibri" panose="020F0502020204030204" pitchFamily="34" charset="0"/>
              </a:rPr>
              <a:t>, and 1455</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13Y/0N/8A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63098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8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11-21/0108r0)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11-21/0108r0</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1019 and 1845</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10Y/0N/10A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395128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(CR, 11-21/0109r1)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11-21/0109r1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1363, 1157, 1076, 1764, 1471, 1524, 1077, 1078, 1026, 1085, 1028, 1523, 1783, 1249, 1474, 1473, 1525,1526, 1793, </a:t>
            </a:r>
            <a:r>
              <a:rPr lang="en-GB" altLang="zh-CN" sz="2100" dirty="0" smtClean="0">
                <a:latin typeface="Calibri" panose="020F0502020204030204" pitchFamily="34" charset="0"/>
                <a:cs typeface="Calibri" panose="020F0502020204030204" pitchFamily="34" charset="0"/>
              </a:rPr>
              <a:t>1792, 1802 and 1805</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14Y/0N/8A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8045854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#5 (CR, 11-21/0110r0)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7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11-21/0110r0</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1453, 1452, 1450 1449, 1134, 1459, </a:t>
            </a:r>
            <a:r>
              <a:rPr lang="en-GB" altLang="zh-CN" sz="2100" dirty="0" smtClean="0">
                <a:latin typeface="Calibri" panose="020F0502020204030204" pitchFamily="34" charset="0"/>
                <a:cs typeface="Calibri" panose="020F0502020204030204" pitchFamily="34" charset="0"/>
              </a:rPr>
              <a:t>and 1451</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14Y/0N/7A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3966026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802.11 Mar 2021 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33</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10</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088781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500" dirty="0"/>
              <a:t>number: </a:t>
            </a:r>
            <a:r>
              <a:rPr lang="en-US" altLang="zh-CN" sz="2500" dirty="0"/>
              <a:t>179 026 8610</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179 026 8610</a:t>
            </a:r>
            <a:endParaRPr lang="en-US" altLang="zh-CN" sz="2400" dirty="0" smtClean="0"/>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1790268610@ieee802.my.webex.com</a:t>
            </a:r>
            <a:r>
              <a:rPr lang="en-US" altLang="zh-CN" sz="2400" dirty="0"/>
              <a:t>, or 173.243.2.68</a:t>
            </a:r>
          </a:p>
          <a:p>
            <a:endParaRPr lang="en-US" altLang="zh-CN" sz="2400" dirty="0"/>
          </a:p>
          <a:p>
            <a:r>
              <a:rPr lang="en-US" altLang="zh-CN" sz="2400" dirty="0"/>
              <a:t>Join using Microsoft Lync or Microsoft Skype for Business: dial 1790268610</a:t>
            </a:r>
            <a:r>
              <a:rPr lang="en-US" altLang="zh-CN" sz="2400" dirty="0" smtClean="0"/>
              <a:t>.ieee802.my@lync.webex.com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34</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7282306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eaLnBrk="0" hangingPunct="0">
              <a:buFontTx/>
              <a:buChar char="•"/>
              <a:defRPr/>
            </a:pPr>
            <a:r>
              <a:rPr lang="en-US" altLang="zh-CN" b="1" dirty="0" smtClean="0"/>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Mar 11</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656270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802.11 Mar 2021 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11</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8815013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500" dirty="0"/>
              <a:t>number: </a:t>
            </a:r>
            <a:r>
              <a:rPr lang="en-US" altLang="zh-CN" sz="2500" dirty="0"/>
              <a:t>179 036 5084</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a:t>
            </a:r>
            <a:r>
              <a:rPr lang="en-US" altLang="zh-CN" sz="2400" dirty="0" smtClean="0"/>
              <a:t>036 5084</a:t>
            </a:r>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1790365084@ieee802.my.webex.com</a:t>
            </a:r>
            <a:r>
              <a:rPr lang="en-US" altLang="zh-CN" sz="2400" dirty="0"/>
              <a:t>, or 173.243.2.68</a:t>
            </a:r>
          </a:p>
          <a:p>
            <a:endParaRPr lang="en-US" altLang="zh-CN" sz="2400" dirty="0"/>
          </a:p>
          <a:p>
            <a:r>
              <a:rPr lang="en-US" altLang="zh-CN" sz="2400" dirty="0"/>
              <a:t>Join using Microsoft Lync or Microsoft Skype for Business: dial 1790365084</a:t>
            </a:r>
            <a:r>
              <a:rPr lang="en-US" altLang="zh-CN" sz="2400" dirty="0" smtClean="0"/>
              <a:t>.ieee802.my@lync.webex.com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37</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836472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a:buFontTx/>
              <a:buChar char="•"/>
              <a:defRPr/>
            </a:pPr>
            <a:r>
              <a:rPr lang="en-US" altLang="zh-CN" b="1" dirty="0" smtClean="0">
                <a:solidFill>
                  <a:srgbClr val="00B050"/>
                </a:solidFill>
              </a:rPr>
              <a:t>SP </a:t>
            </a:r>
            <a:r>
              <a:rPr lang="en-US" altLang="zh-CN" b="1" dirty="0">
                <a:solidFill>
                  <a:srgbClr val="00B050"/>
                </a:solidFill>
              </a:rPr>
              <a:t>for 11-21/0343r1, Resolutions to 32.3.13 NGV receive procedure, </a:t>
            </a:r>
            <a:r>
              <a:rPr lang="en-US" altLang="zh-CN" b="1" dirty="0" err="1">
                <a:solidFill>
                  <a:srgbClr val="00B050"/>
                </a:solidFill>
              </a:rPr>
              <a:t>Yujin</a:t>
            </a:r>
            <a:r>
              <a:rPr lang="en-US" altLang="zh-CN" b="1" dirty="0">
                <a:solidFill>
                  <a:srgbClr val="00B050"/>
                </a:solidFill>
              </a:rPr>
              <a:t> Noh (</a:t>
            </a:r>
            <a:r>
              <a:rPr lang="en-US" altLang="zh-CN" b="1" dirty="0" err="1">
                <a:solidFill>
                  <a:srgbClr val="00B050"/>
                </a:solidFill>
              </a:rPr>
              <a:t>Newracom</a:t>
            </a:r>
            <a:r>
              <a:rPr lang="en-US" altLang="zh-CN" b="1" dirty="0">
                <a:solidFill>
                  <a:srgbClr val="00B050"/>
                </a:solidFill>
              </a:rPr>
              <a:t>)</a:t>
            </a:r>
          </a:p>
          <a:p>
            <a:pPr marL="800100" lvl="1" indent="-342900">
              <a:buFontTx/>
              <a:buChar char="•"/>
              <a:defRPr/>
            </a:pPr>
            <a:r>
              <a:rPr lang="en-US" altLang="zh-CN" b="1" dirty="0">
                <a:solidFill>
                  <a:srgbClr val="00B050"/>
                </a:solidFill>
              </a:rPr>
              <a:t>SP </a:t>
            </a:r>
            <a:r>
              <a:rPr lang="en-US" altLang="zh-CN" b="1" dirty="0" smtClean="0">
                <a:solidFill>
                  <a:srgbClr val="00B050"/>
                </a:solidFill>
              </a:rPr>
              <a:t>for 11-21/0383r2, </a:t>
            </a:r>
            <a:r>
              <a:rPr lang="en-US" altLang="zh-CN" b="1" dirty="0">
                <a:solidFill>
                  <a:srgbClr val="00B050"/>
                </a:solidFill>
              </a:rPr>
              <a:t>Comment Resolution for CID 1161 DMG </a:t>
            </a:r>
            <a:r>
              <a:rPr lang="en-US" altLang="zh-CN" b="1" dirty="0" err="1">
                <a:solidFill>
                  <a:srgbClr val="00B050"/>
                </a:solidFill>
              </a:rPr>
              <a:t>Beamforming</a:t>
            </a:r>
            <a:r>
              <a:rPr lang="en-US" altLang="zh-CN" b="1" dirty="0">
                <a:solidFill>
                  <a:srgbClr val="00B050"/>
                </a:solidFill>
              </a:rPr>
              <a:t>, Hiroyuki </a:t>
            </a:r>
            <a:r>
              <a:rPr lang="en-US" altLang="zh-CN" b="1" dirty="0" err="1">
                <a:solidFill>
                  <a:srgbClr val="00B050"/>
                </a:solidFill>
              </a:rPr>
              <a:t>Motozuka</a:t>
            </a:r>
            <a:r>
              <a:rPr lang="en-US" altLang="zh-CN" b="1" dirty="0">
                <a:solidFill>
                  <a:srgbClr val="00B050"/>
                </a:solidFill>
              </a:rPr>
              <a:t> (Panasonic)</a:t>
            </a:r>
          </a:p>
          <a:p>
            <a:pPr marL="800100" lvl="1" indent="-342900">
              <a:buFontTx/>
              <a:buChar char="•"/>
              <a:defRPr/>
            </a:pPr>
            <a:r>
              <a:rPr lang="en-US" altLang="zh-CN" b="1" dirty="0" smtClean="0">
                <a:solidFill>
                  <a:srgbClr val="00B050"/>
                </a:solidFill>
              </a:rPr>
              <a:t>SP for 11-21/0393r0</a:t>
            </a:r>
            <a:r>
              <a:rPr lang="en-US" altLang="zh-CN" b="1" dirty="0">
                <a:solidFill>
                  <a:srgbClr val="00B050"/>
                </a:solidFill>
              </a:rPr>
              <a:t>, cd d1.0 CID 1093 and CID 1571, Bo Sun (ZTE</a:t>
            </a:r>
            <a:r>
              <a:rPr lang="en-US" altLang="zh-CN" b="1" dirty="0" smtClean="0">
                <a:solidFill>
                  <a:srgbClr val="00B050"/>
                </a:solidFill>
              </a:rPr>
              <a:t>)</a:t>
            </a:r>
          </a:p>
          <a:p>
            <a:pPr marL="800100" lvl="1" indent="-342900">
              <a:buFontTx/>
              <a:buChar char="•"/>
              <a:defRPr/>
            </a:pPr>
            <a:r>
              <a:rPr lang="en-US" altLang="zh-CN" b="1" dirty="0" smtClean="0">
                <a:solidFill>
                  <a:srgbClr val="00B050"/>
                </a:solidFill>
              </a:rPr>
              <a:t>SP </a:t>
            </a:r>
            <a:r>
              <a:rPr lang="en-US" altLang="zh-CN" b="1" dirty="0">
                <a:solidFill>
                  <a:srgbClr val="00B050"/>
                </a:solidFill>
              </a:rPr>
              <a:t>for </a:t>
            </a:r>
            <a:r>
              <a:rPr lang="en-US" altLang="zh-CN" b="1" dirty="0" smtClean="0">
                <a:solidFill>
                  <a:srgbClr val="00B050"/>
                </a:solidFill>
              </a:rPr>
              <a:t>11-21/0429r1, </a:t>
            </a:r>
            <a:r>
              <a:rPr lang="en-US" altLang="zh-CN" b="1" dirty="0">
                <a:solidFill>
                  <a:srgbClr val="00B050"/>
                </a:solidFill>
              </a:rPr>
              <a:t>11bd-d1-0-comment-resolution-subclause-10, </a:t>
            </a:r>
            <a:r>
              <a:rPr lang="en-US" altLang="zh-CN" b="1" dirty="0" err="1">
                <a:solidFill>
                  <a:srgbClr val="00B050"/>
                </a:solidFill>
              </a:rPr>
              <a:t>Liwen</a:t>
            </a:r>
            <a:r>
              <a:rPr lang="en-US" altLang="zh-CN" b="1" dirty="0">
                <a:solidFill>
                  <a:srgbClr val="00B050"/>
                </a:solidFill>
              </a:rPr>
              <a:t> Chu (NXP</a:t>
            </a:r>
            <a:r>
              <a:rPr lang="en-US" altLang="zh-CN" b="1" dirty="0" smtClean="0">
                <a:solidFill>
                  <a:srgbClr val="00B050"/>
                </a:solidFill>
              </a:rPr>
              <a:t>)</a:t>
            </a:r>
          </a:p>
          <a:p>
            <a:pPr marL="800100" lvl="1" indent="-342900">
              <a:buFontTx/>
              <a:buChar char="•"/>
              <a:defRPr/>
            </a:pPr>
            <a:r>
              <a:rPr lang="en-US" altLang="zh-CN" b="1" dirty="0" smtClean="0">
                <a:solidFill>
                  <a:srgbClr val="00B050"/>
                </a:solidFill>
              </a:rPr>
              <a:t>SP </a:t>
            </a:r>
            <a:r>
              <a:rPr lang="en-US" altLang="zh-CN" sz="2100" b="1" dirty="0">
                <a:solidFill>
                  <a:srgbClr val="00B050"/>
                </a:solidFill>
              </a:rPr>
              <a:t>for </a:t>
            </a:r>
            <a:r>
              <a:rPr lang="en-US" altLang="zh-CN" sz="2100" b="1" dirty="0" smtClean="0">
                <a:solidFill>
                  <a:srgbClr val="00B050"/>
                </a:solidFill>
              </a:rPr>
              <a:t>11-21/0431r1, </a:t>
            </a:r>
            <a:r>
              <a:rPr lang="en-US" altLang="zh-CN" sz="2100" b="1" dirty="0">
                <a:solidFill>
                  <a:srgbClr val="00B050"/>
                </a:solidFill>
              </a:rPr>
              <a:t>11bd-d1-0-comment-resolution-31-2-5, </a:t>
            </a:r>
            <a:r>
              <a:rPr lang="en-US" altLang="zh-CN" sz="2100" b="1" dirty="0" err="1">
                <a:solidFill>
                  <a:srgbClr val="00B050"/>
                </a:solidFill>
              </a:rPr>
              <a:t>Liwen</a:t>
            </a:r>
            <a:r>
              <a:rPr lang="en-US" altLang="zh-CN" sz="2100" b="1" dirty="0">
                <a:solidFill>
                  <a:srgbClr val="00B050"/>
                </a:solidFill>
              </a:rPr>
              <a:t> Chu (NXP)</a:t>
            </a:r>
          </a:p>
          <a:p>
            <a:pPr marL="800100" lvl="1" indent="-342900" eaLnBrk="0" hangingPunct="0">
              <a:buFontTx/>
              <a:buChar char="•"/>
              <a:defRPr/>
            </a:pPr>
            <a:r>
              <a:rPr lang="en-US" altLang="zh-CN" b="1" dirty="0" smtClean="0"/>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Mar 12</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Recess</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542274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11-21/0343r1)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11-21/0343r1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smtClean="0">
                <a:latin typeface="Calibri" panose="020F0502020204030204" pitchFamily="34" charset="0"/>
                <a:cs typeface="Calibri" panose="020F0502020204030204" pitchFamily="34" charset="0"/>
              </a:rPr>
              <a:t>1000 and 1171</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15Y/0N/10A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823208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Participants, Patents, and Duty to Inform</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11-21/0383r2)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a:t>
            </a:r>
            <a:r>
              <a:rPr lang="en-US" altLang="zh-CN" sz="2400" dirty="0" smtClean="0">
                <a:sym typeface="+mn-ea"/>
              </a:rPr>
              <a:t>CID 1161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11-21/0383r2</a:t>
            </a:r>
            <a:r>
              <a:rPr lang="zh-CN" altLang="en-US" sz="2400" dirty="0" smtClean="0">
                <a:sym typeface="+mn-ea"/>
              </a:rPr>
              <a:t>?</a:t>
            </a:r>
            <a:endParaRPr lang="zh-CN" altLang="en-US" sz="2400" dirty="0">
              <a:sym typeface="+mn-ea"/>
            </a:endParaRPr>
          </a:p>
          <a:p>
            <a:pPr marL="342900" lvl="1" indent="0"/>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16Y/0N/7A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768070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11-21/0393r0)</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11-21/0393r0</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smtClean="0">
                <a:latin typeface="Calibri" panose="020F0502020204030204" pitchFamily="34" charset="0"/>
                <a:cs typeface="Calibri" panose="020F0502020204030204" pitchFamily="34" charset="0"/>
              </a:rPr>
              <a:t>1093 and </a:t>
            </a:r>
            <a:r>
              <a:rPr lang="en-US" altLang="zh-CN" sz="2100" dirty="0" smtClean="0">
                <a:latin typeface="Calibri" panose="020F0502020204030204" pitchFamily="34" charset="0"/>
                <a:cs typeface="Calibri" panose="020F0502020204030204" pitchFamily="34" charset="0"/>
              </a:rPr>
              <a:t>1571</a:t>
            </a: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16Y/0N/15A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7712323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#4 (CR, 11-21/0429r2)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10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11-21/0429r2</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1406, 1492, 1557, 1753, </a:t>
            </a:r>
            <a:r>
              <a:rPr lang="en-US" altLang="zh-CN" sz="2100" dirty="0" smtClean="0">
                <a:latin typeface="Calibri" panose="020F0502020204030204" pitchFamily="34" charset="0"/>
                <a:cs typeface="Calibri" panose="020F0502020204030204" pitchFamily="34" charset="0"/>
              </a:rPr>
              <a:t>1149</a:t>
            </a:r>
            <a:r>
              <a:rPr lang="en-US" altLang="zh-CN" sz="2100" dirty="0">
                <a:latin typeface="Calibri" panose="020F0502020204030204" pitchFamily="34" charset="0"/>
                <a:cs typeface="Calibri" panose="020F0502020204030204" pitchFamily="34" charset="0"/>
              </a:rPr>
              <a:t>, 1252, 1517, 1844, </a:t>
            </a:r>
            <a:r>
              <a:rPr lang="en-US" altLang="zh-CN" sz="2100" dirty="0" smtClean="0">
                <a:latin typeface="Calibri" panose="020F0502020204030204" pitchFamily="34" charset="0"/>
                <a:cs typeface="Calibri" panose="020F0502020204030204" pitchFamily="34" charset="0"/>
              </a:rPr>
              <a:t>1281</a:t>
            </a:r>
            <a:r>
              <a:rPr lang="en-US" altLang="zh-CN" sz="2100" dirty="0">
                <a:latin typeface="Calibri" panose="020F0502020204030204" pitchFamily="34" charset="0"/>
                <a:cs typeface="Calibri" panose="020F0502020204030204" pitchFamily="34" charset="0"/>
              </a:rPr>
              <a:t>, </a:t>
            </a:r>
            <a:r>
              <a:rPr lang="en-US" altLang="zh-CN" sz="2100" dirty="0" smtClean="0">
                <a:latin typeface="Calibri" panose="020F0502020204030204" pitchFamily="34" charset="0"/>
                <a:cs typeface="Calibri" panose="020F0502020204030204" pitchFamily="34" charset="0"/>
              </a:rPr>
              <a:t>and 1481</a:t>
            </a:r>
            <a:endParaRPr lang="zh-CN" altLang="zh-CN" sz="2100" dirty="0">
              <a:latin typeface="Calibri" panose="020F0502020204030204" pitchFamily="34" charset="0"/>
              <a:cs typeface="Calibri" panose="020F0502020204030204" pitchFamily="34" charset="0"/>
            </a:endParaRPr>
          </a:p>
          <a:p>
            <a:pPr marL="342900" lvl="1" indent="0"/>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18Y/0N/9A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10550570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#5 (CR, 11-21/0431r1)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11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11-21/0431r1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1067, 1068, 1152, 1153, </a:t>
            </a:r>
            <a:r>
              <a:rPr lang="en-GB" altLang="zh-CN" sz="2100" dirty="0" smtClean="0">
                <a:latin typeface="Calibri" panose="020F0502020204030204" pitchFamily="34" charset="0"/>
                <a:cs typeface="Calibri" panose="020F0502020204030204" pitchFamily="34" charset="0"/>
              </a:rPr>
              <a:t>1235</a:t>
            </a:r>
            <a:r>
              <a:rPr lang="en-GB" altLang="zh-CN" sz="2100" dirty="0">
                <a:latin typeface="Calibri" panose="020F0502020204030204" pitchFamily="34" charset="0"/>
                <a:cs typeface="Calibri" panose="020F0502020204030204" pitchFamily="34" charset="0"/>
              </a:rPr>
              <a:t>, 1343, 1438, </a:t>
            </a:r>
            <a:r>
              <a:rPr lang="en-GB" altLang="zh-CN" sz="2100" dirty="0" smtClean="0">
                <a:latin typeface="Calibri" panose="020F0502020204030204" pitchFamily="34" charset="0"/>
                <a:cs typeface="Calibri" panose="020F0502020204030204" pitchFamily="34" charset="0"/>
              </a:rPr>
              <a:t>1441</a:t>
            </a:r>
            <a:r>
              <a:rPr lang="en-GB" altLang="zh-CN" sz="2100" dirty="0">
                <a:latin typeface="Calibri" panose="020F0502020204030204" pitchFamily="34" charset="0"/>
                <a:cs typeface="Calibri" panose="020F0502020204030204" pitchFamily="34" charset="0"/>
              </a:rPr>
              <a:t>, 1567, 1568, </a:t>
            </a:r>
            <a:r>
              <a:rPr lang="en-GB" altLang="zh-CN" sz="2100" dirty="0" smtClean="0">
                <a:latin typeface="Calibri" panose="020F0502020204030204" pitchFamily="34" charset="0"/>
                <a:cs typeface="Calibri" panose="020F0502020204030204" pitchFamily="34" charset="0"/>
              </a:rPr>
              <a:t>and 1791</a:t>
            </a:r>
            <a:endParaRPr lang="zh-CN" altLang="zh-CN" sz="2100" dirty="0">
              <a:latin typeface="Calibri" panose="020F0502020204030204" pitchFamily="34" charset="0"/>
              <a:cs typeface="Calibri" panose="020F0502020204030204" pitchFamily="34" charset="0"/>
            </a:endParaRPr>
          </a:p>
          <a:p>
            <a:pPr marL="342900" lvl="1" indent="0"/>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17Y/0N/12A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4256577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r>
              <a:rPr lang="en-US" altLang="zh-CN" sz="3200" dirty="0">
                <a:solidFill>
                  <a:srgbClr val="0000FF"/>
                </a:solidFill>
                <a:latin typeface="Arial Black" panose="020B0A04020102020204" pitchFamily="34" charset="0"/>
              </a:rPr>
              <a:t>During IEEE 802.11 Mar 2021 Plenary</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1</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168140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500" dirty="0"/>
              <a:t>number: </a:t>
            </a:r>
            <a:r>
              <a:rPr lang="en-US" altLang="zh-CN" sz="2500" dirty="0"/>
              <a:t>179 384 8507</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179 </a:t>
            </a:r>
            <a:r>
              <a:rPr lang="en-US" altLang="zh-CN" sz="2400" dirty="0" smtClean="0"/>
              <a:t>384 8507</a:t>
            </a:r>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1793848507@ieee802.my.webex.com</a:t>
            </a:r>
            <a:r>
              <a:rPr lang="en-US" altLang="zh-CN" sz="2400" dirty="0"/>
              <a:t>, or 173.243.2.68</a:t>
            </a:r>
          </a:p>
          <a:p>
            <a:endParaRPr lang="en-US" altLang="zh-CN" sz="2400" dirty="0"/>
          </a:p>
          <a:p>
            <a:r>
              <a:rPr lang="en-US" altLang="zh-CN" sz="2400" dirty="0"/>
              <a:t>Join using Microsoft Lync or Microsoft Skype for Business: dial 1793848507</a:t>
            </a:r>
            <a:r>
              <a:rPr lang="en-US" altLang="zh-CN" sz="2400" dirty="0" smtClean="0"/>
              <a:t>.ieee802.my@lync.webex.com</a:t>
            </a:r>
            <a:endParaRPr lang="en-US" altLang="zh-CN" sz="2400" dirty="0"/>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45</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778570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lvl="0" algn="just" eaLnBrk="0" hangingPunct="0">
              <a:defRPr/>
            </a:pPr>
            <a:r>
              <a:rPr lang="en-GB" altLang="en-US" dirty="0"/>
              <a:t>Present</a:t>
            </a:r>
            <a:r>
              <a:rPr lang="en-US" altLang="en-GB" dirty="0" err="1"/>
              <a:t>ations</a:t>
            </a:r>
            <a:r>
              <a:rPr lang="en-US" altLang="en-GB" dirty="0"/>
              <a:t> and </a:t>
            </a:r>
            <a:r>
              <a:rPr lang="en-US" altLang="en-GB" dirty="0" smtClean="0"/>
              <a:t>discussion (1.5 hour)</a:t>
            </a:r>
            <a:endParaRPr lang="en-US" altLang="en-GB" dirty="0"/>
          </a:p>
          <a:p>
            <a:pPr marL="800100" lvl="1" indent="-342900" eaLnBrk="0" hangingPunct="0">
              <a:buFontTx/>
              <a:buChar char="•"/>
              <a:defRPr/>
            </a:pPr>
            <a:r>
              <a:rPr lang="en-US" altLang="zh-CN" b="1" dirty="0"/>
              <a:t>SP for </a:t>
            </a:r>
            <a:r>
              <a:rPr lang="en-US" altLang="zh-CN" b="1" dirty="0" smtClean="0"/>
              <a:t>11-21/0398r2, </a:t>
            </a:r>
            <a:r>
              <a:rPr lang="en-US" altLang="zh-CN" b="1" dirty="0"/>
              <a:t>LB251 </a:t>
            </a:r>
            <a:r>
              <a:rPr lang="en-US" altLang="zh-CN" b="1" dirty="0" err="1"/>
              <a:t>TGbd</a:t>
            </a:r>
            <a:r>
              <a:rPr lang="en-US" altLang="zh-CN" b="1" dirty="0"/>
              <a:t> resolutions for few PHY comments, </a:t>
            </a:r>
            <a:r>
              <a:rPr lang="en-US" altLang="zh-CN" b="1" dirty="0" err="1"/>
              <a:t>Qinghua</a:t>
            </a:r>
            <a:r>
              <a:rPr lang="en-US" altLang="zh-CN" b="1" dirty="0"/>
              <a:t> Li (Intel)</a:t>
            </a:r>
          </a:p>
          <a:p>
            <a:pPr marL="800100" lvl="1" indent="-342900" eaLnBrk="0" hangingPunct="0">
              <a:buFontTx/>
              <a:buChar char="•"/>
              <a:defRPr/>
            </a:pPr>
            <a:r>
              <a:rPr lang="en-US" altLang="zh-CN" b="1" dirty="0" smtClean="0"/>
              <a:t>Continue </a:t>
            </a:r>
            <a:r>
              <a:rPr lang="en-US" altLang="zh-CN" b="1" dirty="0"/>
              <a:t>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Tech motions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Revisit Timeline</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Future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plan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en-GB" dirty="0" smtClean="0"/>
              <a:t>Next teleconference on Mar 23</a:t>
            </a:r>
            <a:r>
              <a:rPr lang="en-US" altLang="en-GB" baseline="30000" dirty="0" smtClean="0"/>
              <a:t>rd</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US" altLang="zh-CN"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850147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11-21/0398r2)</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10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11-21/0398r2</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1648, 1649, 1650, 1651, 1652, 1731, 1768, 1787, 1803, </a:t>
            </a:r>
            <a:r>
              <a:rPr lang="en-GB" altLang="zh-CN" sz="2100" dirty="0" smtClean="0">
                <a:latin typeface="Calibri" panose="020F0502020204030204" pitchFamily="34" charset="0"/>
                <a:cs typeface="Calibri" panose="020F0502020204030204" pitchFamily="34" charset="0"/>
              </a:rPr>
              <a:t>and 1804</a:t>
            </a:r>
            <a:endParaRPr lang="zh-CN" altLang="zh-CN" sz="2100" dirty="0">
              <a:latin typeface="Calibri" panose="020F0502020204030204" pitchFamily="34" charset="0"/>
              <a:cs typeface="Calibri" panose="020F0502020204030204" pitchFamily="34" charset="0"/>
            </a:endParaRPr>
          </a:p>
          <a:p>
            <a:pPr marL="342900" lvl="1" indent="0"/>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14Y/0N/7A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05900522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 #1 (approval of Comment Resolutions)</a:t>
            </a:r>
            <a:endParaRPr lang="zh-CN" altLang="en-US" dirty="0"/>
          </a:p>
        </p:txBody>
      </p:sp>
      <p:sp>
        <p:nvSpPr>
          <p:cNvPr id="3" name="内容占位符 2"/>
          <p:cNvSpPr>
            <a:spLocks noGrp="1"/>
          </p:cNvSpPr>
          <p:nvPr>
            <p:ph idx="1"/>
          </p:nvPr>
        </p:nvSpPr>
        <p:spPr>
          <a:xfrm>
            <a:off x="914400" y="1524050"/>
            <a:ext cx="10361613" cy="5029068"/>
          </a:xfrm>
        </p:spPr>
        <p:txBody>
          <a:bodyPr>
            <a:normAutofit fontScale="40000" lnSpcReduction="20000"/>
          </a:bodyPr>
          <a:lstStyle/>
          <a:p>
            <a:r>
              <a:rPr lang="en-US" altLang="zh-CN" sz="2400" dirty="0" smtClean="0">
                <a:sym typeface="+mn-ea"/>
              </a:rPr>
              <a:t>Move to approve the comment resolutions as in following CR documents:</a:t>
            </a:r>
            <a:endParaRPr lang="zh-CN" altLang="en-US" sz="2400" dirty="0">
              <a:sym typeface="+mn-ea"/>
            </a:endParaRPr>
          </a:p>
          <a:p>
            <a:pPr marL="385445" indent="-342900">
              <a:lnSpc>
                <a:spcPct val="120000"/>
              </a:lnSpc>
              <a:spcBef>
                <a:spcPts val="0"/>
              </a:spcBef>
              <a:buFontTx/>
              <a:buChar char="-"/>
            </a:pPr>
            <a:r>
              <a:rPr lang="en-US" altLang="zh-CN" sz="2400" b="0" dirty="0" smtClean="0">
                <a:latin typeface="Calibri" panose="020F0502020204030204" pitchFamily="34" charset="0"/>
                <a:cs typeface="Calibri" panose="020F0502020204030204" pitchFamily="34" charset="0"/>
              </a:rPr>
              <a:t>Resolutions of 3 CIDs (</a:t>
            </a:r>
            <a:r>
              <a:rPr lang="en-GB" altLang="zh-CN" sz="2400" b="0" dirty="0">
                <a:latin typeface="Calibri" panose="020F0502020204030204" pitchFamily="34" charset="0"/>
                <a:cs typeface="Calibri" panose="020F0502020204030204" pitchFamily="34" charset="0"/>
              </a:rPr>
              <a:t>1527, 1800, and 1801</a:t>
            </a:r>
            <a:r>
              <a:rPr lang="en-US" altLang="zh-CN" sz="2400" b="0" dirty="0" smtClean="0">
                <a:latin typeface="Calibri" panose="020F0502020204030204" pitchFamily="34" charset="0"/>
                <a:cs typeface="Calibri" panose="020F0502020204030204" pitchFamily="34" charset="0"/>
              </a:rPr>
              <a:t>) as in 11-21/0020r2</a:t>
            </a:r>
          </a:p>
          <a:p>
            <a:pPr marL="385445" indent="-342900">
              <a:lnSpc>
                <a:spcPct val="120000"/>
              </a:lnSpc>
              <a:spcBef>
                <a:spcPts val="0"/>
              </a:spcBef>
              <a:buFontTx/>
              <a:buChar char="-"/>
            </a:pPr>
            <a:r>
              <a:rPr lang="en-US" altLang="zh-CN" sz="2400" b="0" dirty="0" smtClean="0">
                <a:latin typeface="Calibri" panose="020F0502020204030204" pitchFamily="34" charset="0"/>
                <a:cs typeface="Calibri" panose="020F0502020204030204" pitchFamily="34" charset="0"/>
              </a:rPr>
              <a:t>Resolutions of CID 1772 as in 11-21/0021r0</a:t>
            </a:r>
          </a:p>
          <a:p>
            <a:pPr marL="385445" indent="-342900">
              <a:lnSpc>
                <a:spcPct val="120000"/>
              </a:lnSpc>
              <a:spcBef>
                <a:spcPts val="0"/>
              </a:spcBef>
              <a:buFontTx/>
              <a:buChar char="-"/>
            </a:pPr>
            <a:r>
              <a:rPr lang="en-US" altLang="zh-CN" sz="2400" b="0" dirty="0" smtClean="0">
                <a:latin typeface="Calibri" panose="020F0502020204030204" pitchFamily="34" charset="0"/>
                <a:cs typeface="Calibri" panose="020F0502020204030204" pitchFamily="34" charset="0"/>
              </a:rPr>
              <a:t>Resolutions </a:t>
            </a:r>
            <a:r>
              <a:rPr lang="en-US" altLang="zh-CN" sz="2400" b="0" dirty="0">
                <a:latin typeface="Calibri" panose="020F0502020204030204" pitchFamily="34" charset="0"/>
                <a:cs typeface="Calibri" panose="020F0502020204030204" pitchFamily="34" charset="0"/>
              </a:rPr>
              <a:t>of </a:t>
            </a:r>
            <a:r>
              <a:rPr lang="en-US" altLang="zh-CN" sz="2400" b="0" dirty="0" smtClean="0">
                <a:latin typeface="Calibri" panose="020F0502020204030204" pitchFamily="34" charset="0"/>
                <a:cs typeface="Calibri" panose="020F0502020204030204" pitchFamily="34" charset="0"/>
              </a:rPr>
              <a:t>10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1080, 1113, 1114, 1115, 1538, 1578, 1774, 1776, 1083, and 1817</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11-21/0022r4</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3 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1081, 1775, and, 1777</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11-21/0023r2</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a:t>
            </a:r>
            <a:r>
              <a:rPr lang="en-US" altLang="zh-CN" sz="2400" b="0" dirty="0" smtClean="0">
                <a:latin typeface="Calibri" panose="020F0502020204030204" pitchFamily="34" charset="0"/>
                <a:cs typeface="Calibri" panose="020F0502020204030204" pitchFamily="34" charset="0"/>
              </a:rPr>
              <a:t>6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1027, 1082, 1317, 1539, 1540, and 1778</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11-21/0024r2</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3 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1116, 1664, and 1773</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11-21/0025r2</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a:t>
            </a:r>
            <a:r>
              <a:rPr lang="en-US" altLang="zh-CN" sz="2400" b="0" dirty="0" smtClean="0">
                <a:latin typeface="Calibri" panose="020F0502020204030204" pitchFamily="34" charset="0"/>
                <a:cs typeface="Calibri" panose="020F0502020204030204" pitchFamily="34" charset="0"/>
              </a:rPr>
              <a:t>4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1818, 1541, 1668, and 1819</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11-21/0026r2</a:t>
            </a:r>
          </a:p>
          <a:p>
            <a:pPr marL="385445" indent="-342900">
              <a:lnSpc>
                <a:spcPct val="120000"/>
              </a:lnSpc>
              <a:spcBef>
                <a:spcPts val="0"/>
              </a:spcBef>
              <a:buFontTx/>
              <a:buChar char="-"/>
            </a:pPr>
            <a:r>
              <a:rPr lang="en-US" altLang="zh-CN" sz="2400" b="0" dirty="0" smtClean="0">
                <a:latin typeface="Calibri" panose="020F0502020204030204" pitchFamily="34" charset="0"/>
                <a:cs typeface="Calibri" panose="020F0502020204030204" pitchFamily="34" charset="0"/>
              </a:rPr>
              <a:t>Resolutions of 2 </a:t>
            </a:r>
            <a:r>
              <a:rPr lang="en-US" altLang="zh-CN" sz="2500" b="0" dirty="0">
                <a:latin typeface="Calibri" panose="020F0502020204030204" pitchFamily="34" charset="0"/>
                <a:cs typeface="Calibri" panose="020F0502020204030204" pitchFamily="34" charset="0"/>
              </a:rPr>
              <a:t>CIDs (</a:t>
            </a:r>
            <a:r>
              <a:rPr lang="en-GB" altLang="zh-CN" sz="2500" b="0" dirty="0">
                <a:latin typeface="Calibri" panose="020F0502020204030204" pitchFamily="34" charset="0"/>
                <a:cs typeface="Calibri" panose="020F0502020204030204" pitchFamily="34" charset="0"/>
              </a:rPr>
              <a:t>1084 and 1820</a:t>
            </a:r>
            <a:r>
              <a:rPr lang="en-US" altLang="zh-CN" sz="2500" b="0" dirty="0">
                <a:latin typeface="Calibri" panose="020F0502020204030204" pitchFamily="34" charset="0"/>
                <a:cs typeface="Calibri" panose="020F0502020204030204" pitchFamily="34" charset="0"/>
              </a:rPr>
              <a:t>) as </a:t>
            </a:r>
            <a:r>
              <a:rPr lang="en-US" altLang="zh-CN" sz="2400" b="0" dirty="0" smtClean="0">
                <a:latin typeface="Calibri" panose="020F0502020204030204" pitchFamily="34" charset="0"/>
                <a:cs typeface="Calibri" panose="020F0502020204030204" pitchFamily="34" charset="0"/>
              </a:rPr>
              <a:t>in 11-21/0027r2</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a:t>
            </a:r>
            <a:r>
              <a:rPr lang="en-US" altLang="zh-CN" sz="2400" b="0" dirty="0" smtClean="0">
                <a:latin typeface="Calibri" panose="020F0502020204030204" pitchFamily="34" charset="0"/>
                <a:cs typeface="Calibri" panose="020F0502020204030204" pitchFamily="34" charset="0"/>
              </a:rPr>
              <a:t>3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1154, 1158, and 1344</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11-21/0045r2</a:t>
            </a: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a:t>
            </a:r>
            <a:r>
              <a:rPr lang="en-US" altLang="zh-CN" sz="2400" b="0" dirty="0" smtClean="0">
                <a:latin typeface="Calibri" panose="020F0502020204030204" pitchFamily="34" charset="0"/>
                <a:cs typeface="Calibri" panose="020F0502020204030204" pitchFamily="34" charset="0"/>
              </a:rPr>
              <a:t>15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1086, 1195, 1542, 1543, 1544, 1545, 1546, 1821, 1822, 1823, 1824, 1825, 1826, 1827, and 1828</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11-21/0028r3</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4</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1216, 1444, 1445, and 1025</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11-21/0044r3</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3 CIDs </a:t>
            </a:r>
            <a:r>
              <a:rPr lang="en-US" altLang="zh-CN" sz="2400" b="0" dirty="0" smtClean="0">
                <a:latin typeface="Calibri" panose="020F0502020204030204" pitchFamily="34" charset="0"/>
                <a:cs typeface="Calibri" panose="020F0502020204030204" pitchFamily="34" charset="0"/>
              </a:rPr>
              <a:t>(</a:t>
            </a:r>
            <a:r>
              <a:rPr lang="en-US" altLang="zh-CN" sz="2400" b="0" dirty="0">
                <a:latin typeface="Calibri" panose="020F0502020204030204" pitchFamily="34" charset="0"/>
                <a:cs typeface="Calibri" panose="020F0502020204030204" pitchFamily="34" charset="0"/>
              </a:rPr>
              <a:t>1504, 1505 and </a:t>
            </a:r>
            <a:r>
              <a:rPr lang="en-US" altLang="zh-CN" sz="2400" b="0" dirty="0" smtClean="0">
                <a:latin typeface="Calibri" panose="020F0502020204030204" pitchFamily="34" charset="0"/>
                <a:cs typeface="Calibri" panose="020F0502020204030204" pitchFamily="34" charset="0"/>
              </a:rPr>
              <a:t>1599)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11-21/0126r1</a:t>
            </a:r>
          </a:p>
          <a:p>
            <a:pPr marL="385445" indent="-342900">
              <a:lnSpc>
                <a:spcPct val="120000"/>
              </a:lnSpc>
              <a:spcBef>
                <a:spcPts val="0"/>
              </a:spcBef>
              <a:buFontTx/>
              <a:buChar char="-"/>
            </a:pPr>
            <a:r>
              <a:rPr lang="en-US" altLang="zh-CN" sz="2400" b="0" dirty="0" smtClean="0">
                <a:latin typeface="Calibri" panose="020F0502020204030204" pitchFamily="34" charset="0"/>
                <a:cs typeface="Calibri" panose="020F0502020204030204" pitchFamily="34" charset="0"/>
              </a:rPr>
              <a:t>Resolutions </a:t>
            </a:r>
            <a:r>
              <a:rPr lang="en-US" altLang="zh-CN" sz="2400" b="0" dirty="0">
                <a:latin typeface="Calibri" panose="020F0502020204030204" pitchFamily="34" charset="0"/>
                <a:cs typeface="Calibri" panose="020F0502020204030204" pitchFamily="34" charset="0"/>
              </a:rPr>
              <a:t>of </a:t>
            </a:r>
            <a:r>
              <a:rPr lang="en-US" altLang="zh-CN" sz="2400" b="0" dirty="0" smtClean="0">
                <a:latin typeface="Calibri" panose="020F0502020204030204" pitchFamily="34" charset="0"/>
                <a:cs typeface="Calibri" panose="020F0502020204030204" pitchFamily="34" charset="0"/>
              </a:rPr>
              <a:t>13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US" altLang="zh-CN" sz="2400" b="0" dirty="0">
                <a:latin typeface="Calibri" panose="020F0502020204030204" pitchFamily="34" charset="0"/>
                <a:cs typeface="Calibri" panose="020F0502020204030204" pitchFamily="34" charset="0"/>
              </a:rPr>
              <a:t>CID </a:t>
            </a:r>
            <a:r>
              <a:rPr lang="en-GB" altLang="zh-CN" sz="2400" b="0" dirty="0">
                <a:latin typeface="Calibri" panose="020F0502020204030204" pitchFamily="34" charset="0"/>
                <a:cs typeface="Calibri" panose="020F0502020204030204" pitchFamily="34" charset="0"/>
              </a:rPr>
              <a:t>1021, 1022, 1224, 1225, 1227, 1422, 1423, 1486, 1487, 1494, 1754, 1789, and </a:t>
            </a:r>
            <a:r>
              <a:rPr lang="en-GB" altLang="zh-CN" sz="2400" b="0" dirty="0" smtClean="0">
                <a:latin typeface="Calibri" panose="020F0502020204030204" pitchFamily="34" charset="0"/>
                <a:cs typeface="Calibri" panose="020F0502020204030204" pitchFamily="34" charset="0"/>
              </a:rPr>
              <a:t>1790</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11-21/0070r5</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a:t>
            </a:r>
            <a:r>
              <a:rPr lang="en-US" altLang="zh-CN" sz="2400" b="0" dirty="0" smtClean="0">
                <a:latin typeface="Calibri" panose="020F0502020204030204" pitchFamily="34" charset="0"/>
                <a:cs typeface="Calibri" panose="020F0502020204030204" pitchFamily="34" charset="0"/>
              </a:rPr>
              <a:t>27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1009, 1010, 1073, 1074, 1011, 1138, 1139, 1197, 1240, 1250, 1255, 1258, 1378, 1380, 1381, 1382, 1383, 1384, 1385, 1439, 1507, 1508, </a:t>
            </a:r>
            <a:r>
              <a:rPr lang="en-GB" altLang="zh-CN" sz="2400" b="0" dirty="0" smtClean="0">
                <a:latin typeface="Calibri" panose="020F0502020204030204" pitchFamily="34" charset="0"/>
                <a:cs typeface="Calibri" panose="020F0502020204030204" pitchFamily="34" charset="0"/>
              </a:rPr>
              <a:t>1689</a:t>
            </a:r>
            <a:r>
              <a:rPr lang="en-GB" altLang="zh-CN" sz="2400" b="0" dirty="0">
                <a:latin typeface="Calibri" panose="020F0502020204030204" pitchFamily="34" charset="0"/>
                <a:cs typeface="Calibri" panose="020F0502020204030204" pitchFamily="34" charset="0"/>
              </a:rPr>
              <a:t>, 1732, 1733, 1734, and 1735</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11-20/1939r3</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a:t>
            </a:r>
            <a:r>
              <a:rPr lang="en-US" altLang="zh-CN" sz="2400" b="0" dirty="0" smtClean="0">
                <a:latin typeface="Calibri" panose="020F0502020204030204" pitchFamily="34" charset="0"/>
                <a:cs typeface="Calibri" panose="020F0502020204030204" pitchFamily="34" charset="0"/>
              </a:rPr>
              <a:t>6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1346, 1691, 1514, 1251, 1782, and 1515</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11-21/0097r0</a:t>
            </a: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a:t>
            </a:r>
            <a:r>
              <a:rPr lang="en-US" altLang="zh-CN" sz="2400" b="0" dirty="0" smtClean="0">
                <a:latin typeface="Calibri" panose="020F0502020204030204" pitchFamily="34" charset="0"/>
                <a:cs typeface="Calibri" panose="020F0502020204030204" pitchFamily="34" charset="0"/>
              </a:rPr>
              <a:t>14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1136, 1137, 1237, 1236, 1602, 1601, 1283, 1008, 1358, 1165, 1362, 1661, 1070, and 1455</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11-21/0107r1</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a:t>
            </a:r>
            <a:r>
              <a:rPr lang="en-US" altLang="zh-CN" sz="2400" b="0" dirty="0" smtClean="0">
                <a:latin typeface="Calibri" panose="020F0502020204030204" pitchFamily="34" charset="0"/>
                <a:cs typeface="Calibri" panose="020F0502020204030204" pitchFamily="34" charset="0"/>
              </a:rPr>
              <a:t>2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1019 and 1845</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11-21/0108r0</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a:t>
            </a:r>
            <a:r>
              <a:rPr lang="en-US" altLang="zh-CN" sz="2400" b="0" dirty="0" smtClean="0">
                <a:latin typeface="Calibri" panose="020F0502020204030204" pitchFamily="34" charset="0"/>
                <a:cs typeface="Calibri" panose="020F0502020204030204" pitchFamily="34" charset="0"/>
              </a:rPr>
              <a:t>22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1363, 1157, 1076, 1764, 1471, 1524, 1077, 1078, 1026, 1085, 1028, 1523, 1783, 1249, 1474, 1473, 1525,1526, 1793, 1792, 1802 and 1805</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11-21/0109r1</a:t>
            </a:r>
          </a:p>
          <a:p>
            <a:pPr marL="385445" indent="-342900">
              <a:lnSpc>
                <a:spcPct val="120000"/>
              </a:lnSpc>
              <a:spcBef>
                <a:spcPts val="0"/>
              </a:spcBef>
              <a:buFontTx/>
              <a:buChar char="-"/>
            </a:pPr>
            <a:r>
              <a:rPr lang="en-US" altLang="zh-CN" sz="2400" b="0" dirty="0">
                <a:latin typeface="Calibri" panose="020F0502020204030204" pitchFamily="34" charset="0"/>
                <a:cs typeface="Calibri" panose="020F0502020204030204" pitchFamily="34" charset="0"/>
              </a:rPr>
              <a:t>Resolutions of </a:t>
            </a:r>
            <a:r>
              <a:rPr lang="en-US" altLang="zh-CN" sz="2400" b="0" dirty="0" smtClean="0">
                <a:latin typeface="Calibri" panose="020F0502020204030204" pitchFamily="34" charset="0"/>
                <a:cs typeface="Calibri" panose="020F0502020204030204" pitchFamily="34" charset="0"/>
              </a:rPr>
              <a:t>7 </a:t>
            </a:r>
            <a:r>
              <a:rPr lang="en-US" altLang="zh-CN" sz="2400" b="0" dirty="0">
                <a:latin typeface="Calibri" panose="020F0502020204030204" pitchFamily="34" charset="0"/>
                <a:cs typeface="Calibri" panose="020F0502020204030204" pitchFamily="34" charset="0"/>
              </a:rPr>
              <a:t>CIDs </a:t>
            </a:r>
            <a:r>
              <a:rPr lang="en-US" altLang="zh-CN" sz="2400" b="0" dirty="0" smtClean="0">
                <a:latin typeface="Calibri" panose="020F0502020204030204" pitchFamily="34" charset="0"/>
                <a:cs typeface="Calibri" panose="020F0502020204030204" pitchFamily="34" charset="0"/>
              </a:rPr>
              <a:t>(</a:t>
            </a:r>
            <a:r>
              <a:rPr lang="en-GB" altLang="zh-CN" sz="2400" b="0" dirty="0">
                <a:latin typeface="Calibri" panose="020F0502020204030204" pitchFamily="34" charset="0"/>
                <a:cs typeface="Calibri" panose="020F0502020204030204" pitchFamily="34" charset="0"/>
              </a:rPr>
              <a:t>1453, 1452, 1450 1449, 1134, 1459, and </a:t>
            </a:r>
            <a:r>
              <a:rPr lang="en-GB" altLang="zh-CN" sz="2400" b="0" dirty="0" smtClean="0">
                <a:latin typeface="Calibri" panose="020F0502020204030204" pitchFamily="34" charset="0"/>
                <a:cs typeface="Calibri" panose="020F0502020204030204" pitchFamily="34" charset="0"/>
              </a:rPr>
              <a:t>1451</a:t>
            </a:r>
            <a:r>
              <a:rPr lang="en-US" altLang="zh-CN" sz="2400" b="0" dirty="0" smtClean="0">
                <a:latin typeface="Calibri" panose="020F0502020204030204" pitchFamily="34" charset="0"/>
                <a:cs typeface="Calibri" panose="020F0502020204030204" pitchFamily="34" charset="0"/>
              </a:rPr>
              <a:t>) </a:t>
            </a:r>
            <a:r>
              <a:rPr lang="en-US" altLang="zh-CN" sz="2400" b="0" dirty="0">
                <a:latin typeface="Calibri" panose="020F0502020204030204" pitchFamily="34" charset="0"/>
                <a:cs typeface="Calibri" panose="020F0502020204030204" pitchFamily="34" charset="0"/>
              </a:rPr>
              <a:t>as in </a:t>
            </a:r>
            <a:r>
              <a:rPr lang="en-US" altLang="zh-CN" sz="2400" b="0" dirty="0" smtClean="0">
                <a:latin typeface="Calibri" panose="020F0502020204030204" pitchFamily="34" charset="0"/>
                <a:cs typeface="Calibri" panose="020F0502020204030204" pitchFamily="34" charset="0"/>
              </a:rPr>
              <a:t>11-21/0110r0</a:t>
            </a:r>
            <a:endParaRPr lang="en-US" altLang="zh-CN" sz="2400" b="0" dirty="0">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smtClean="0">
                <a:solidFill>
                  <a:schemeClr val="tx1"/>
                </a:solidFill>
                <a:latin typeface="Calibri" panose="020F0502020204030204" pitchFamily="34" charset="0"/>
                <a:cs typeface="Calibri" panose="020F0502020204030204" pitchFamily="34" charset="0"/>
              </a:rPr>
              <a:t>Resolutions </a:t>
            </a:r>
            <a:r>
              <a:rPr lang="en-US" altLang="zh-CN" sz="2400" b="0" dirty="0">
                <a:solidFill>
                  <a:schemeClr val="tx1"/>
                </a:solidFill>
                <a:latin typeface="Calibri" panose="020F0502020204030204" pitchFamily="34" charset="0"/>
                <a:cs typeface="Calibri" panose="020F0502020204030204" pitchFamily="34" charset="0"/>
              </a:rPr>
              <a:t>of 2 CIDs </a:t>
            </a:r>
            <a:r>
              <a:rPr lang="en-US" altLang="zh-CN" sz="2400" b="0" dirty="0" smtClean="0">
                <a:solidFill>
                  <a:schemeClr val="tx1"/>
                </a:solidFill>
                <a:latin typeface="Calibri" panose="020F0502020204030204" pitchFamily="34" charset="0"/>
                <a:cs typeface="Calibri" panose="020F0502020204030204" pitchFamily="34" charset="0"/>
              </a:rPr>
              <a:t>(</a:t>
            </a:r>
            <a:r>
              <a:rPr lang="en-GB" altLang="zh-CN" sz="2400" b="0" dirty="0">
                <a:solidFill>
                  <a:schemeClr val="tx1"/>
                </a:solidFill>
                <a:latin typeface="Calibri" panose="020F0502020204030204" pitchFamily="34" charset="0"/>
                <a:cs typeface="Calibri" panose="020F0502020204030204" pitchFamily="34" charset="0"/>
              </a:rPr>
              <a:t>1000 and </a:t>
            </a:r>
            <a:r>
              <a:rPr lang="en-GB" altLang="zh-CN" sz="2400" b="0" dirty="0" smtClean="0">
                <a:solidFill>
                  <a:schemeClr val="tx1"/>
                </a:solidFill>
                <a:latin typeface="Calibri" panose="020F0502020204030204" pitchFamily="34" charset="0"/>
                <a:cs typeface="Calibri" panose="020F0502020204030204" pitchFamily="34" charset="0"/>
              </a:rPr>
              <a:t>1171</a:t>
            </a:r>
            <a:r>
              <a:rPr lang="en-US" altLang="zh-CN" sz="2400" b="0" dirty="0" smtClean="0">
                <a:solidFill>
                  <a:schemeClr val="tx1"/>
                </a:solidFill>
                <a:latin typeface="Calibri" panose="020F0502020204030204" pitchFamily="34" charset="0"/>
                <a:cs typeface="Calibri" panose="020F0502020204030204" pitchFamily="34" charset="0"/>
              </a:rPr>
              <a:t>) </a:t>
            </a:r>
            <a:r>
              <a:rPr lang="en-US" altLang="zh-CN" sz="2400" b="0" dirty="0">
                <a:solidFill>
                  <a:schemeClr val="tx1"/>
                </a:solidFill>
                <a:latin typeface="Calibri" panose="020F0502020204030204" pitchFamily="34" charset="0"/>
                <a:cs typeface="Calibri" panose="020F0502020204030204" pitchFamily="34" charset="0"/>
              </a:rPr>
              <a:t>as in </a:t>
            </a:r>
            <a:r>
              <a:rPr lang="en-US" altLang="zh-CN" sz="2400" b="0" dirty="0" smtClean="0">
                <a:solidFill>
                  <a:schemeClr val="tx1"/>
                </a:solidFill>
                <a:latin typeface="Calibri" panose="020F0502020204030204" pitchFamily="34" charset="0"/>
                <a:cs typeface="Calibri" panose="020F0502020204030204" pitchFamily="34" charset="0"/>
              </a:rPr>
              <a:t>11-21/0343r1</a:t>
            </a:r>
            <a:endParaRPr lang="en-US" altLang="zh-CN" sz="2400" b="0" dirty="0">
              <a:solidFill>
                <a:schemeClr val="tx1"/>
              </a:solidFill>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solidFill>
                  <a:schemeClr val="tx1"/>
                </a:solidFill>
                <a:latin typeface="Calibri" panose="020F0502020204030204" pitchFamily="34" charset="0"/>
                <a:cs typeface="Calibri" panose="020F0502020204030204" pitchFamily="34" charset="0"/>
              </a:rPr>
              <a:t>Resolutions of </a:t>
            </a:r>
            <a:r>
              <a:rPr lang="en-US" altLang="zh-CN" sz="2400" b="0" dirty="0" smtClean="0">
                <a:solidFill>
                  <a:schemeClr val="tx1"/>
                </a:solidFill>
                <a:latin typeface="Calibri" panose="020F0502020204030204" pitchFamily="34" charset="0"/>
                <a:cs typeface="Calibri" panose="020F0502020204030204" pitchFamily="34" charset="0"/>
              </a:rPr>
              <a:t> CID </a:t>
            </a:r>
            <a:r>
              <a:rPr lang="en-US" altLang="zh-CN" sz="2300" b="0" dirty="0">
                <a:solidFill>
                  <a:schemeClr val="tx1"/>
                </a:solidFill>
                <a:sym typeface="+mn-ea"/>
              </a:rPr>
              <a:t>1161 </a:t>
            </a:r>
            <a:r>
              <a:rPr lang="en-US" altLang="zh-CN" sz="2400" b="0" dirty="0" smtClean="0">
                <a:solidFill>
                  <a:schemeClr val="tx1"/>
                </a:solidFill>
                <a:latin typeface="Calibri" panose="020F0502020204030204" pitchFamily="34" charset="0"/>
                <a:cs typeface="Calibri" panose="020F0502020204030204" pitchFamily="34" charset="0"/>
              </a:rPr>
              <a:t>as </a:t>
            </a:r>
            <a:r>
              <a:rPr lang="en-US" altLang="zh-CN" sz="2400" b="0" dirty="0">
                <a:solidFill>
                  <a:schemeClr val="tx1"/>
                </a:solidFill>
                <a:latin typeface="Calibri" panose="020F0502020204030204" pitchFamily="34" charset="0"/>
                <a:cs typeface="Calibri" panose="020F0502020204030204" pitchFamily="34" charset="0"/>
              </a:rPr>
              <a:t>in </a:t>
            </a:r>
            <a:r>
              <a:rPr lang="en-US" altLang="zh-CN" sz="2400" b="0" dirty="0" smtClean="0">
                <a:solidFill>
                  <a:schemeClr val="tx1"/>
                </a:solidFill>
                <a:latin typeface="Calibri" panose="020F0502020204030204" pitchFamily="34" charset="0"/>
                <a:cs typeface="Calibri" panose="020F0502020204030204" pitchFamily="34" charset="0"/>
              </a:rPr>
              <a:t>11-21/0383r2</a:t>
            </a:r>
            <a:endParaRPr lang="en-US" altLang="zh-CN" sz="2400" b="0" dirty="0">
              <a:solidFill>
                <a:schemeClr val="tx1"/>
              </a:solidFill>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solidFill>
                  <a:schemeClr val="tx1"/>
                </a:solidFill>
                <a:latin typeface="Calibri" panose="020F0502020204030204" pitchFamily="34" charset="0"/>
                <a:cs typeface="Calibri" panose="020F0502020204030204" pitchFamily="34" charset="0"/>
              </a:rPr>
              <a:t>Resolutions of 2 CIDs </a:t>
            </a:r>
            <a:r>
              <a:rPr lang="en-US" altLang="zh-CN" sz="2400" b="0" dirty="0" smtClean="0">
                <a:solidFill>
                  <a:schemeClr val="tx1"/>
                </a:solidFill>
                <a:latin typeface="Calibri" panose="020F0502020204030204" pitchFamily="34" charset="0"/>
                <a:cs typeface="Calibri" panose="020F0502020204030204" pitchFamily="34" charset="0"/>
              </a:rPr>
              <a:t>(</a:t>
            </a:r>
            <a:r>
              <a:rPr lang="en-GB" altLang="zh-CN" sz="2400" b="0" dirty="0">
                <a:solidFill>
                  <a:schemeClr val="tx1"/>
                </a:solidFill>
                <a:latin typeface="Calibri" panose="020F0502020204030204" pitchFamily="34" charset="0"/>
                <a:cs typeface="Calibri" panose="020F0502020204030204" pitchFamily="34" charset="0"/>
              </a:rPr>
              <a:t>1093 and </a:t>
            </a:r>
            <a:r>
              <a:rPr lang="en-US" altLang="zh-CN" sz="2400" b="0" dirty="0">
                <a:solidFill>
                  <a:schemeClr val="tx1"/>
                </a:solidFill>
                <a:latin typeface="Calibri" panose="020F0502020204030204" pitchFamily="34" charset="0"/>
                <a:cs typeface="Calibri" panose="020F0502020204030204" pitchFamily="34" charset="0"/>
              </a:rPr>
              <a:t>1571</a:t>
            </a:r>
            <a:r>
              <a:rPr lang="en-US" altLang="zh-CN" sz="2400" b="0" dirty="0" smtClean="0">
                <a:solidFill>
                  <a:schemeClr val="tx1"/>
                </a:solidFill>
                <a:latin typeface="Calibri" panose="020F0502020204030204" pitchFamily="34" charset="0"/>
                <a:cs typeface="Calibri" panose="020F0502020204030204" pitchFamily="34" charset="0"/>
              </a:rPr>
              <a:t>) </a:t>
            </a:r>
            <a:r>
              <a:rPr lang="en-US" altLang="zh-CN" sz="2400" b="0" dirty="0">
                <a:solidFill>
                  <a:schemeClr val="tx1"/>
                </a:solidFill>
                <a:latin typeface="Calibri" panose="020F0502020204030204" pitchFamily="34" charset="0"/>
                <a:cs typeface="Calibri" panose="020F0502020204030204" pitchFamily="34" charset="0"/>
              </a:rPr>
              <a:t>as in </a:t>
            </a:r>
            <a:r>
              <a:rPr lang="en-US" altLang="zh-CN" sz="2400" b="0" dirty="0" smtClean="0">
                <a:solidFill>
                  <a:schemeClr val="tx1"/>
                </a:solidFill>
                <a:latin typeface="Calibri" panose="020F0502020204030204" pitchFamily="34" charset="0"/>
                <a:cs typeface="Calibri" panose="020F0502020204030204" pitchFamily="34" charset="0"/>
              </a:rPr>
              <a:t>11-21/0393r0</a:t>
            </a:r>
            <a:endParaRPr lang="en-US" altLang="zh-CN" sz="2400" b="0" dirty="0">
              <a:solidFill>
                <a:schemeClr val="tx1"/>
              </a:solidFill>
              <a:latin typeface="Calibri" panose="020F0502020204030204" pitchFamily="34" charset="0"/>
              <a:cs typeface="Calibri" panose="020F0502020204030204" pitchFamily="34" charset="0"/>
            </a:endParaRPr>
          </a:p>
          <a:p>
            <a:pPr marL="385445" indent="-342900">
              <a:lnSpc>
                <a:spcPct val="120000"/>
              </a:lnSpc>
              <a:spcBef>
                <a:spcPts val="0"/>
              </a:spcBef>
              <a:buFontTx/>
              <a:buChar char="-"/>
            </a:pPr>
            <a:r>
              <a:rPr lang="en-US" altLang="zh-CN" sz="2400" b="0" dirty="0">
                <a:solidFill>
                  <a:schemeClr val="tx1"/>
                </a:solidFill>
                <a:latin typeface="Calibri" panose="020F0502020204030204" pitchFamily="34" charset="0"/>
                <a:cs typeface="Calibri" panose="020F0502020204030204" pitchFamily="34" charset="0"/>
              </a:rPr>
              <a:t>Resolutions of </a:t>
            </a:r>
            <a:r>
              <a:rPr lang="en-US" altLang="zh-CN" sz="2400" b="0" dirty="0" smtClean="0">
                <a:solidFill>
                  <a:schemeClr val="tx1"/>
                </a:solidFill>
                <a:latin typeface="Calibri" panose="020F0502020204030204" pitchFamily="34" charset="0"/>
                <a:cs typeface="Calibri" panose="020F0502020204030204" pitchFamily="34" charset="0"/>
              </a:rPr>
              <a:t>10 </a:t>
            </a:r>
            <a:r>
              <a:rPr lang="en-US" altLang="zh-CN" sz="2400" b="0" dirty="0">
                <a:solidFill>
                  <a:schemeClr val="tx1"/>
                </a:solidFill>
                <a:latin typeface="Calibri" panose="020F0502020204030204" pitchFamily="34" charset="0"/>
                <a:cs typeface="Calibri" panose="020F0502020204030204" pitchFamily="34" charset="0"/>
              </a:rPr>
              <a:t>CIDs </a:t>
            </a:r>
            <a:r>
              <a:rPr lang="en-US" altLang="zh-CN" sz="2400" b="0" dirty="0" smtClean="0">
                <a:solidFill>
                  <a:schemeClr val="tx1"/>
                </a:solidFill>
                <a:latin typeface="Calibri" panose="020F0502020204030204" pitchFamily="34" charset="0"/>
                <a:cs typeface="Calibri" panose="020F0502020204030204" pitchFamily="34" charset="0"/>
              </a:rPr>
              <a:t>(</a:t>
            </a:r>
            <a:r>
              <a:rPr lang="en-US" altLang="zh-CN" sz="2400" b="0" dirty="0">
                <a:solidFill>
                  <a:schemeClr val="tx1"/>
                </a:solidFill>
                <a:latin typeface="Calibri" panose="020F0502020204030204" pitchFamily="34" charset="0"/>
                <a:cs typeface="Calibri" panose="020F0502020204030204" pitchFamily="34" charset="0"/>
              </a:rPr>
              <a:t>1406, 1492, 1557, 1753, 1149, 1252, 1517, 1844, 1281, and </a:t>
            </a:r>
            <a:r>
              <a:rPr lang="en-US" altLang="zh-CN" sz="2400" b="0" dirty="0" smtClean="0">
                <a:solidFill>
                  <a:schemeClr val="tx1"/>
                </a:solidFill>
                <a:latin typeface="Calibri" panose="020F0502020204030204" pitchFamily="34" charset="0"/>
                <a:cs typeface="Calibri" panose="020F0502020204030204" pitchFamily="34" charset="0"/>
              </a:rPr>
              <a:t>1481) </a:t>
            </a:r>
            <a:r>
              <a:rPr lang="en-US" altLang="zh-CN" sz="2400" b="0" dirty="0">
                <a:solidFill>
                  <a:schemeClr val="tx1"/>
                </a:solidFill>
                <a:latin typeface="Calibri" panose="020F0502020204030204" pitchFamily="34" charset="0"/>
                <a:cs typeface="Calibri" panose="020F0502020204030204" pitchFamily="34" charset="0"/>
              </a:rPr>
              <a:t>as in </a:t>
            </a:r>
            <a:r>
              <a:rPr lang="en-US" altLang="zh-CN" sz="2400" b="0" dirty="0" smtClean="0">
                <a:solidFill>
                  <a:schemeClr val="tx1"/>
                </a:solidFill>
                <a:latin typeface="Calibri" panose="020F0502020204030204" pitchFamily="34" charset="0"/>
                <a:cs typeface="Calibri" panose="020F0502020204030204" pitchFamily="34" charset="0"/>
              </a:rPr>
              <a:t>11-21/0429r2</a:t>
            </a:r>
          </a:p>
          <a:p>
            <a:pPr marL="385445" indent="-342900">
              <a:lnSpc>
                <a:spcPct val="120000"/>
              </a:lnSpc>
              <a:spcBef>
                <a:spcPts val="0"/>
              </a:spcBef>
              <a:buFontTx/>
              <a:buChar char="-"/>
            </a:pPr>
            <a:r>
              <a:rPr lang="en-US" altLang="zh-CN" sz="2400" b="0" dirty="0">
                <a:solidFill>
                  <a:schemeClr val="tx1"/>
                </a:solidFill>
                <a:latin typeface="Calibri" panose="020F0502020204030204" pitchFamily="34" charset="0"/>
                <a:cs typeface="Calibri" panose="020F0502020204030204" pitchFamily="34" charset="0"/>
              </a:rPr>
              <a:t>Resolutions of </a:t>
            </a:r>
            <a:r>
              <a:rPr lang="en-US" altLang="zh-CN" sz="2400" b="0" dirty="0" smtClean="0">
                <a:solidFill>
                  <a:schemeClr val="tx1"/>
                </a:solidFill>
                <a:latin typeface="Calibri" panose="020F0502020204030204" pitchFamily="34" charset="0"/>
                <a:cs typeface="Calibri" panose="020F0502020204030204" pitchFamily="34" charset="0"/>
              </a:rPr>
              <a:t>11 </a:t>
            </a:r>
            <a:r>
              <a:rPr lang="en-US" altLang="zh-CN" sz="2400" b="0" dirty="0">
                <a:solidFill>
                  <a:schemeClr val="tx1"/>
                </a:solidFill>
                <a:latin typeface="Calibri" panose="020F0502020204030204" pitchFamily="34" charset="0"/>
                <a:cs typeface="Calibri" panose="020F0502020204030204" pitchFamily="34" charset="0"/>
              </a:rPr>
              <a:t>CIDs </a:t>
            </a:r>
            <a:r>
              <a:rPr lang="en-US" altLang="zh-CN" sz="2400" b="0" dirty="0" smtClean="0">
                <a:solidFill>
                  <a:schemeClr val="tx1"/>
                </a:solidFill>
                <a:latin typeface="Calibri" panose="020F0502020204030204" pitchFamily="34" charset="0"/>
                <a:cs typeface="Calibri" panose="020F0502020204030204" pitchFamily="34" charset="0"/>
              </a:rPr>
              <a:t>(</a:t>
            </a:r>
            <a:r>
              <a:rPr lang="en-GB" altLang="zh-CN" sz="2400" b="0" dirty="0">
                <a:solidFill>
                  <a:schemeClr val="tx1"/>
                </a:solidFill>
                <a:latin typeface="Calibri" panose="020F0502020204030204" pitchFamily="34" charset="0"/>
                <a:cs typeface="Calibri" panose="020F0502020204030204" pitchFamily="34" charset="0"/>
              </a:rPr>
              <a:t>1067, 1068, 1152, 1153, 1235, 1343, 1438, 1441, 1567, 1568, and </a:t>
            </a:r>
            <a:r>
              <a:rPr lang="en-GB" altLang="zh-CN" sz="2400" b="0" dirty="0" smtClean="0">
                <a:solidFill>
                  <a:schemeClr val="tx1"/>
                </a:solidFill>
                <a:latin typeface="Calibri" panose="020F0502020204030204" pitchFamily="34" charset="0"/>
                <a:cs typeface="Calibri" panose="020F0502020204030204" pitchFamily="34" charset="0"/>
              </a:rPr>
              <a:t>1791</a:t>
            </a:r>
            <a:r>
              <a:rPr lang="en-US" altLang="zh-CN" sz="2400" b="0" dirty="0" smtClean="0">
                <a:solidFill>
                  <a:schemeClr val="tx1"/>
                </a:solidFill>
                <a:latin typeface="Calibri" panose="020F0502020204030204" pitchFamily="34" charset="0"/>
                <a:cs typeface="Calibri" panose="020F0502020204030204" pitchFamily="34" charset="0"/>
              </a:rPr>
              <a:t>) </a:t>
            </a:r>
            <a:r>
              <a:rPr lang="en-US" altLang="zh-CN" sz="2400" b="0" dirty="0">
                <a:solidFill>
                  <a:schemeClr val="tx1"/>
                </a:solidFill>
                <a:latin typeface="Calibri" panose="020F0502020204030204" pitchFamily="34" charset="0"/>
                <a:cs typeface="Calibri" panose="020F0502020204030204" pitchFamily="34" charset="0"/>
              </a:rPr>
              <a:t>as in </a:t>
            </a:r>
            <a:r>
              <a:rPr lang="en-US" altLang="zh-CN" sz="2400" b="0" dirty="0" smtClean="0">
                <a:solidFill>
                  <a:schemeClr val="tx1"/>
                </a:solidFill>
                <a:latin typeface="Calibri" panose="020F0502020204030204" pitchFamily="34" charset="0"/>
                <a:cs typeface="Calibri" panose="020F0502020204030204" pitchFamily="34" charset="0"/>
              </a:rPr>
              <a:t>11-21/0431r1</a:t>
            </a:r>
          </a:p>
          <a:p>
            <a:pPr marL="385445" indent="-342900">
              <a:lnSpc>
                <a:spcPct val="120000"/>
              </a:lnSpc>
              <a:spcBef>
                <a:spcPts val="0"/>
              </a:spcBef>
              <a:buFontTx/>
              <a:buChar char="-"/>
            </a:pPr>
            <a:r>
              <a:rPr lang="en-US" altLang="zh-CN" sz="2400" b="0" dirty="0" smtClean="0">
                <a:solidFill>
                  <a:schemeClr val="tx1"/>
                </a:solidFill>
                <a:latin typeface="Calibri" panose="020F0502020204030204" pitchFamily="34" charset="0"/>
                <a:cs typeface="Calibri" panose="020F0502020204030204" pitchFamily="34" charset="0"/>
              </a:rPr>
              <a:t>Resolutions of 10 CIDs </a:t>
            </a:r>
            <a:r>
              <a:rPr lang="en-US" altLang="zh-CN" sz="2500" b="0" dirty="0">
                <a:solidFill>
                  <a:schemeClr val="tx1"/>
                </a:solidFill>
                <a:latin typeface="Calibri" panose="020F0502020204030204" pitchFamily="34" charset="0"/>
                <a:cs typeface="Calibri" panose="020F0502020204030204" pitchFamily="34" charset="0"/>
              </a:rPr>
              <a:t>(</a:t>
            </a:r>
            <a:r>
              <a:rPr lang="en-GB" altLang="zh-CN" sz="2500" b="0" dirty="0">
                <a:solidFill>
                  <a:schemeClr val="tx1"/>
                </a:solidFill>
                <a:latin typeface="Calibri" panose="020F0502020204030204" pitchFamily="34" charset="0"/>
                <a:cs typeface="Calibri" panose="020F0502020204030204" pitchFamily="34" charset="0"/>
              </a:rPr>
              <a:t>1648, 1649, 1650, 1651, 1652, 1731, 1768, 1787, 1803, and 1804</a:t>
            </a:r>
            <a:r>
              <a:rPr lang="en-US" altLang="zh-CN" sz="2500" b="0" dirty="0">
                <a:solidFill>
                  <a:schemeClr val="tx1"/>
                </a:solidFill>
                <a:latin typeface="Calibri" panose="020F0502020204030204" pitchFamily="34" charset="0"/>
                <a:cs typeface="Calibri" panose="020F0502020204030204" pitchFamily="34" charset="0"/>
              </a:rPr>
              <a:t>) as in </a:t>
            </a:r>
            <a:r>
              <a:rPr lang="en-US" altLang="zh-CN" sz="2500" b="0" dirty="0" smtClean="0">
                <a:solidFill>
                  <a:schemeClr val="tx1"/>
                </a:solidFill>
                <a:latin typeface="Calibri" panose="020F0502020204030204" pitchFamily="34" charset="0"/>
                <a:cs typeface="Calibri" panose="020F0502020204030204" pitchFamily="34" charset="0"/>
              </a:rPr>
              <a:t>11-21/0398r2</a:t>
            </a:r>
          </a:p>
          <a:p>
            <a:pPr marL="385445" indent="-342900">
              <a:lnSpc>
                <a:spcPct val="120000"/>
              </a:lnSpc>
              <a:spcBef>
                <a:spcPts val="0"/>
              </a:spcBef>
              <a:buFontTx/>
              <a:buChar char="-"/>
            </a:pPr>
            <a:endParaRPr lang="en-US" altLang="zh-CN" sz="2400" b="1" dirty="0" smtClean="0">
              <a:latin typeface="Calibri" panose="020F0502020204030204" pitchFamily="34" charset="0"/>
              <a:cs typeface="Calibri" panose="020F0502020204030204" pitchFamily="34" charset="0"/>
            </a:endParaRP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Moved: </a:t>
            </a:r>
            <a:r>
              <a:rPr lang="en-US" altLang="zh-CN" sz="2400" b="1" dirty="0" err="1" smtClean="0">
                <a:latin typeface="Calibri" panose="020F0502020204030204" pitchFamily="34" charset="0"/>
                <a:cs typeface="Calibri" panose="020F0502020204030204" pitchFamily="34" charset="0"/>
              </a:rPr>
              <a:t>Bahar</a:t>
            </a:r>
            <a:r>
              <a:rPr lang="en-US" altLang="zh-CN" sz="2400" b="1" dirty="0" smtClean="0">
                <a:latin typeface="Calibri" panose="020F0502020204030204" pitchFamily="34" charset="0"/>
                <a:cs typeface="Calibri" panose="020F0502020204030204" pitchFamily="34" charset="0"/>
              </a:rPr>
              <a:t> </a:t>
            </a:r>
            <a:r>
              <a:rPr lang="en-US" altLang="zh-CN" sz="2400" b="1" dirty="0" err="1" smtClean="0">
                <a:latin typeface="Calibri" panose="020F0502020204030204" pitchFamily="34" charset="0"/>
                <a:cs typeface="Calibri" panose="020F0502020204030204" pitchFamily="34" charset="0"/>
              </a:rPr>
              <a:t>Sadeghi</a:t>
            </a:r>
            <a:r>
              <a:rPr lang="en-US" altLang="zh-CN" sz="2400" b="1" dirty="0" smtClean="0">
                <a:latin typeface="Calibri" panose="020F0502020204030204" pitchFamily="34" charset="0"/>
                <a:cs typeface="Calibri" panose="020F0502020204030204" pitchFamily="34" charset="0"/>
              </a:rPr>
              <a:t>				Seconded: Stephan Sand</a:t>
            </a:r>
          </a:p>
          <a:p>
            <a:pPr marL="42545" indent="0">
              <a:lnSpc>
                <a:spcPct val="120000"/>
              </a:lnSpc>
              <a:spcBef>
                <a:spcPts val="0"/>
              </a:spcBef>
            </a:pPr>
            <a:r>
              <a:rPr lang="en-US" altLang="zh-CN" sz="2400" b="1" dirty="0" smtClean="0">
                <a:latin typeface="Calibri" panose="020F0502020204030204" pitchFamily="34" charset="0"/>
                <a:cs typeface="Calibri" panose="020F0502020204030204" pitchFamily="34" charset="0"/>
              </a:rPr>
              <a:t>Result: approved with unanimous consensus</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733126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49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23</a:t>
            </a:r>
            <a:r>
              <a:rPr kumimoji="0" lang="en-US" altLang="zh-CN"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rd</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3414348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500" dirty="0"/>
              <a:t>number: </a:t>
            </a:r>
            <a:r>
              <a:rPr lang="en-US" altLang="zh-CN" sz="2500" dirty="0" smtClean="0"/>
              <a:t>129 469 7686</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129 469 7686</a:t>
            </a:r>
            <a:endParaRPr lang="en-US" altLang="zh-CN" sz="2400" dirty="0" smtClean="0"/>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1294697686@ieee802.my.webex.com</a:t>
            </a:r>
            <a:r>
              <a:rPr lang="en-US" altLang="zh-CN" sz="2400" dirty="0"/>
              <a:t>, or 173.243.2.68</a:t>
            </a:r>
          </a:p>
          <a:p>
            <a:endParaRPr lang="en-US" altLang="zh-CN" sz="2400" dirty="0"/>
          </a:p>
          <a:p>
            <a:r>
              <a:rPr lang="en-US" altLang="zh-CN" sz="2400" dirty="0"/>
              <a:t>Join using Microsoft Lync or Microsoft Skype for Business: dial 1294697686.ieee802.my@lync.webex.com</a:t>
            </a:r>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50</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1195493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51</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eaLnBrk="0" hangingPunct="0">
              <a:buFontTx/>
              <a:buChar char="•"/>
              <a:defRPr/>
            </a:pPr>
            <a:r>
              <a:rPr lang="en-US" altLang="zh-CN" b="1" dirty="0" smtClean="0"/>
              <a:t>Continue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Mar 30</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4583924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Teleconference</a:t>
            </a:r>
            <a:br>
              <a:rPr lang="en-US" sz="3200" dirty="0" smtClean="0">
                <a:solidFill>
                  <a:srgbClr val="0000FF"/>
                </a:solidFill>
                <a:latin typeface="Arial Black" panose="020B0A04020102020204" pitchFamily="34" charset="0"/>
              </a:rPr>
            </a:b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Mar </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30</a:t>
            </a:r>
            <a:r>
              <a:rPr kumimoji="0" lang="en-US" altLang="zh-CN"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zh-CN"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2021</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Tech Editor: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Bahar</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Sadeghi</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(Intel)</a:t>
            </a: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72255604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Teleconference Bridge Information</a:t>
            </a:r>
          </a:p>
        </p:txBody>
      </p:sp>
      <p:sp>
        <p:nvSpPr>
          <p:cNvPr id="3" name="文本占位符 2"/>
          <p:cNvSpPr>
            <a:spLocks noGrp="1"/>
          </p:cNvSpPr>
          <p:nvPr>
            <p:ph type="body" idx="1"/>
          </p:nvPr>
        </p:nvSpPr>
        <p:spPr>
          <a:xfrm>
            <a:off x="914400" y="1751330"/>
            <a:ext cx="10361930" cy="4467225"/>
          </a:xfrm>
        </p:spPr>
        <p:txBody>
          <a:bodyPr>
            <a:normAutofit fontScale="77500" lnSpcReduction="20000"/>
          </a:bodyPr>
          <a:lstStyle/>
          <a:p>
            <a:r>
              <a:rPr sz="2400" dirty="0"/>
              <a:t>Join </a:t>
            </a:r>
            <a:r>
              <a:rPr sz="2400" dirty="0" err="1"/>
              <a:t>Webex</a:t>
            </a:r>
            <a:r>
              <a:rPr sz="2400" dirty="0"/>
              <a:t> Meeting</a:t>
            </a:r>
            <a:r>
              <a:rPr lang="en-US" sz="2400" dirty="0" smtClean="0"/>
              <a:t>:</a:t>
            </a:r>
            <a:endParaRPr sz="2400" dirty="0"/>
          </a:p>
          <a:p>
            <a:endParaRPr sz="2400" dirty="0"/>
          </a:p>
          <a:p>
            <a:r>
              <a:rPr sz="2400" dirty="0"/>
              <a:t>Meeting </a:t>
            </a:r>
            <a:r>
              <a:rPr sz="2500" dirty="0"/>
              <a:t>number: </a:t>
            </a:r>
            <a:r>
              <a:rPr lang="en-US" altLang="zh-CN" sz="2500" dirty="0" smtClean="0"/>
              <a:t>129 048 7044</a:t>
            </a:r>
            <a:endParaRPr sz="2500" dirty="0"/>
          </a:p>
          <a:p>
            <a:r>
              <a:rPr sz="2400" dirty="0" smtClean="0"/>
              <a:t>Meeting password: wireless</a:t>
            </a:r>
          </a:p>
          <a:p>
            <a:endParaRPr sz="2400" dirty="0"/>
          </a:p>
          <a:p>
            <a:r>
              <a:rPr sz="2400" dirty="0"/>
              <a:t>Join by phone:</a:t>
            </a:r>
          </a:p>
          <a:p>
            <a:r>
              <a:rPr sz="2400" dirty="0"/>
              <a:t>   +1-510-338-9438 USA Toll</a:t>
            </a:r>
          </a:p>
          <a:p>
            <a:r>
              <a:rPr sz="2400" dirty="0"/>
              <a:t>   </a:t>
            </a:r>
            <a:r>
              <a:rPr sz="2400" dirty="0">
                <a:hlinkClick r:id="rId2" action="ppaction://hlinkfile"/>
              </a:rPr>
              <a:t>Global call-in numbers</a:t>
            </a:r>
            <a:endParaRPr sz="2400" dirty="0"/>
          </a:p>
          <a:p>
            <a:r>
              <a:rPr sz="2400" dirty="0" smtClean="0"/>
              <a:t>Access </a:t>
            </a:r>
            <a:r>
              <a:rPr sz="2400" dirty="0"/>
              <a:t>code: </a:t>
            </a:r>
            <a:r>
              <a:rPr lang="en-US" altLang="zh-CN" sz="2400" dirty="0"/>
              <a:t>129 048 </a:t>
            </a:r>
            <a:r>
              <a:rPr lang="en-US" altLang="zh-CN" sz="2400" dirty="0" smtClean="0"/>
              <a:t>7044</a:t>
            </a:r>
          </a:p>
          <a:p>
            <a:endParaRPr lang="en-US" altLang="zh-CN" sz="2400" dirty="0" smtClean="0"/>
          </a:p>
          <a:p>
            <a:r>
              <a:rPr lang="en-US" altLang="zh-CN" sz="2400" dirty="0" smtClean="0"/>
              <a:t>Join </a:t>
            </a:r>
            <a:r>
              <a:rPr lang="en-US" altLang="zh-CN" sz="2400" dirty="0"/>
              <a:t>from a video system or application: dial </a:t>
            </a:r>
            <a:r>
              <a:rPr lang="en-US" altLang="zh-CN" sz="2400" dirty="0" smtClean="0"/>
              <a:t>1290487044@ieee802.my.webex.com</a:t>
            </a:r>
            <a:r>
              <a:rPr lang="en-US" altLang="zh-CN" sz="2400" dirty="0"/>
              <a:t>, or 173.243.2.68</a:t>
            </a:r>
          </a:p>
          <a:p>
            <a:endParaRPr lang="en-US" altLang="zh-CN" sz="2400" dirty="0"/>
          </a:p>
          <a:p>
            <a:r>
              <a:rPr lang="en-US" altLang="zh-CN" sz="2400" dirty="0"/>
              <a:t>Join using Microsoft Lync or Microsoft Skype for Business: dial 1290487044.ieee802.my@lync.webex.com</a:t>
            </a:r>
          </a:p>
          <a:p>
            <a:endParaRPr sz="2400" dirty="0">
              <a:sym typeface="+mn-ea"/>
            </a:endParaRP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53</a:t>
            </a:fld>
            <a:endParaRPr lang="en-US" altLang="en-US" dirty="0">
              <a:latin typeface="Times New Roman" panose="02020603050405020304" pitchFamily="18" charset="0"/>
              <a:ea typeface="Arial Unicode MS" pitchFamily="34" charset="-122"/>
            </a:endParaRP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9198768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54</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teleconference</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1376680" y="1994535"/>
            <a:ext cx="9927590" cy="43967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Call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meeting to order and remind the group to record attendane on imat.ieee.org</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IEEE-SA IPR policies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and meeting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rules</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Approval </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of </a:t>
            </a: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agenda</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GB" altLang="en-US"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Present</a:t>
            </a:r>
            <a:r>
              <a:rPr kumimoji="0" lang="en-US" altLang="en-GB"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ations and </a:t>
            </a:r>
            <a:r>
              <a:rPr kumimoji="0" lang="en-US" altLang="en-GB"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discussion</a:t>
            </a:r>
          </a:p>
          <a:p>
            <a:pPr marL="800100" lvl="1" indent="-342900" eaLnBrk="0" hangingPunct="0">
              <a:buFontTx/>
              <a:buChar char="•"/>
              <a:defRPr/>
            </a:pPr>
            <a:r>
              <a:rPr lang="en-US" altLang="zh-CN" b="1" dirty="0"/>
              <a:t>SP </a:t>
            </a:r>
            <a:r>
              <a:rPr lang="en-US" altLang="zh-CN" sz="2100" b="1" dirty="0"/>
              <a:t>for </a:t>
            </a:r>
            <a:r>
              <a:rPr lang="en-US" altLang="zh-CN" sz="2100" b="1" dirty="0" smtClean="0"/>
              <a:t>11-21/0083r5, </a:t>
            </a:r>
            <a:r>
              <a:rPr lang="en-US" altLang="zh-CN" sz="2100" b="1" dirty="0"/>
              <a:t>LB251 Comment Resolution for 11bd D1.0 Clause 4 General description, Stephan Sand (DLR)</a:t>
            </a:r>
          </a:p>
          <a:p>
            <a:pPr marL="800100" lvl="1" indent="-342900" eaLnBrk="0" hangingPunct="0">
              <a:buFontTx/>
              <a:buChar char="•"/>
              <a:defRPr/>
            </a:pPr>
            <a:r>
              <a:rPr lang="en-US" altLang="zh-CN" sz="2100" b="1" dirty="0"/>
              <a:t>SP for </a:t>
            </a:r>
            <a:r>
              <a:rPr lang="en-US" altLang="zh-CN" sz="2100" b="1" dirty="0" smtClean="0"/>
              <a:t>11-21/0420r1, </a:t>
            </a:r>
            <a:r>
              <a:rPr lang="en-US" altLang="zh-CN" sz="2100" b="1" dirty="0"/>
              <a:t>11bd-d1-0-comment-resolution-5-2-3-2, </a:t>
            </a:r>
            <a:r>
              <a:rPr lang="en-US" altLang="zh-CN" sz="2100" b="1" dirty="0" err="1"/>
              <a:t>Liwen</a:t>
            </a:r>
            <a:r>
              <a:rPr lang="en-US" altLang="zh-CN" sz="2100" b="1" dirty="0"/>
              <a:t> Chu (NXP)</a:t>
            </a:r>
          </a:p>
          <a:p>
            <a:pPr marL="800100" lvl="1" indent="-342900" eaLnBrk="0" hangingPunct="0">
              <a:buFontTx/>
              <a:buChar char="•"/>
              <a:defRPr/>
            </a:pPr>
            <a:r>
              <a:rPr lang="en-US" altLang="zh-CN" sz="2100" b="1" dirty="0"/>
              <a:t>SP for </a:t>
            </a:r>
            <a:r>
              <a:rPr lang="en-US" altLang="zh-CN" sz="2100" b="1" dirty="0" smtClean="0"/>
              <a:t>11-21/0017r1, </a:t>
            </a:r>
            <a:r>
              <a:rPr lang="en-US" altLang="zh-CN" sz="2100" b="1" dirty="0"/>
              <a:t>Comment Resolution for Overview of the PPDU encoding process, </a:t>
            </a:r>
            <a:r>
              <a:rPr lang="en-US" altLang="zh-CN" sz="2100" b="1" dirty="0" err="1"/>
              <a:t>Rui</a:t>
            </a:r>
            <a:r>
              <a:rPr lang="en-US" altLang="zh-CN" sz="2100" b="1" dirty="0"/>
              <a:t> Cao (</a:t>
            </a:r>
            <a:r>
              <a:rPr lang="en-US" altLang="zh-CN" sz="2100" b="1" dirty="0" smtClean="0"/>
              <a:t>NXP)</a:t>
            </a:r>
            <a:endParaRPr lang="en-US" altLang="zh-CN" sz="2100" b="1" dirty="0"/>
          </a:p>
          <a:p>
            <a:pPr marL="800100" lvl="1" indent="-342900" eaLnBrk="0" hangingPunct="0">
              <a:buFontTx/>
              <a:buChar char="•"/>
              <a:defRPr/>
            </a:pPr>
            <a:r>
              <a:rPr lang="en-US" altLang="zh-CN" sz="2100" b="1" dirty="0"/>
              <a:t>Contin</a:t>
            </a:r>
            <a:r>
              <a:rPr lang="en-US" altLang="zh-CN" b="1" dirty="0" smtClean="0"/>
              <a:t>ue submissions in submission list</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Next </a:t>
            </a:r>
            <a:r>
              <a:rPr kumimoji="0" lang="en-US" altLang="en-GB" sz="2400"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rPr>
              <a:t>teleconference on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Apr 6</a:t>
            </a:r>
            <a:r>
              <a:rPr kumimoji="0" lang="en-US" altLang="en-GB" sz="2400" b="1" i="0" u="none" strike="noStrike" kern="1200" cap="none" spc="0" normalizeH="0" baseline="3000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th</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r>
              <a:rPr lang="en-US" altLang="en-GB" dirty="0" smtClean="0"/>
              <a:t> </a:t>
            </a:r>
            <a:r>
              <a:rPr kumimoji="0" lang="en-US" altLang="en-GB" sz="2400" b="1" i="0" u="none" strike="noStrike" kern="1200" cap="none" spc="0" normalizeH="0" baseline="0" noProof="0" dirty="0" smtClean="0">
                <a:ln>
                  <a:noFill/>
                </a:ln>
                <a:solidFill>
                  <a:schemeClr val="tx1"/>
                </a:solidFill>
                <a:effectLst/>
                <a:uLnTx/>
                <a:uFillTx/>
                <a:latin typeface="Times New Roman" panose="02020603050405020304" pitchFamily="18" charset="0"/>
                <a:ea typeface="MS PGothic" panose="020B0600070205080204" pitchFamily="34" charset="-128"/>
                <a:cs typeface="+mn-cs"/>
              </a:rPr>
              <a:t> </a:t>
            </a:r>
          </a:p>
          <a:p>
            <a:pPr marL="342900" marR="0" lvl="0" indent="-342900" algn="just" defTabSz="914400" rtl="0" eaLnBrk="0" fontAlgn="base" latinLnBrk="0" hangingPunct="0">
              <a:lnSpc>
                <a:spcPct val="100000"/>
              </a:lnSpc>
              <a:spcBef>
                <a:spcPct val="20000"/>
              </a:spcBef>
              <a:spcAft>
                <a:spcPct val="0"/>
              </a:spcAft>
              <a:buClrTx/>
              <a:buSzTx/>
              <a:buFontTx/>
              <a:buChar char="•"/>
              <a:defRPr/>
            </a:pPr>
            <a:r>
              <a:rPr lang="en-GB" altLang="en-US" noProof="0" dirty="0" smtClean="0">
                <a:ln>
                  <a:noFill/>
                </a:ln>
                <a:effectLst/>
                <a:uLnTx/>
                <a:uFillTx/>
                <a:sym typeface="+mn-ea"/>
              </a:rPr>
              <a:t>Adjourn</a:t>
            </a:r>
            <a:endParaRPr kumimoji="0" lang="en-GB" altLang="en-US" b="1" i="0" u="none" strike="noStrike" kern="1200" cap="none" spc="0" normalizeH="0" baseline="0" noProof="0" dirty="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55900764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#1 (CR, </a:t>
            </a:r>
            <a:r>
              <a:rPr lang="en-US" altLang="zh-CN" dirty="0" smtClean="0"/>
              <a:t>11-21/0083r5)</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21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11-21/0083r5</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1001, 1013, 1014, 1015, 1017, 1095, 1101, 1140, 1181, 1200, 1202, 1268, 1269, 1347, 1509, 1510, 1606, 1607, </a:t>
            </a:r>
            <a:r>
              <a:rPr lang="en-GB" altLang="zh-CN" sz="2100" dirty="0" smtClean="0">
                <a:latin typeface="Calibri" panose="020F0502020204030204" pitchFamily="34" charset="0"/>
                <a:cs typeface="Calibri" panose="020F0502020204030204" pitchFamily="34" charset="0"/>
              </a:rPr>
              <a:t>1609</a:t>
            </a:r>
            <a:r>
              <a:rPr lang="en-GB" altLang="zh-CN" sz="2100" dirty="0">
                <a:latin typeface="Calibri" panose="020F0502020204030204" pitchFamily="34" charset="0"/>
                <a:cs typeface="Calibri" panose="020F0502020204030204" pitchFamily="34" charset="0"/>
              </a:rPr>
              <a:t>, 1737, </a:t>
            </a:r>
            <a:r>
              <a:rPr lang="en-GB" altLang="zh-CN" sz="2100" dirty="0" smtClean="0">
                <a:latin typeface="Calibri" panose="020F0502020204030204" pitchFamily="34" charset="0"/>
                <a:cs typeface="Calibri" panose="020F0502020204030204" pitchFamily="34" charset="0"/>
              </a:rPr>
              <a:t>and 1738</a:t>
            </a:r>
            <a:endParaRPr lang="zh-CN" altLang="zh-CN" sz="2100" dirty="0">
              <a:latin typeface="Calibri" panose="020F0502020204030204" pitchFamily="34" charset="0"/>
              <a:cs typeface="Calibri" panose="020F0502020204030204" pitchFamily="34" charset="0"/>
            </a:endParaRPr>
          </a:p>
          <a:p>
            <a:pPr marL="342900" lvl="1" indent="0"/>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Y/N/A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573290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#2 (CR, 11-21/0420r1)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7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11-21/0420r1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1204, 1270, 1272, 1273, 1369, 1550, </a:t>
            </a:r>
            <a:r>
              <a:rPr lang="en-GB" altLang="zh-CN" sz="2100" dirty="0" smtClean="0">
                <a:latin typeface="Calibri" panose="020F0502020204030204" pitchFamily="34" charset="0"/>
                <a:cs typeface="Calibri" panose="020F0502020204030204" pitchFamily="34" charset="0"/>
              </a:rPr>
              <a:t>and 1839</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zh-CN" altLang="zh-CN" sz="2100" dirty="0">
              <a:latin typeface="Calibri" panose="020F0502020204030204" pitchFamily="34" charset="0"/>
              <a:cs typeface="Calibri" panose="020F0502020204030204" pitchFamily="34" charset="0"/>
            </a:endParaRPr>
          </a:p>
          <a:p>
            <a:pPr marL="342900" lvl="1" indent="0"/>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Y/N/A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3286509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SP #3 (CR, 11-21/0017r1)</a:t>
            </a:r>
            <a:endParaRPr lang="zh-CN" altLang="en-US" dirty="0"/>
          </a:p>
        </p:txBody>
      </p:sp>
      <p:sp>
        <p:nvSpPr>
          <p:cNvPr id="3" name="内容占位符 2"/>
          <p:cNvSpPr>
            <a:spLocks noGrp="1"/>
          </p:cNvSpPr>
          <p:nvPr>
            <p:ph idx="1"/>
          </p:nvPr>
        </p:nvSpPr>
        <p:spPr/>
        <p:txBody>
          <a:bodyPr/>
          <a:lstStyle/>
          <a:p>
            <a:r>
              <a:rPr lang="en-US" altLang="zh-CN" sz="2400" dirty="0">
                <a:sym typeface="+mn-ea"/>
              </a:rPr>
              <a:t>Do you agree on the comment resolution to following </a:t>
            </a:r>
            <a:r>
              <a:rPr lang="en-US" altLang="zh-CN" sz="2400" dirty="0" smtClean="0">
                <a:sym typeface="+mn-ea"/>
              </a:rPr>
              <a:t>9 CIDs </a:t>
            </a:r>
            <a:r>
              <a:rPr lang="en-US" altLang="zh-CN" sz="2400" dirty="0" smtClean="0"/>
              <a:t> </a:t>
            </a:r>
            <a:r>
              <a:rPr lang="en-US" altLang="zh-CN" sz="2400" dirty="0"/>
              <a:t>and proposed spec text modification to IEEE P802.11bd </a:t>
            </a:r>
            <a:r>
              <a:rPr lang="en-US" altLang="zh-CN" sz="2400" dirty="0" smtClean="0"/>
              <a:t>D1.0 </a:t>
            </a:r>
            <a:r>
              <a:rPr lang="en-US" altLang="zh-CN" sz="2400" dirty="0"/>
              <a:t>as in </a:t>
            </a:r>
            <a:r>
              <a:rPr lang="en-US" altLang="zh-CN" sz="2400" dirty="0" smtClean="0"/>
              <a:t>11-21/0017r1</a:t>
            </a:r>
            <a:r>
              <a:rPr lang="zh-CN" altLang="en-US" sz="2400" dirty="0" smtClean="0">
                <a:sym typeface="+mn-ea"/>
              </a:rPr>
              <a:t>?</a:t>
            </a:r>
            <a:endParaRPr lang="zh-CN" altLang="en-US" sz="2400" dirty="0">
              <a:sym typeface="+mn-ea"/>
            </a:endParaRPr>
          </a:p>
          <a:p>
            <a:pPr marL="685800" lvl="1" indent="-342900">
              <a:buFontTx/>
              <a:buChar char="-"/>
            </a:pPr>
            <a:r>
              <a:rPr lang="en-US" altLang="zh-CN" sz="2100" dirty="0">
                <a:latin typeface="Calibri" panose="020F0502020204030204" pitchFamily="34" charset="0"/>
                <a:cs typeface="Calibri" panose="020F0502020204030204" pitchFamily="34" charset="0"/>
              </a:rPr>
              <a:t>CID </a:t>
            </a:r>
            <a:r>
              <a:rPr lang="en-GB" altLang="zh-CN" sz="2100" dirty="0">
                <a:latin typeface="Calibri" panose="020F0502020204030204" pitchFamily="34" charset="0"/>
                <a:cs typeface="Calibri" panose="020F0502020204030204" pitchFamily="34" charset="0"/>
              </a:rPr>
              <a:t>1079, 1576, 1654, 1769, 1806, 1807, 1808, 1809, </a:t>
            </a:r>
            <a:r>
              <a:rPr lang="en-GB" altLang="zh-CN" sz="2100" dirty="0" smtClean="0">
                <a:latin typeface="Calibri" panose="020F0502020204030204" pitchFamily="34" charset="0"/>
                <a:cs typeface="Calibri" panose="020F0502020204030204" pitchFamily="34" charset="0"/>
              </a:rPr>
              <a:t>and 1810</a:t>
            </a:r>
            <a:endParaRPr lang="zh-CN" altLang="zh-CN" sz="2100" dirty="0">
              <a:latin typeface="Calibri" panose="020F0502020204030204" pitchFamily="34" charset="0"/>
              <a:cs typeface="Calibri" panose="020F0502020204030204" pitchFamily="34" charset="0"/>
            </a:endParaRPr>
          </a:p>
          <a:p>
            <a:pPr marL="685800" lvl="1" indent="-342900">
              <a:buFontTx/>
              <a:buChar char="-"/>
            </a:pPr>
            <a:endParaRPr lang="zh-CN" altLang="zh-CN" sz="2100" dirty="0">
              <a:latin typeface="Calibri" panose="020F0502020204030204" pitchFamily="34" charset="0"/>
              <a:cs typeface="Calibri" panose="020F0502020204030204" pitchFamily="34" charset="0"/>
            </a:endParaRPr>
          </a:p>
          <a:p>
            <a:pPr marL="342900" lvl="1" indent="0"/>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sz="2100" dirty="0">
              <a:latin typeface="Calibri" panose="020F0502020204030204" pitchFamily="34" charset="0"/>
              <a:cs typeface="Calibri" panose="020F0502020204030204" pitchFamily="34" charset="0"/>
            </a:endParaRPr>
          </a:p>
          <a:p>
            <a:pPr marL="628650" lvl="1" indent="-285750">
              <a:buFontTx/>
              <a:buChar char="-"/>
            </a:pPr>
            <a:endParaRPr lang="en-US" altLang="zh-CN" dirty="0" smtClean="0"/>
          </a:p>
          <a:p>
            <a:r>
              <a:rPr lang="en-US" altLang="zh-CN" dirty="0" smtClean="0"/>
              <a:t>Y/N/A</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7780039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#3</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800" b="1" noProof="1" smtClean="0">
                <a:latin typeface="Calibri" panose="020F0502020204030204" pitchFamily="34" charset="0"/>
              </a:rPr>
              <a:t>Any material submitted during standards development, whether verbal, recorded, or in written form, is a Contribution and shall comply with the IEEE SA Copyright Policy</a:t>
            </a:r>
          </a:p>
          <a:p>
            <a:pPr marL="342900" indent="-342900" eaLnBrk="0" hangingPunct="0">
              <a:lnSpc>
                <a:spcPct val="90000"/>
              </a:lnSpc>
              <a:buFont typeface="Monotype Sorts" charset="2"/>
            </a:pPr>
            <a:endParaRPr lang="en-US" altLang="en-US" sz="2800" b="1" noProof="1">
              <a:latin typeface="Calibri" panose="020F0502020204030204" pitchFamily="34" charset="0"/>
            </a:endParaRPr>
          </a:p>
          <a:p>
            <a:pPr marL="342900" indent="-342900" eaLnBrk="0" hangingPunct="0">
              <a:lnSpc>
                <a:spcPct val="90000"/>
              </a:lnSpc>
              <a:buFont typeface="Monotype Sorts" charset="2"/>
            </a:pPr>
            <a:r>
              <a:rPr lang="en-US" altLang="en-US" sz="2800" b="1" noProof="1" smtClean="0">
                <a:latin typeface="Calibri" panose="020F0502020204030204" pitchFamily="34" charset="0"/>
              </a:rPr>
              <a:t>Instruct the Secretary to record in the minutes that the foregoing information is provided and that the copyright slides are shown</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213387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fontScale="92500"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noProof="1">
                <a:latin typeface="Calibri" panose="020F0502020204030204" pitchFamily="34" charset="0"/>
              </a:rPr>
              <a:t>Clause 6.1 of the IEEE-SA Standards Board Operations Manual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a:t>
            </a:r>
            <a:r>
              <a:rPr lang="en-US" altLang="en-US" sz="2400" i="1" dirty="0" smtClean="0">
                <a:latin typeface="Calibri" panose="020F0502020204030204" pitchFamily="34" charset="0"/>
              </a:rPr>
              <a:t>submitted</a:t>
            </a:r>
            <a:endParaRPr lang="en-US" altLang="en-US" sz="2800" noProof="1" smtClean="0"/>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2799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1646597"/>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Manual</a:t>
            </a:r>
            <a:br>
              <a:rPr lang="en-US" altLang="zh-CN" sz="2000" dirty="0"/>
            </a:br>
            <a:endParaRPr lang="en-US" altLang="zh-CN" sz="2000" dirty="0"/>
          </a:p>
          <a:p>
            <a:pPr>
              <a:buSzPct val="150000"/>
            </a:pPr>
            <a:r>
              <a:rPr lang="en-US" altLang="zh-CN" sz="2000" dirty="0"/>
              <a:t>IEEE SA Copyright Policy, </a:t>
            </a:r>
            <a:r>
              <a:rPr lang="en-US" altLang="zh-CN" sz="2000" dirty="0" smtClean="0"/>
              <a:t>see</a:t>
            </a:r>
          </a:p>
          <a:p>
            <a:pPr lvl="1">
              <a:buSzPct val="150000"/>
            </a:pPr>
            <a:r>
              <a:rPr lang="en-US" altLang="zh-CN" sz="2000" dirty="0" smtClean="0"/>
              <a:t>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2021</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07667413"/>
      </p:ext>
    </p:extLst>
  </p:cSld>
  <p:clrMapOvr>
    <a:masterClrMapping/>
  </p:clrMapOvr>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58526</TotalTime>
  <Words>4745</Words>
  <Application>Microsoft Office PowerPoint</Application>
  <PresentationFormat>宽屏</PresentationFormat>
  <Paragraphs>774</Paragraphs>
  <Slides>57</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57</vt:i4>
      </vt:variant>
    </vt:vector>
  </HeadingPairs>
  <TitlesOfParts>
    <vt:vector size="68"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Teleconference Plan for Mar 2021</vt:lpstr>
      <vt:lpstr>TGbd Documents Update</vt:lpstr>
      <vt:lpstr>Current TGbd Timeline</vt:lpstr>
      <vt:lpstr>Submission List （1/3）</vt:lpstr>
      <vt:lpstr>Submission List （2/3）</vt:lpstr>
      <vt:lpstr>Submission List （3/3）</vt:lpstr>
      <vt:lpstr>IEEE 802.11 TGbd Teleconference</vt:lpstr>
      <vt:lpstr>Teleconference Bridge Information</vt:lpstr>
      <vt:lpstr>PowerPoint 演示文稿</vt:lpstr>
      <vt:lpstr>SP #1 (CR, 11-20/1939r3)</vt:lpstr>
      <vt:lpstr>IEEE 802.11 TGbd Teleconference During IEEE 802.11 Mar 2021 Plenary</vt:lpstr>
      <vt:lpstr>Teleconference Bridge Information</vt:lpstr>
      <vt:lpstr>PowerPoint 演示文稿</vt:lpstr>
      <vt:lpstr>Approval of TGbd meeting minutes</vt:lpstr>
      <vt:lpstr>SP #1 (CR, 11-21/0097r0)</vt:lpstr>
      <vt:lpstr>SP #2 (CR, 11-21/0107r1)</vt:lpstr>
      <vt:lpstr>SP #3 (CR, 11-21/0108r0)</vt:lpstr>
      <vt:lpstr>SP #4 (CR, 11-21/0109r1)</vt:lpstr>
      <vt:lpstr>SP #5 (CR, 11-21/0110r0)</vt:lpstr>
      <vt:lpstr>IEEE 802.11 TGbd Teleconference During IEEE 802.11 Mar 2021 Plenary</vt:lpstr>
      <vt:lpstr>Teleconference Bridge Information</vt:lpstr>
      <vt:lpstr>PowerPoint 演示文稿</vt:lpstr>
      <vt:lpstr>IEEE 802.11 TGbd Teleconference During IEEE 802.11 Mar 2021 Plenary</vt:lpstr>
      <vt:lpstr>Teleconference Bridge Information</vt:lpstr>
      <vt:lpstr>PowerPoint 演示文稿</vt:lpstr>
      <vt:lpstr>SP #1 (CR, 11-21/0343r1)</vt:lpstr>
      <vt:lpstr>SP #2 (CR, 11-21/0383r2)</vt:lpstr>
      <vt:lpstr>SP #3 (CR, 11-21/0393r0)</vt:lpstr>
      <vt:lpstr>SP #4 (CR, 11-21/0429r2)</vt:lpstr>
      <vt:lpstr>SP #5 (CR, 11-21/0431r1)</vt:lpstr>
      <vt:lpstr>IEEE 802.11 TGbd Teleconference During IEEE 802.11 Mar 2021 Plenary</vt:lpstr>
      <vt:lpstr>Teleconference Bridge Information</vt:lpstr>
      <vt:lpstr>PowerPoint 演示文稿</vt:lpstr>
      <vt:lpstr>SP #1 (CR, 11-21/0398r2)</vt:lpstr>
      <vt:lpstr>Motion #1 (approval of Comment Resolutions)</vt:lpstr>
      <vt:lpstr>IEEE 802.11 TGbd Teleconference </vt:lpstr>
      <vt:lpstr>Teleconference Bridge Information</vt:lpstr>
      <vt:lpstr>PowerPoint 演示文稿</vt:lpstr>
      <vt:lpstr>IEEE 802.11 TGbd Teleconference </vt:lpstr>
      <vt:lpstr>Teleconference Bridge Information</vt:lpstr>
      <vt:lpstr>PowerPoint 演示文稿</vt:lpstr>
      <vt:lpstr>SP #1 (CR, 11-21/0083r5)</vt:lpstr>
      <vt:lpstr>SP #2 (CR, 11-21/0420r1)</vt:lpstr>
      <vt:lpstr>SP #3 (CR, 11-21/0017r1)</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4996</cp:revision>
  <cp:lastPrinted>2014-11-04T15:04:00Z</cp:lastPrinted>
  <dcterms:created xsi:type="dcterms:W3CDTF">2007-04-17T18:10:00Z</dcterms:created>
  <dcterms:modified xsi:type="dcterms:W3CDTF">2021-03-23T15:18:57Z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