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21" r:id="rId17"/>
    <p:sldId id="827" r:id="rId18"/>
    <p:sldId id="822" r:id="rId19"/>
    <p:sldId id="823" r:id="rId20"/>
    <p:sldId id="824"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09" autoAdjust="0"/>
    <p:restoredTop sz="89250" autoAdjust="0"/>
  </p:normalViewPr>
  <p:slideViewPr>
    <p:cSldViewPr>
      <p:cViewPr varScale="1">
        <p:scale>
          <a:sx n="100" d="100"/>
          <a:sy n="100" d="100"/>
        </p:scale>
        <p:origin x="1452" y="8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183638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15578820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68825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85533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32049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a:t>
            </a:r>
            <a:r>
              <a:rPr lang="en-US" smtClean="0"/>
              <a:t>Huawei)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802.11-21/</a:t>
            </a:r>
            <a:r>
              <a:rPr lang="en-US" altLang="zh-CN" sz="1800" b="1" dirty="0" smtClean="0"/>
              <a:t>0206</a:t>
            </a:r>
            <a:r>
              <a:rPr lang="en-US" altLang="en-US" sz="1800" b="1" dirty="0" smtClean="0"/>
              <a:t>r0</a:t>
            </a:r>
            <a:endParaRPr lang="en-US" altLang="en-US" sz="1800" b="1" dirty="0" smtClean="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smtClean="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March </a:t>
            </a:r>
            <a:r>
              <a:rPr lang="en-US" altLang="en-US" sz="1800" b="1" dirty="0" smtClean="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xxxxxxxxxxxxxxx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hyperlink" Target="NULL" TargetMode="External"/><Relationship Id="rId5" Type="http://schemas.openxmlformats.org/officeDocument/2006/relationships/hyperlink" Target="NULL" TargetMode="External"/><Relationship Id="rId4" Type="http://schemas.openxmlformats.org/officeDocument/2006/relationships/hyperlink" Target="https://mentor.ieee.org/802.11/xxxxxxxxxxxxxxxxx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1A8072B-F843-426D-AC66-CF03E3771DB0}" type="slidenum">
              <a:rPr lang="en-US" altLang="en-US" sz="1200" b="0" smtClean="0"/>
              <a:pPr>
                <a:spcBef>
                  <a:spcPct val="0"/>
                </a:spcBef>
                <a:buFontTx/>
                <a:buNone/>
              </a:pPr>
              <a:t>1</a:t>
            </a:fld>
            <a:endParaRPr lang="en-US" altLang="en-US" sz="1200" b="0" smtClean="0"/>
          </a:p>
        </p:txBody>
      </p:sp>
      <p:sp>
        <p:nvSpPr>
          <p:cNvPr id="4100" name="Rectangle 2"/>
          <p:cNvSpPr>
            <a:spLocks noGrp="1" noChangeArrowheads="1"/>
          </p:cNvSpPr>
          <p:nvPr>
            <p:ph type="title"/>
          </p:nvPr>
        </p:nvSpPr>
        <p:spPr>
          <a:xfrm>
            <a:off x="381000" y="914400"/>
            <a:ext cx="8305800" cy="1066800"/>
          </a:xfrm>
        </p:spPr>
        <p:txBody>
          <a:bodyPr/>
          <a:lstStyle/>
          <a:p>
            <a:r>
              <a:rPr lang="en-US" altLang="en-US" dirty="0" smtClean="0"/>
              <a:t>Task Group </a:t>
            </a:r>
            <a:r>
              <a:rPr lang="en-US" altLang="zh-CN" dirty="0" smtClean="0"/>
              <a:t>bf</a:t>
            </a:r>
            <a:r>
              <a:rPr lang="en-US" altLang="en-US" dirty="0" smtClean="0"/>
              <a:t/>
            </a:r>
            <a:br>
              <a:rPr lang="en-US" altLang="en-US" dirty="0" smtClean="0"/>
            </a:br>
            <a:r>
              <a:rPr lang="en-US" altLang="en-US" dirty="0" smtClean="0"/>
              <a:t>Meeting agenda, </a:t>
            </a:r>
            <a:r>
              <a:rPr lang="en-US" altLang="zh-CN" dirty="0" smtClean="0"/>
              <a:t>March Plenary </a:t>
            </a:r>
            <a:r>
              <a:rPr lang="en-US" altLang="en-US" dirty="0" smtClean="0"/>
              <a:t>2021</a:t>
            </a:r>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smtClean="0"/>
              <a:t>Date:</a:t>
            </a:r>
            <a:r>
              <a:rPr lang="en-US" altLang="en-US" sz="2000" b="0" dirty="0" smtClean="0"/>
              <a:t> 2021-03-01</a:t>
            </a:r>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10</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11</a:t>
            </a:fld>
            <a:endParaRPr lang="en-GB" altLang="en-US" sz="1200" b="0" smtClean="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12</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smtClean="0"/>
              <a:t>All participants in IEEE-SA activities are expected to adhere to the core principles underlying the:</a:t>
            </a:r>
          </a:p>
          <a:p>
            <a:pPr lvl="1">
              <a:buFont typeface="Times New Roman" panose="02020603050405020304" pitchFamily="18" charset="0"/>
              <a:buChar char="−"/>
            </a:pPr>
            <a:r>
              <a:rPr lang="en-US" altLang="en-US" sz="1400" smtClean="0">
                <a:hlinkClick r:id="rId3"/>
              </a:rPr>
              <a:t>IEEE Code of Ethics</a:t>
            </a:r>
            <a:endParaRPr lang="en-US" altLang="en-US" sz="1400" smtClean="0"/>
          </a:p>
          <a:p>
            <a:pPr lvl="1">
              <a:buFont typeface="Times New Roman" panose="02020603050405020304" pitchFamily="18" charset="0"/>
              <a:buChar char="−"/>
            </a:pPr>
            <a:r>
              <a:rPr lang="en-US" altLang="en-US" sz="1400" smtClean="0">
                <a:hlinkClick r:id="rId4"/>
              </a:rPr>
              <a:t>IEEE Code of Conduct</a:t>
            </a:r>
            <a:endParaRPr lang="en-US" altLang="en-US" sz="1400" smtClean="0"/>
          </a:p>
          <a:p>
            <a:pPr algn="just">
              <a:spcAft>
                <a:spcPts val="600"/>
              </a:spcAft>
            </a:pPr>
            <a:r>
              <a:rPr lang="en-US" altLang="en-US" sz="1800" b="0" smtClean="0"/>
              <a:t>The core principles of the IEEE Codes of Ethics &amp; Conduct are to:</a:t>
            </a:r>
          </a:p>
          <a:p>
            <a:pPr lvl="1" algn="just">
              <a:spcAft>
                <a:spcPts val="600"/>
              </a:spcAft>
            </a:pPr>
            <a:r>
              <a:rPr lang="en-US" altLang="en-US" sz="1400" smtClean="0"/>
              <a:t>Uphold the highest standards of integrity, responsible behavior, and ethical and professional conduct</a:t>
            </a:r>
          </a:p>
          <a:p>
            <a:pPr lvl="1" algn="just">
              <a:spcAft>
                <a:spcPts val="600"/>
              </a:spcAft>
            </a:pPr>
            <a:r>
              <a:rPr lang="en-US" altLang="en-US" sz="1400" smtClean="0"/>
              <a:t>Treat people fairly and with respect, to not engage in harassment, discrimination, or retaliation, and to protect people's privacy.</a:t>
            </a:r>
          </a:p>
          <a:p>
            <a:pPr lvl="1" algn="just">
              <a:spcAft>
                <a:spcPts val="600"/>
              </a:spcAft>
            </a:pPr>
            <a:r>
              <a:rPr lang="en-US" altLang="en-US" sz="1400" smtClean="0"/>
              <a:t>Avoid injuring others, their property, reputation, or employment by false or malicious action</a:t>
            </a:r>
          </a:p>
          <a:p>
            <a:pPr algn="just">
              <a:spcAft>
                <a:spcPts val="600"/>
              </a:spcAft>
            </a:pPr>
            <a:r>
              <a:rPr lang="en-US" altLang="en-US" sz="1800" b="0" smtClean="0"/>
              <a:t>The most recent versions of these Codes are available at</a:t>
            </a:r>
          </a:p>
          <a:p>
            <a:pPr lvl="1" algn="just">
              <a:spcAft>
                <a:spcPts val="600"/>
              </a:spcAft>
            </a:pPr>
            <a:r>
              <a:rPr lang="en-US" altLang="en-US" sz="1400" smtClean="0">
                <a:hlinkClick r:id="rId5"/>
              </a:rPr>
              <a:t>http://www.ieee.org/about/corporate/governance</a:t>
            </a:r>
            <a:endParaRPr lang="en-US" altLang="en-US" sz="1400" smtClean="0"/>
          </a:p>
          <a:p>
            <a:pPr>
              <a:spcAft>
                <a:spcPts val="600"/>
              </a:spcAft>
            </a:pPr>
            <a:endParaRPr lang="en-US" altLang="en-US" sz="2800" smtClean="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852B5388-3BBF-490A-8288-2D06EFF5B0E2}" type="slidenum">
              <a:rPr lang="en-GB" altLang="en-US" sz="1200" b="0" smtClean="0"/>
              <a:pPr>
                <a:spcBef>
                  <a:spcPct val="0"/>
                </a:spcBef>
                <a:buFontTx/>
                <a:buNone/>
              </a:pPr>
              <a:t>13</a:t>
            </a:fld>
            <a:endParaRPr lang="en-GB" altLang="en-US" sz="1200" b="0" smtClean="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require that “participants in the IEEE standards development individual process shall act based on their qualifications and experience”</a:t>
            </a:r>
          </a:p>
          <a:p>
            <a:pPr algn="just"/>
            <a:r>
              <a:rPr lang="en-US" altLang="en-US" sz="1800" smtClean="0"/>
              <a:t>This means participants:</a:t>
            </a:r>
          </a:p>
          <a:p>
            <a:pPr lvl="1" algn="just">
              <a:buFont typeface="Times New Roman" panose="02020603050405020304" pitchFamily="18"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pPr algn="just"/>
            <a:r>
              <a:rPr lang="en-US" altLang="en-US" sz="1800" smtClean="0"/>
              <a:t>By participating in standards activities using the “</a:t>
            </a:r>
            <a:r>
              <a:rPr lang="en-US" altLang="en-US" sz="1800" i="1" smtClean="0"/>
              <a:t>individual process</a:t>
            </a:r>
            <a:r>
              <a:rPr lang="en-US" altLang="en-US" sz="1800" smtClean="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29DFF84-D4AD-4376-8FE2-83D981F752E7}" type="slidenum">
              <a:rPr lang="en-GB" altLang="en-US" sz="1200" b="0" smtClean="0"/>
              <a:pPr>
                <a:spcBef>
                  <a:spcPct val="0"/>
                </a:spcBef>
                <a:buFontTx/>
                <a:buNone/>
              </a:pPr>
              <a:t>14</a:t>
            </a:fld>
            <a:endParaRPr lang="en-GB" altLang="en-US" sz="1200" b="0" smtClean="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(clause 5.2.1.3) specifies that “</a:t>
            </a:r>
            <a:r>
              <a:rPr lang="en-US" altLang="en-US" sz="1800" i="1" smtClean="0"/>
              <a:t>the standards development process shall not be dominated by any single interest category, individual, or organization</a:t>
            </a:r>
            <a:r>
              <a:rPr lang="en-US" altLang="en-US" sz="1800" smtClean="0"/>
              <a:t>”</a:t>
            </a:r>
          </a:p>
          <a:p>
            <a:pPr lvl="1" algn="just">
              <a:buFont typeface="Times New Roman" panose="02020603050405020304" pitchFamily="18" charset="0"/>
              <a:buChar char="−"/>
            </a:pPr>
            <a:r>
              <a:rPr lang="en-US" altLang="en-US" sz="1800" smtClean="0"/>
              <a:t>This means no participant may exercise “</a:t>
            </a:r>
            <a:r>
              <a:rPr lang="en-US" altLang="en-US" sz="1800" i="1" smtClean="0"/>
              <a:t>authority, leadership, or influence by reason of superior leverage, strength, or representation to the exclusion of fair and equitable consideration of other viewpoints</a:t>
            </a:r>
            <a:r>
              <a:rPr lang="en-US" altLang="en-US" sz="1800" smtClean="0"/>
              <a:t>” or “</a:t>
            </a:r>
            <a:r>
              <a:rPr lang="en-US" altLang="en-US" sz="1800" i="1" smtClean="0"/>
              <a:t>to hinder the progress of the standards development activity</a:t>
            </a:r>
            <a:r>
              <a:rPr lang="en-US" altLang="en-US" sz="1800" smtClean="0"/>
              <a:t>”</a:t>
            </a:r>
          </a:p>
          <a:p>
            <a:pPr algn="just">
              <a:spcBef>
                <a:spcPts val="1200"/>
              </a:spcBef>
            </a:pPr>
            <a:r>
              <a:rPr lang="en-US" altLang="en-US" sz="1800" smtClean="0"/>
              <a:t>This rule applies equally to those participating in a standards development project and to that project’s leadership group</a:t>
            </a:r>
          </a:p>
          <a:p>
            <a:pPr algn="just">
              <a:spcBef>
                <a:spcPts val="1200"/>
              </a:spcBef>
            </a:pPr>
            <a:r>
              <a:rPr lang="en-US" altLang="en-US" sz="1800" smtClean="0"/>
              <a:t>Any person who reasonably suspects that dominance is occurring in a standards development project is encouraged to bring the issue to the attention of the Standards Committee or the project’s IEEE-SA Program Manager</a:t>
            </a:r>
            <a:endParaRPr lang="en-US" altLang="en-US" smtClean="0"/>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D29FD15-C8C6-4C3A-8122-F78641BD8AE7}" type="slidenum">
              <a:rPr lang="en-US" altLang="en-US" sz="1200" b="0" smtClean="0"/>
              <a:pPr>
                <a:spcBef>
                  <a:spcPct val="0"/>
                </a:spcBef>
                <a:buFontTx/>
                <a:buNone/>
              </a:pPr>
              <a:t>15</a:t>
            </a:fld>
            <a:endParaRPr lang="en-US" altLang="en-US" sz="1200" b="0" smtClean="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16</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March XXX</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chemeClr val="tx2"/>
                </a:solidFill>
              </a:rPr>
              <a:t>Approve </a:t>
            </a:r>
            <a:r>
              <a:rPr lang="en-US" altLang="zh-CN" sz="1400" dirty="0" err="1">
                <a:solidFill>
                  <a:schemeClr val="tx2"/>
                </a:solidFill>
              </a:rPr>
              <a:t>TGbf</a:t>
            </a:r>
            <a:r>
              <a:rPr lang="en-US" altLang="en-US" sz="1400" dirty="0">
                <a:solidFill>
                  <a:schemeClr val="tx2"/>
                </a:solidFill>
              </a:rPr>
              <a:t> meeting minutes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Adjourn</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447479892"/>
              </p:ext>
            </p:extLst>
          </p:nvPr>
        </p:nvGraphicFramePr>
        <p:xfrm>
          <a:off x="762000" y="3369145"/>
          <a:ext cx="8229601" cy="1177697"/>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3181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4597819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5E1BE7-2806-4869-AE7C-550826B03251}" type="slidenum">
              <a:rPr lang="en-US" altLang="en-US" sz="1200" b="0" smtClean="0"/>
              <a:pPr>
                <a:spcBef>
                  <a:spcPct val="0"/>
                </a:spcBef>
                <a:buFontTx/>
                <a:buNone/>
              </a:pPr>
              <a:t>17</a:t>
            </a:fld>
            <a:endParaRPr lang="en-US" altLang="en-US" sz="1200" b="0" smtClean="0"/>
          </a:p>
        </p:txBody>
      </p:sp>
      <p:sp>
        <p:nvSpPr>
          <p:cNvPr id="1945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smtClean="0">
                <a:solidFill>
                  <a:schemeClr val="tx2"/>
                </a:solidFill>
              </a:rPr>
              <a:t>TGbf</a:t>
            </a:r>
            <a:r>
              <a:rPr lang="en-US" altLang="en-US" sz="2800" dirty="0" smtClean="0">
                <a:solidFill>
                  <a:schemeClr val="tx2"/>
                </a:solidFill>
              </a:rPr>
              <a:t> </a:t>
            </a:r>
            <a:r>
              <a:rPr lang="en-US" altLang="en-US" sz="2800" dirty="0">
                <a:solidFill>
                  <a:schemeClr val="tx2"/>
                </a:solidFill>
              </a:rPr>
              <a:t>meeting minutes</a:t>
            </a:r>
          </a:p>
        </p:txBody>
      </p:sp>
      <p:sp>
        <p:nvSpPr>
          <p:cNvPr id="19460" name="Rectangle 3"/>
          <p:cNvSpPr txBox="1">
            <a:spLocks noChangeArrowheads="1"/>
          </p:cNvSpPr>
          <p:nvPr/>
        </p:nvSpPr>
        <p:spPr bwMode="auto">
          <a:xfrm>
            <a:off x="685800"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smtClean="0"/>
              <a:t>TGbf</a:t>
            </a:r>
            <a:r>
              <a:rPr lang="en-US" altLang="zh-CN" sz="2000" dirty="0" smtClean="0"/>
              <a:t> minutes </a:t>
            </a:r>
            <a:r>
              <a:rPr lang="en-US" altLang="zh-CN" sz="2000" dirty="0"/>
              <a:t>of meetings and teleconferences from </a:t>
            </a:r>
            <a:r>
              <a:rPr lang="en-US" altLang="zh-CN" sz="2000" dirty="0" smtClean="0"/>
              <a:t>January 2021 </a:t>
            </a:r>
            <a:r>
              <a:rPr lang="en-US" altLang="zh-CN" sz="2000" dirty="0"/>
              <a:t>meeting to today:</a:t>
            </a:r>
          </a:p>
          <a:p>
            <a:pPr lvl="1">
              <a:buFont typeface="Arial" panose="020B0604020202020204" pitchFamily="34" charset="0"/>
              <a:buChar char="•"/>
            </a:pPr>
            <a:r>
              <a:rPr lang="en-US" altLang="zh-CN" sz="1600" dirty="0"/>
              <a:t>January plenary</a:t>
            </a:r>
            <a:r>
              <a:rPr lang="en-US" altLang="zh-CN" sz="1600" dirty="0" smtClean="0"/>
              <a:t>: </a:t>
            </a:r>
            <a:r>
              <a:rPr lang="en-US" altLang="zh-CN" sz="1600" dirty="0">
                <a:hlinkClick r:id="rId3"/>
              </a:rPr>
              <a:t>https://</a:t>
            </a:r>
            <a:r>
              <a:rPr lang="en-US" altLang="zh-CN" sz="1600" dirty="0" smtClean="0">
                <a:hlinkClick r:id="rId3"/>
              </a:rPr>
              <a:t>mentor.ieee.org/xxxxxxxxxxxxxxxx</a:t>
            </a:r>
            <a:endParaRPr lang="en-US" altLang="zh-CN" sz="1600" dirty="0" smtClean="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smtClean="0"/>
              <a:t>Teleconferences </a:t>
            </a:r>
            <a:r>
              <a:rPr lang="en-US" altLang="zh-CN" sz="1600" dirty="0"/>
              <a:t>January </a:t>
            </a:r>
            <a:r>
              <a:rPr lang="en-US" altLang="zh-CN" sz="1600" dirty="0" smtClean="0"/>
              <a:t>- March: </a:t>
            </a:r>
          </a:p>
          <a:p>
            <a:pPr marL="714375" lvl="1" indent="0">
              <a:buNone/>
            </a:pPr>
            <a:r>
              <a:rPr lang="en-US" altLang="zh-CN" sz="1600" dirty="0" smtClean="0">
                <a:hlinkClick r:id="rId4"/>
              </a:rPr>
              <a:t>https</a:t>
            </a:r>
            <a:r>
              <a:rPr lang="en-US" altLang="zh-CN" sz="1600" dirty="0">
                <a:hlinkClick r:id="rId4"/>
              </a:rPr>
              <a:t>://</a:t>
            </a:r>
            <a:r>
              <a:rPr lang="en-US" altLang="zh-CN" sz="1600" dirty="0" smtClean="0">
                <a:hlinkClick r:id="rId4"/>
              </a:rPr>
              <a:t>mentor.ieee.org/802.11/xxxxxxxxxxxxxxxxxx</a:t>
            </a:r>
            <a:endParaRPr lang="en-US" altLang="zh-CN" sz="1600" dirty="0" smtClean="0"/>
          </a:p>
          <a:p>
            <a:pPr marL="714375" lvl="1" indent="0">
              <a:buNone/>
            </a:pPr>
            <a:r>
              <a:rPr lang="en-US" altLang="zh-CN" sz="1600" dirty="0">
                <a:hlinkClick r:id="rId5" invalidUrl="https:///"/>
              </a:rPr>
              <a:t>https</a:t>
            </a:r>
            <a:r>
              <a:rPr lang="en-US" altLang="zh-CN" sz="1600" dirty="0" smtClean="0">
                <a:hlinkClick r:id="rId6" invalidUrl="https:///"/>
              </a:rPr>
              <a:t>://</a:t>
            </a:r>
            <a:endParaRPr lang="en-US" altLang="zh-CN" sz="1600" dirty="0" smtClean="0"/>
          </a:p>
          <a:p>
            <a:pPr marL="714375" lvl="1" indent="0">
              <a:buNone/>
            </a:pPr>
            <a:endParaRPr lang="en-US" altLang="zh-CN" sz="1600" dirty="0"/>
          </a:p>
          <a:p>
            <a:pPr marL="714375" lvl="1" indent="0">
              <a:buNone/>
            </a:pPr>
            <a:endParaRPr lang="en-US" altLang="zh-CN" sz="1600" dirty="0" smtClean="0"/>
          </a:p>
          <a:p>
            <a:r>
              <a:rPr lang="en-US" altLang="zh-CN" sz="2000" dirty="0" smtClean="0"/>
              <a:t>Move</a:t>
            </a:r>
            <a:r>
              <a:rPr lang="en-US" altLang="zh-CN" sz="2000" dirty="0"/>
              <a:t>: Leif Wilhelmsson 	</a:t>
            </a:r>
            <a:r>
              <a:rPr lang="en-US" altLang="zh-CN" sz="2000" dirty="0" smtClean="0"/>
              <a:t>Second</a:t>
            </a:r>
            <a:r>
              <a:rPr lang="en-US" altLang="zh-CN" sz="2000" dirty="0"/>
              <a:t>: </a:t>
            </a:r>
            <a:r>
              <a:rPr lang="en-US" altLang="zh-CN" sz="2000" dirty="0" smtClean="0"/>
              <a:t>	</a:t>
            </a:r>
            <a:endParaRPr lang="en-US" altLang="zh-CN" sz="2000" dirty="0"/>
          </a:p>
          <a:p>
            <a:endParaRPr lang="en-US" altLang="zh-CN" sz="2000" dirty="0"/>
          </a:p>
          <a:p>
            <a:r>
              <a:rPr lang="en-US" altLang="zh-CN" sz="2000" dirty="0"/>
              <a:t>Result</a:t>
            </a:r>
            <a:r>
              <a:rPr lang="en-US" altLang="zh-CN" sz="2000" dirty="0" smtClean="0"/>
              <a:t>:</a:t>
            </a:r>
            <a:endParaRPr lang="zh-CN" altLang="en-US" sz="2000" dirty="0"/>
          </a:p>
          <a:p>
            <a:endParaRPr lang="zh-CN" altLang="en-US" sz="2000" dirty="0" smtClean="0"/>
          </a:p>
          <a:p>
            <a:endParaRPr lang="zh-CN" altLang="en-US" sz="2000" dirty="0"/>
          </a:p>
        </p:txBody>
      </p:sp>
      <p:sp>
        <p:nvSpPr>
          <p:cNvPr id="1946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4698726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18</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5940712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19</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7751974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smtClean="0">
                <a:solidFill>
                  <a:srgbClr val="0000FF"/>
                </a:solidFill>
                <a:cs typeface="Times New Roman" panose="02020603050405020304" pitchFamily="18" charset="0"/>
              </a:rPr>
              <a:t>IEEE 802.11 Task Group bf</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WLAN Sensing</a:t>
            </a:r>
            <a:br>
              <a:rPr lang="en-US" altLang="en-US" sz="3600" smtClean="0">
                <a:solidFill>
                  <a:srgbClr val="0000FF"/>
                </a:solidFill>
                <a:cs typeface="Times New Roman" panose="02020603050405020304" pitchFamily="18" charset="0"/>
              </a:rPr>
            </a:br>
            <a:endParaRPr lang="en-CA" altLang="en-US" sz="2000" smtClean="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smtClean="0"/>
              <a:t>March 9, 12, 15</a:t>
            </a:r>
            <a:endParaRPr lang="en-US" altLang="en-US" dirty="0" smtClean="0">
              <a:solidFill>
                <a:srgbClr val="FF0000"/>
              </a:solidFill>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9:00am ET – 11:00am ET</a:t>
            </a:r>
          </a:p>
          <a:p>
            <a:pPr algn="ctr">
              <a:lnSpc>
                <a:spcPct val="90000"/>
              </a:lnSpc>
              <a:buFontTx/>
              <a:buNone/>
            </a:pPr>
            <a:endParaRPr lang="en-US" altLang="en-US" sz="2000" dirty="0" smtClean="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smtClean="0">
                <a:latin typeface="Arial" panose="020B0604020202020204" pitchFamily="34" charset="0"/>
                <a:cs typeface="MS PGothic" panose="020B0600070205080204" pitchFamily="34" charset="-128"/>
              </a:rPr>
              <a:t> </a:t>
            </a: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en-US" sz="2000" dirty="0" smtClean="0">
                <a:latin typeface="Arial" panose="020B0604020202020204" pitchFamily="34" charset="0"/>
                <a:cs typeface="MS PGothic" panose="020B0600070205080204" pitchFamily="34" charset="-128"/>
              </a:rPr>
              <a:t>  Tech</a:t>
            </a:r>
            <a:r>
              <a:rPr lang="en-US" altLang="zh-CN" sz="2000" dirty="0" smtClean="0">
                <a:latin typeface="Arial" panose="020B0604020202020204" pitchFamily="34" charset="0"/>
                <a:cs typeface="MS PGothic" panose="020B0600070205080204" pitchFamily="34" charset="-128"/>
              </a:rPr>
              <a:t>nical </a:t>
            </a:r>
            <a:r>
              <a:rPr lang="en-US" altLang="en-US" sz="2000" dirty="0" smtClean="0">
                <a:latin typeface="Arial" panose="020B0604020202020204" pitchFamily="34" charset="0"/>
                <a:cs typeface="MS PGothic" panose="020B0600070205080204" pitchFamily="34" charset="-128"/>
              </a:rPr>
              <a:t>Editor:</a:t>
            </a:r>
            <a:r>
              <a:rPr lang="en-US" altLang="en-US" sz="2000" dirty="0">
                <a:latin typeface="Arial" panose="020B0604020202020204" pitchFamily="34" charset="0"/>
                <a:cs typeface="MS PGothic" panose="020B0600070205080204" pitchFamily="34" charset="-128"/>
              </a:rPr>
              <a:t>	</a:t>
            </a:r>
            <a:r>
              <a:rPr lang="en-US" altLang="zh-CN" sz="2000" dirty="0"/>
              <a:t>Claudio Da Silva </a:t>
            </a:r>
            <a:r>
              <a:rPr lang="en-US" altLang="en-US" sz="2000" dirty="0">
                <a:cs typeface="Times New Roman" panose="02020603050405020304" pitchFamily="18" charset="0"/>
              </a:rPr>
              <a:t>(Intel</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5B70FC0-6934-411C-80A2-3E6276AAFEC3}" type="slidenum">
              <a:rPr lang="en-US" altLang="en-US" sz="1200" b="0" smtClean="0"/>
              <a:pPr>
                <a:spcBef>
                  <a:spcPct val="0"/>
                </a:spcBef>
                <a:buFontTx/>
                <a:buNone/>
              </a:pPr>
              <a:t>2</a:t>
            </a:fld>
            <a:endParaRPr lang="en-US" altLang="en-US" sz="1200" b="0" smtClean="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20</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1800" b="1" dirty="0" smtClean="0">
                <a:cs typeface="Times New Roman" panose="02020603050405020304" pitchFamily="18" charset="0"/>
              </a:rPr>
              <a:t>Confirmed:</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cs typeface="Times New Roman" panose="02020603050405020304" pitchFamily="18" charset="0"/>
              </a:rPr>
              <a:t>March </a:t>
            </a:r>
            <a:r>
              <a:rPr lang="en-US" altLang="zh-CN" sz="1400" b="1" dirty="0">
                <a:cs typeface="Times New Roman" panose="02020603050405020304" pitchFamily="18" charset="0"/>
              </a:rPr>
              <a:t>9 (Tuesday), 9am - 11:00am </a:t>
            </a:r>
            <a:r>
              <a:rPr lang="en-US" altLang="zh-CN" sz="1400" b="1" dirty="0" smtClean="0">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March </a:t>
            </a:r>
            <a:r>
              <a:rPr lang="en-US" altLang="zh-CN" sz="1400" b="1" dirty="0" smtClean="0">
                <a:cs typeface="Times New Roman" panose="02020603050405020304" pitchFamily="18" charset="0"/>
              </a:rPr>
              <a:t>12 (Friday), </a:t>
            </a:r>
            <a:r>
              <a:rPr lang="en-US" altLang="zh-CN" sz="1400" b="1" dirty="0">
                <a:cs typeface="Times New Roman" panose="02020603050405020304" pitchFamily="18" charset="0"/>
              </a:rPr>
              <a:t>9am - 11:00am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March </a:t>
            </a:r>
            <a:r>
              <a:rPr lang="en-US" altLang="zh-CN" sz="1400" b="1" dirty="0" smtClean="0">
                <a:cs typeface="Times New Roman" panose="02020603050405020304" pitchFamily="18" charset="0"/>
              </a:rPr>
              <a:t>15 </a:t>
            </a:r>
            <a:r>
              <a:rPr lang="en-US" altLang="zh-CN" sz="1400" b="1" smtClean="0">
                <a:cs typeface="Times New Roman" panose="02020603050405020304" pitchFamily="18" charset="0"/>
              </a:rPr>
              <a:t>(Monday), </a:t>
            </a:r>
            <a:r>
              <a:rPr lang="en-US" altLang="zh-CN" sz="1400" b="1" dirty="0">
                <a:cs typeface="Times New Roman" panose="02020603050405020304" pitchFamily="18" charset="0"/>
              </a:rPr>
              <a:t>9am - 11:00am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a:p>
            <a:pPr lvl="1"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p:txBody>
      </p:sp>
    </p:spTree>
    <p:extLst>
      <p:ext uri="{BB962C8B-B14F-4D97-AF65-F5344CB8AC3E}">
        <p14:creationId xmlns:p14="http://schemas.microsoft.com/office/powerpoint/2010/main" val="14504097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3388ED4-44FC-4D14-9DF0-EF4B3505936F}" type="slidenum">
              <a:rPr lang="en-US" altLang="en-US" sz="1200" b="0" smtClean="0"/>
              <a:pPr>
                <a:spcBef>
                  <a:spcPct val="0"/>
                </a:spcBef>
                <a:buFontTx/>
                <a:buNone/>
              </a:pPr>
              <a:t>3</a:t>
            </a:fld>
            <a:endParaRPr lang="en-US" altLang="en-US" sz="1200" b="0" smtClean="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This presentation contains the IEEE 802.11 Task Group bf agenda items for the teleconference calls on </a:t>
            </a:r>
            <a:r>
              <a:rPr lang="en-US" altLang="en-US" dirty="0">
                <a:solidFill>
                  <a:srgbClr val="0000FF"/>
                </a:solidFill>
              </a:rPr>
              <a:t>March 9, 12, 15</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201003-0ED1-41BE-B15E-A3F7676968BE}" type="slidenum">
              <a:rPr lang="en-US" altLang="en-US" sz="1200" b="0" smtClean="0"/>
              <a:pPr>
                <a:spcBef>
                  <a:spcPct val="0"/>
                </a:spcBef>
                <a:buFontTx/>
                <a:buNone/>
              </a:pPr>
              <a:t>4</a:t>
            </a:fld>
            <a:endParaRPr lang="en-US" altLang="en-US" sz="1200" b="0" smtClean="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smtClean="0"/>
              <a:t>Please announce your affiliation when you first address the group during a meeting slot</a:t>
            </a:r>
          </a:p>
          <a:p>
            <a:r>
              <a:rPr lang="en-US" altLang="en-US" sz="1800" dirty="0" smtClean="0"/>
              <a:t>Cell Phones to be silent or Off</a:t>
            </a:r>
          </a:p>
          <a:p>
            <a:r>
              <a:rPr lang="en-US" altLang="en-US" sz="1800" dirty="0" smtClean="0"/>
              <a:t>Attendance recording procedures</a:t>
            </a:r>
          </a:p>
          <a:p>
            <a:pPr lvl="1"/>
            <a:r>
              <a:rPr lang="en-US" altLang="zh-CN" sz="1600" u="sng" dirty="0" smtClean="0">
                <a:hlinkClick r:id="rId3"/>
              </a:rPr>
              <a:t>https://imat.ieee.org/attendance</a:t>
            </a:r>
            <a:r>
              <a:rPr lang="en-US" altLang="zh-CN" sz="1600" dirty="0" smtClean="0"/>
              <a:t> </a:t>
            </a:r>
            <a:endParaRPr lang="en-US" altLang="en-US" sz="1600" dirty="0" smtClean="0"/>
          </a:p>
          <a:p>
            <a:r>
              <a:rPr lang="en-US" altLang="en-US" sz="1800" dirty="0" smtClean="0"/>
              <a:t>Documentation</a:t>
            </a:r>
          </a:p>
          <a:p>
            <a:pPr lvl="1" algn="just"/>
            <a:r>
              <a:rPr lang="en-US" altLang="en-US" sz="1600" dirty="0" smtClean="0">
                <a:hlinkClick r:id="rId4"/>
              </a:rPr>
              <a:t>http://mentor.ieee.org</a:t>
            </a:r>
            <a:endParaRPr lang="en-US" altLang="en-US" sz="1600" dirty="0" smtClean="0"/>
          </a:p>
          <a:p>
            <a:pPr lvl="1" algn="just"/>
            <a:r>
              <a:rPr lang="en-US" altLang="en-US" sz="1600" dirty="0" smtClean="0"/>
              <a:t>Use “</a:t>
            </a:r>
            <a:r>
              <a:rPr lang="en-US" altLang="ja-JP" sz="1600" dirty="0" err="1" smtClean="0">
                <a:solidFill>
                  <a:srgbClr val="0000FF"/>
                </a:solidFill>
              </a:rPr>
              <a:t>TGbf</a:t>
            </a:r>
            <a:r>
              <a:rPr lang="en-US" altLang="en-US" sz="1600" dirty="0" smtClean="0"/>
              <a:t>”</a:t>
            </a:r>
            <a:r>
              <a:rPr lang="en-US" altLang="ja-JP" sz="1600" dirty="0" smtClean="0"/>
              <a:t> for submission</a:t>
            </a:r>
          </a:p>
          <a:p>
            <a:pPr lvl="1" algn="just"/>
            <a:r>
              <a:rPr lang="en-US" altLang="en-US" sz="1600" dirty="0" smtClean="0"/>
              <a:t>If you plan to make a submission, be sure it does not contain company logos or advertising</a:t>
            </a:r>
          </a:p>
          <a:p>
            <a:pPr lvl="1" algn="just"/>
            <a:r>
              <a:rPr lang="en-US" altLang="en-US" sz="1600" b="1" dirty="0" smtClean="0">
                <a:solidFill>
                  <a:srgbClr val="FF0000"/>
                </a:solidFill>
              </a:rPr>
              <a:t>Documents are prepared by individuals, not companies</a:t>
            </a:r>
          </a:p>
          <a:p>
            <a:r>
              <a:rPr lang="en-US" altLang="en-US" sz="1800" dirty="0" smtClean="0"/>
              <a:t>Questions on Voting status, Ballot pool, Access to Reflector, Documentation,  Member</a:t>
            </a:r>
            <a:r>
              <a:rPr lang="en-US" altLang="ja-JP" sz="1800" dirty="0" smtClean="0"/>
              <a:t>’s Area</a:t>
            </a:r>
          </a:p>
          <a:p>
            <a:pPr lvl="1"/>
            <a:r>
              <a:rPr lang="en-US" altLang="en-US" sz="1600" dirty="0" smtClean="0"/>
              <a:t>Contact Jon Rosdahl –  </a:t>
            </a:r>
            <a:r>
              <a:rPr lang="en-US" altLang="en-US" sz="1600" dirty="0" smtClean="0">
                <a:hlinkClick r:id="rId5"/>
              </a:rPr>
              <a:t>jrosdahl@ieee.org</a:t>
            </a:r>
            <a:endParaRPr lang="zh-CN" altLang="en-US" sz="1800" dirty="0" smtClean="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51BF392-DC75-4EA3-8AFD-A42AEF28B41B}" type="slidenum">
              <a:rPr lang="en-US" altLang="en-US" sz="1200" b="0" smtClean="0"/>
              <a:pPr>
                <a:spcBef>
                  <a:spcPct val="0"/>
                </a:spcBef>
                <a:buFontTx/>
                <a:buNone/>
              </a:pPr>
              <a:t>5</a:t>
            </a:fld>
            <a:endParaRPr lang="en-US" altLang="en-US" sz="1200" b="0" smtClean="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a:t>
            </a:r>
            <a:r>
              <a:rPr lang="en-US" altLang="en-US" dirty="0" smtClean="0">
                <a:solidFill>
                  <a:srgbClr val="000000"/>
                </a:solidFill>
                <a:ea typeface="MS Gothic" panose="020B0609070205080204" pitchFamily="49" charset="-128"/>
              </a:rPr>
              <a:t>9 </a:t>
            </a:r>
            <a:r>
              <a:rPr lang="en-US" altLang="en-US" dirty="0">
                <a:solidFill>
                  <a:srgbClr val="000000"/>
                </a:solidFill>
                <a:ea typeface="MS Gothic" panose="020B0609070205080204" pitchFamily="49" charset="-128"/>
              </a:rPr>
              <a:t>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B74CED-02C4-451C-81A1-54AA048A0B81}" type="slidenum">
              <a:rPr lang="en-GB" altLang="en-US" sz="1200" b="0" smtClean="0"/>
              <a:pPr>
                <a:spcBef>
                  <a:spcPct val="0"/>
                </a:spcBef>
                <a:buFontTx/>
                <a:buNone/>
              </a:pPr>
              <a:t>6</a:t>
            </a:fld>
            <a:endParaRPr lang="en-GB" altLang="en-US" sz="1200" b="0" smtClean="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smtClean="0">
              <a:solidFill>
                <a:srgbClr val="FF0000"/>
              </a:solidFill>
            </a:endParaRPr>
          </a:p>
          <a:p>
            <a:pPr algn="just">
              <a:defRPr/>
            </a:pPr>
            <a:r>
              <a:rPr lang="en-US" altLang="en-US" sz="1800" dirty="0" smtClean="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smtClean="0"/>
          </a:p>
          <a:p>
            <a:pPr algn="just">
              <a:defRPr/>
            </a:pPr>
            <a:r>
              <a:rPr lang="en-US" altLang="en-US" sz="1800" dirty="0" smtClean="0"/>
              <a:t>Participants should inform the IEEE (or cause the IEEE to be informed) of the identity of any other holders of potential Essential Patent Claims</a:t>
            </a:r>
          </a:p>
          <a:p>
            <a:pPr marL="0" indent="0" algn="just">
              <a:buFontTx/>
              <a:buNone/>
              <a:defRPr/>
            </a:pPr>
            <a:endParaRPr lang="en-US" altLang="en-US" sz="1600" dirty="0" smtClean="0"/>
          </a:p>
          <a:p>
            <a:pPr marL="0" indent="0" algn="ctr">
              <a:buFontTx/>
              <a:buNone/>
              <a:defRPr/>
            </a:pPr>
            <a:r>
              <a:rPr lang="en-US" altLang="en-US" sz="3200" dirty="0" smtClean="0">
                <a:latin typeface="+mj-lt"/>
                <a:cs typeface="Calibri" panose="020F0502020204030204" pitchFamily="34" charset="0"/>
              </a:rPr>
              <a:t>Early identification of holders of potential Essential Patent Claims is encouraged</a:t>
            </a:r>
          </a:p>
          <a:p>
            <a:pPr algn="just">
              <a:defRPr/>
            </a:pPr>
            <a:endParaRPr lang="en-US" altLang="en-US" sz="1600" dirty="0" smtClean="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C2C82FC-35C6-4DD5-81BB-F21CC8C32E82}" type="slidenum">
              <a:rPr lang="en-GB" altLang="en-US" sz="1200" b="0" smtClean="0"/>
              <a:pPr>
                <a:spcBef>
                  <a:spcPct val="0"/>
                </a:spcBef>
                <a:buFontTx/>
                <a:buNone/>
              </a:pPr>
              <a:t>7</a:t>
            </a:fld>
            <a:endParaRPr lang="en-GB" altLang="en-US" sz="1200" b="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smtClean="0">
              <a:solidFill>
                <a:srgbClr val="FF0000"/>
              </a:solidFill>
            </a:endParaRPr>
          </a:p>
          <a:p>
            <a:pPr algn="just">
              <a:defRPr/>
            </a:pPr>
            <a:r>
              <a:rPr lang="en-US" altLang="en-US" sz="1800" dirty="0" smtClean="0"/>
              <a:t>Cause an LOA to be submitted to the IEEE-SA (</a:t>
            </a:r>
            <a:r>
              <a:rPr lang="en-US" altLang="en-US" sz="1800" dirty="0" smtClean="0">
                <a:hlinkClick r:id="rId3"/>
              </a:rPr>
              <a:t>patcom@ieee.org</a:t>
            </a:r>
            <a:r>
              <a:rPr lang="en-US" altLang="en-US" sz="1800" dirty="0" smtClean="0"/>
              <a:t>); or</a:t>
            </a:r>
          </a:p>
          <a:p>
            <a:pPr algn="just">
              <a:defRPr/>
            </a:pPr>
            <a:endParaRPr lang="en-US" altLang="en-US" sz="1800" dirty="0" smtClean="0"/>
          </a:p>
          <a:p>
            <a:pPr algn="just">
              <a:defRPr/>
            </a:pPr>
            <a:r>
              <a:rPr lang="en-US" altLang="en-US" sz="1800" dirty="0" smtClean="0"/>
              <a:t>Provide the chair of this group with the identity of the holder(s) of any and all such claims as soon as possible; or</a:t>
            </a:r>
          </a:p>
          <a:p>
            <a:pPr algn="just">
              <a:defRPr/>
            </a:pPr>
            <a:endParaRPr lang="en-US" altLang="en-US" sz="1800" dirty="0" smtClean="0"/>
          </a:p>
          <a:p>
            <a:pPr algn="just">
              <a:defRPr/>
            </a:pPr>
            <a:r>
              <a:rPr lang="en-US" altLang="en-US" sz="1800" dirty="0" smtClean="0"/>
              <a:t>Speak up now and respond to this Call for Potentially Essential Patents</a:t>
            </a:r>
          </a:p>
          <a:p>
            <a:pPr algn="just">
              <a:defRPr/>
            </a:pPr>
            <a:endParaRPr lang="en-US" altLang="en-US" sz="1800" dirty="0" smtClean="0"/>
          </a:p>
          <a:p>
            <a:pPr algn="just">
              <a:defRPr/>
            </a:pPr>
            <a:r>
              <a:rPr lang="en-US" altLang="en-US" sz="1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smtClean="0"/>
              <a:t/>
            </a:r>
            <a:br>
              <a:rPr lang="en-US" altLang="en-US" sz="1800" dirty="0" smtClean="0"/>
            </a:br>
            <a:endParaRPr lang="en-US" altLang="en-US" sz="1800" dirty="0" smtClean="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B133AFC-0E33-4D9E-982B-9D1A062E4145}" type="slidenum">
              <a:rPr lang="en-US" altLang="en-US" sz="1200" b="0" smtClean="0"/>
              <a:pPr>
                <a:spcBef>
                  <a:spcPct val="0"/>
                </a:spcBef>
                <a:buFontTx/>
                <a:buNone/>
              </a:pPr>
              <a:t>8</a:t>
            </a:fld>
            <a:endParaRPr lang="en-US" altLang="en-US" sz="1200" b="0" smtClean="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3A51F8-B52A-4D59-8BAA-7FAA032BE274}" type="slidenum">
              <a:rPr lang="en-US" altLang="en-US" sz="1200" b="0" smtClean="0"/>
              <a:pPr>
                <a:spcBef>
                  <a:spcPct val="0"/>
                </a:spcBef>
                <a:buFontTx/>
                <a:buNone/>
              </a:pPr>
              <a:t>9</a:t>
            </a:fld>
            <a:endParaRPr lang="en-US" altLang="en-US" sz="1200" b="0" smtClean="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104292</TotalTime>
  <Words>1616</Words>
  <Application>Microsoft Office PowerPoint</Application>
  <PresentationFormat>全屏显示(4:3)</PresentationFormat>
  <Paragraphs>252</Paragraphs>
  <Slides>20</Slides>
  <Notes>20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20</vt:i4>
      </vt:variant>
    </vt:vector>
  </HeadingPairs>
  <TitlesOfParts>
    <vt:vector size="28" baseType="lpstr">
      <vt:lpstr>Monotype Sorts</vt:lpstr>
      <vt:lpstr>MS Gothic</vt:lpstr>
      <vt:lpstr>MS PGothic</vt:lpstr>
      <vt:lpstr>Arial</vt:lpstr>
      <vt:lpstr>Calibri</vt:lpstr>
      <vt:lpstr>Helvetica</vt:lpstr>
      <vt:lpstr>Times New Roman</vt:lpstr>
      <vt:lpstr>802-11-Submission</vt:lpstr>
      <vt:lpstr>Task Group bf Meeting agenda, March Plenary 2021</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4583</cp:revision>
  <cp:lastPrinted>2014-11-04T15:04:57Z</cp:lastPrinted>
  <dcterms:created xsi:type="dcterms:W3CDTF">2007-04-17T18:10:23Z</dcterms:created>
  <dcterms:modified xsi:type="dcterms:W3CDTF">2021-02-03T02:39:45Z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