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7BA3C-DFC6-48F9-A62B-B03D2B47DB6D}" v="147" dt="2021-03-08T21:36:26.495"/>
    <p1510:client id="{FFD2CA1A-D627-48AF-904E-0B34A676288B}" v="34" dt="2021-03-09T18:17:00.1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802.11-21/0205r4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84-00-00be-comment-resolutions-for-clause-36-3-13-packet-extension.docx" TargetMode="External"/><Relationship Id="rId3" Type="http://schemas.openxmlformats.org/officeDocument/2006/relationships/hyperlink" Target="https://mentor.ieee.org/802.11/dcn/21/11-21-0325-05-00be-u-sig-comment-resolution-part-1.docx" TargetMode="External"/><Relationship Id="rId7" Type="http://schemas.openxmlformats.org/officeDocument/2006/relationships/hyperlink" Target="https://mentor.ieee.org/802.11/dcn/21/11-21-0371-00-00be-cr-on-ppdu-encoding.docx" TargetMode="External"/><Relationship Id="rId2" Type="http://schemas.openxmlformats.org/officeDocument/2006/relationships/hyperlink" Target="https://mentor.ieee.org/802.11/dcn/21/11-21-0334-02-00be-cr-for-clause-36-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0-00-00be-eht-sig-cr-d03-annex-z.doc" TargetMode="External"/><Relationship Id="rId5" Type="http://schemas.openxmlformats.org/officeDocument/2006/relationships/hyperlink" Target="https://mentor.ieee.org/802.11/dcn/21/11-21-0338-00-00be-eht-sig-cr-on-p802-11be-d0-3-part5.doc" TargetMode="External"/><Relationship Id="rId10" Type="http://schemas.openxmlformats.org/officeDocument/2006/relationships/hyperlink" Target="https://mentor.ieee.org/802.11/dcn/21/11-21-0331-00-00be-d03-cr-on-eht-phy-introduction.docx" TargetMode="External"/><Relationship Id="rId4" Type="http://schemas.openxmlformats.org/officeDocument/2006/relationships/hyperlink" Target="https://mentor.ieee.org/802.11/dcn/21/11-21-0353-01-00be-u-sig-comment-resolution-part-2.docx" TargetMode="External"/><Relationship Id="rId9" Type="http://schemas.openxmlformats.org/officeDocument/2006/relationships/hyperlink" Target="https://mentor.ieee.org/802.11/dcn/21/11-21-0360-00-00be-crs-on-cids-related-to-clause-36-1-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366-02-00be-dicussion-on-he-or-eht-variant-differentiation-of-a-trigger-frame.pptx" TargetMode="External"/><Relationship Id="rId7" Type="http://schemas.openxmlformats.org/officeDocument/2006/relationships/hyperlink" Target="https://mentor.ieee.org/802.11/dcn/21/11-21-0272-01-00be-d0-3-cr-for-spatial-stream-and-mimo-enhancement.docx" TargetMode="External"/><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08-00be-tgbe-motions-list-for-teleconferences-part-2.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152-01-00be-ul-spatial-reuse-subfield-design-in-enhanced-trigger-fram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2-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CR/PDT Submissions:</a:t>
            </a:r>
          </a:p>
          <a:p>
            <a:pPr lvl="1">
              <a:buFont typeface="Arial" panose="020B0604020202020204" pitchFamily="34" charset="0"/>
              <a:buChar char="•"/>
            </a:pPr>
            <a:r>
              <a:rPr lang="en-US" sz="1200" dirty="0">
                <a:hlinkClick r:id="rId2"/>
              </a:rPr>
              <a:t>334r2</a:t>
            </a:r>
            <a:r>
              <a:rPr lang="en-US" sz="1200" dirty="0"/>
              <a:t> CR for clause 36.3.3					Junghoon Suh		[7 CIDs]</a:t>
            </a:r>
            <a:endParaRPr lang="en-GB" sz="1200" dirty="0"/>
          </a:p>
          <a:p>
            <a:pPr lvl="1">
              <a:buFont typeface="Arial" panose="020B0604020202020204" pitchFamily="34" charset="0"/>
              <a:buChar char="•"/>
            </a:pPr>
            <a:r>
              <a:rPr lang="en-US" sz="1200" dirty="0">
                <a:hlinkClick r:id="rId3"/>
              </a:rPr>
              <a:t>325r5</a:t>
            </a:r>
            <a:r>
              <a:rPr lang="en-US" sz="1200" dirty="0"/>
              <a:t> U-SIG Comment Resolution Part 1			Sameer Vermani 	[22 CIDs]</a:t>
            </a:r>
          </a:p>
          <a:p>
            <a:pPr lvl="1">
              <a:buFont typeface="Arial" panose="020B0604020202020204" pitchFamily="34" charset="0"/>
              <a:buChar char="•"/>
            </a:pPr>
            <a:r>
              <a:rPr lang="en-US" sz="1200">
                <a:hlinkClick r:id="rId4"/>
              </a:rPr>
              <a:t>353r1</a:t>
            </a:r>
            <a:r>
              <a:rPr lang="en-US" sz="1200"/>
              <a:t> </a:t>
            </a:r>
            <a:r>
              <a:rPr lang="en-US" sz="1200" dirty="0"/>
              <a:t>U-SIG Comment Resolution Part 2			Alice Chen 		[15 CIDs]</a:t>
            </a:r>
          </a:p>
          <a:p>
            <a:pPr lvl="1">
              <a:buFont typeface="Arial" panose="020B0604020202020204" pitchFamily="34" charset="0"/>
              <a:buChar char="•"/>
            </a:pPr>
            <a:r>
              <a:rPr lang="en-US" sz="1200" dirty="0">
                <a:hlinkClick r:id="rId5"/>
              </a:rPr>
              <a:t>338r0</a:t>
            </a:r>
            <a:r>
              <a:rPr lang="en-US" sz="1200" dirty="0"/>
              <a:t> EHT-SIG CR on P802.11be D0.3-part5			Bo Gong		[5 CIDs]	</a:t>
            </a:r>
          </a:p>
          <a:p>
            <a:pPr lvl="1">
              <a:buFont typeface="Arial" panose="020B0604020202020204" pitchFamily="34" charset="0"/>
              <a:buChar char="•"/>
            </a:pPr>
            <a:r>
              <a:rPr lang="en-US" sz="1200" dirty="0">
                <a:hlinkClick r:id="rId6"/>
              </a:rPr>
              <a:t>350r0</a:t>
            </a:r>
            <a:r>
              <a:rPr lang="en-US" sz="1200" dirty="0"/>
              <a:t> EHT-SIG-CR-d03-annex z				Ross Jian Yu		[2 CIDs]</a:t>
            </a:r>
          </a:p>
          <a:p>
            <a:pPr lvl="1">
              <a:buFont typeface="Arial" panose="020B0604020202020204" pitchFamily="34" charset="0"/>
              <a:buChar char="•"/>
            </a:pPr>
            <a:r>
              <a:rPr lang="en-US" sz="1200" dirty="0">
                <a:hlinkClick r:id="rId7"/>
              </a:rPr>
              <a:t>371r0</a:t>
            </a:r>
            <a:r>
              <a:rPr lang="en-US" sz="1200" dirty="0"/>
              <a:t> CR on PPDU Encoding					Youhan Kim		[6 CIDs]</a:t>
            </a:r>
          </a:p>
          <a:p>
            <a:pPr lvl="1">
              <a:buFont typeface="Arial" panose="020B0604020202020204" pitchFamily="34" charset="0"/>
              <a:buChar char="•"/>
            </a:pPr>
            <a:r>
              <a:rPr lang="en-US" sz="1200" dirty="0">
                <a:hlinkClick r:id="rId8"/>
              </a:rPr>
              <a:t>384r0</a:t>
            </a:r>
            <a:r>
              <a:rPr lang="en-US" sz="1200" dirty="0"/>
              <a:t> CRs for clause 36.3.13 Packet extension		Yan Zhang 		[1 CID]</a:t>
            </a:r>
          </a:p>
          <a:p>
            <a:pPr lvl="1">
              <a:buFont typeface="Arial" panose="020B0604020202020204" pitchFamily="34" charset="0"/>
              <a:buChar char="•"/>
            </a:pPr>
            <a:r>
              <a:rPr lang="en-US" sz="1100" dirty="0">
                <a:hlinkClick r:id="rId9"/>
              </a:rPr>
              <a:t>360r0</a:t>
            </a:r>
            <a:r>
              <a:rPr lang="en-US" sz="1100" dirty="0"/>
              <a:t> CRs on CIDs related to Clause 36.1.1			Kanke Wu		[26 CIDs]</a:t>
            </a:r>
          </a:p>
          <a:p>
            <a:pPr lvl="1">
              <a:buFont typeface="Arial" panose="020B0604020202020204" pitchFamily="34" charset="0"/>
              <a:buChar char="•"/>
            </a:pPr>
            <a:r>
              <a:rPr lang="en-US" sz="1100" dirty="0">
                <a:hlinkClick r:id="rId10"/>
              </a:rPr>
              <a:t>331r0</a:t>
            </a:r>
            <a:r>
              <a:rPr lang="en-US" sz="1100" dirty="0"/>
              <a:t> D03 CR on EHT PHY Introduction				Bin Tian		[27 CIDs]</a:t>
            </a:r>
            <a:endParaRPr lang="en-GB" sz="1100" dirty="0"/>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i="1" dirty="0"/>
              <a:t>Pending Requests</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37858"/>
            <a:ext cx="7770813" cy="4537556"/>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PDT Submissions:</a:t>
            </a:r>
          </a:p>
          <a:p>
            <a:pPr lvl="1">
              <a:buFont typeface="Arial" panose="020B0604020202020204" pitchFamily="34" charset="0"/>
              <a:buChar char="•"/>
            </a:pPr>
            <a:r>
              <a:rPr lang="nb-NO" sz="1200" dirty="0">
                <a:hlinkClick r:id="rId2"/>
              </a:rPr>
              <a:t>259r4</a:t>
            </a:r>
            <a:r>
              <a:rPr lang="nb-NO" sz="1200" dirty="0"/>
              <a:t> PDT Trigger Frame for EHT				Steve Shellammer		[SP-10’]</a:t>
            </a:r>
          </a:p>
          <a:p>
            <a:pPr lvl="0">
              <a:buFont typeface="Arial" panose="020B0604020202020204" pitchFamily="34" charset="0"/>
              <a:buChar char="•"/>
            </a:pPr>
            <a:r>
              <a:rPr lang="en-GB" sz="1400" dirty="0"/>
              <a:t>Technical Submissions - Trigger frame:</a:t>
            </a:r>
          </a:p>
          <a:p>
            <a:pPr lvl="1">
              <a:buFont typeface="Arial" panose="020B0604020202020204" pitchFamily="34" charset="0"/>
              <a:buChar char="•"/>
            </a:pPr>
            <a:r>
              <a:rPr lang="en-US" sz="1200" dirty="0">
                <a:hlinkClick r:id="rId3"/>
              </a:rPr>
              <a:t>366r2</a:t>
            </a:r>
            <a:r>
              <a:rPr lang="en-US" sz="1200" dirty="0"/>
              <a:t> Discussion on HE or EHT variant differentiation of a trigger frame Ross J. Yu     	[30’]</a:t>
            </a:r>
            <a:endParaRPr lang="nb-NO" sz="1200" dirty="0"/>
          </a:p>
          <a:p>
            <a:pPr lvl="1">
              <a:buFont typeface="Arial" panose="020B0604020202020204" pitchFamily="34" charset="0"/>
              <a:buChar char="•"/>
            </a:pPr>
            <a:r>
              <a:rPr lang="en-GB" sz="1200" dirty="0">
                <a:hlinkClick r:id="rId4"/>
              </a:rPr>
              <a:t>152r1</a:t>
            </a:r>
            <a:r>
              <a:rPr lang="en-GB" sz="1200" dirty="0"/>
              <a:t> UL SR Subfield Design in Enhanced Trigger Frame	Eunsung Park			[SP-10’]</a:t>
            </a:r>
          </a:p>
          <a:p>
            <a:pPr lvl="1">
              <a:buFont typeface="Arial" panose="020B0604020202020204" pitchFamily="34" charset="0"/>
              <a:buChar char="•"/>
            </a:pPr>
            <a:r>
              <a:rPr lang="en-GB" sz="1200" dirty="0">
                <a:hlinkClick r:id="rId5"/>
              </a:rPr>
              <a:t>269r1</a:t>
            </a:r>
            <a:r>
              <a:rPr lang="en-GB" sz="1200" dirty="0"/>
              <a:t> </a:t>
            </a:r>
            <a:r>
              <a:rPr lang="en-GB" sz="1200" dirty="0" err="1"/>
              <a:t>PSR_based_SR_normalization_discussion</a:t>
            </a:r>
            <a:r>
              <a:rPr lang="en-GB" sz="1200" dirty="0"/>
              <a:t>		Ross J. Yu			[SP-10’]</a:t>
            </a:r>
          </a:p>
          <a:p>
            <a:pPr lvl="0">
              <a:buFont typeface="Arial" panose="020B0604020202020204" pitchFamily="34" charset="0"/>
              <a:buChar char="•"/>
            </a:pPr>
            <a:r>
              <a:rPr lang="en-GB" sz="1400" dirty="0"/>
              <a:t>Motions (during 2</a:t>
            </a:r>
            <a:r>
              <a:rPr lang="en-GB" sz="1400" baseline="30000" dirty="0"/>
              <a:t>nd</a:t>
            </a:r>
            <a:r>
              <a:rPr lang="en-GB" sz="1400" dirty="0"/>
              <a:t> half of meeting): </a:t>
            </a:r>
            <a:r>
              <a:rPr lang="en-GB" sz="1400" dirty="0">
                <a:hlinkClick r:id="rId6"/>
              </a:rPr>
              <a:t>1982r8</a:t>
            </a:r>
            <a:endParaRPr lang="en-GB" sz="1400" dirty="0"/>
          </a:p>
          <a:p>
            <a:pPr>
              <a:buFont typeface="Arial" panose="020B0604020202020204" pitchFamily="34" charset="0"/>
              <a:buChar char="•"/>
            </a:pPr>
            <a:r>
              <a:rPr lang="en-GB" sz="1400" dirty="0"/>
              <a:t>CR Submissions:</a:t>
            </a:r>
          </a:p>
          <a:p>
            <a:pPr lvl="1">
              <a:buFont typeface="Arial" panose="020B0604020202020204" pitchFamily="34" charset="0"/>
              <a:buChar char="•"/>
            </a:pPr>
            <a:r>
              <a:rPr lang="en-US" sz="1200" dirty="0">
                <a:hlinkClick r:id="rId7"/>
              </a:rPr>
              <a:t>272r1</a:t>
            </a:r>
            <a:r>
              <a:rPr lang="en-US" sz="1200" dirty="0"/>
              <a:t> D0.3 CR for Spatial Stream &amp; MIMO Enhancement 	Wook Bong Lee	[22 CIDs-20’]</a:t>
            </a:r>
          </a:p>
          <a:p>
            <a:pPr lvl="1">
              <a:buFont typeface="Arial" panose="020B0604020202020204" pitchFamily="34" charset="0"/>
              <a:buChar char="•"/>
            </a:pPr>
            <a:r>
              <a:rPr lang="en-US" sz="1200" dirty="0">
                <a:hlinkClick r:id="rId8"/>
              </a:rPr>
              <a:t>330r0</a:t>
            </a:r>
            <a:r>
              <a:rPr lang="en-US" sz="1200" dirty="0"/>
              <a:t> D0.3 CR for Section 10.6 and 10.23			Wook Bong Lee	[  8 CIDs-10’]</a:t>
            </a:r>
            <a:endParaRPr lang="en-GB" sz="1200" dirty="0"/>
          </a:p>
          <a:p>
            <a:pPr lvl="0">
              <a:buFont typeface="Arial" panose="020B0604020202020204" pitchFamily="34" charset="0"/>
              <a:buChar char="•"/>
            </a:pPr>
            <a:r>
              <a:rPr lang="en-GB" sz="1400" dirty="0"/>
              <a:t>AoB: </a:t>
            </a:r>
          </a:p>
          <a:p>
            <a:pPr lvl="1">
              <a:buFont typeface="Arial" panose="020B0604020202020204" pitchFamily="34" charset="0"/>
              <a:buChar char="•"/>
            </a:pPr>
            <a:r>
              <a:rPr lang="en-GB" sz="1000" dirty="0"/>
              <a:t>Quick update on document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a:t>CR Submissions:</a:t>
            </a:r>
            <a:endParaRPr lang="en-GB" sz="1400" dirty="0"/>
          </a:p>
          <a:p>
            <a:pPr lvl="1">
              <a:buFont typeface="Arial" panose="020B0604020202020204" pitchFamily="34" charset="0"/>
              <a:buChar char="•"/>
            </a:pPr>
            <a:r>
              <a:rPr lang="en-GB" sz="1200" dirty="0">
                <a:solidFill>
                  <a:schemeClr val="tx1"/>
                </a:solidFill>
                <a:hlinkClick r:id="rId2"/>
              </a:rPr>
              <a:t>281r2</a:t>
            </a:r>
            <a:r>
              <a:rPr lang="en-GB" sz="1200" dirty="0">
                <a:solidFill>
                  <a:schemeClr val="tx1"/>
                </a:solidFill>
              </a:rPr>
              <a:t> Res. for CIDs for MLO Discovery procedures RNR	       	Laurent Cariou 	[99 CIDs-20’]</a:t>
            </a:r>
          </a:p>
          <a:p>
            <a:pPr lvl="1">
              <a:buFont typeface="Arial" panose="020B0604020202020204" pitchFamily="34" charset="0"/>
              <a:buChar char="•"/>
            </a:pPr>
            <a:r>
              <a:rPr lang="en-GB" sz="1200" dirty="0">
                <a:hlinkClick r:id="rId3"/>
              </a:rPr>
              <a:t>364r1</a:t>
            </a:r>
            <a:r>
              <a:rPr lang="en-GB" sz="1200" dirty="0"/>
              <a:t> CR Definition of NSTR MLD				       	Yunbo Li	    	[2 CIDs-10’]</a:t>
            </a:r>
          </a:p>
          <a:p>
            <a:pPr lvl="1">
              <a:buFont typeface="Arial" panose="020B0604020202020204" pitchFamily="34" charset="0"/>
              <a:buChar char="•"/>
            </a:pPr>
            <a:r>
              <a:rPr lang="en-GB" sz="1200" dirty="0">
                <a:hlinkClick r:id="rId4"/>
              </a:rPr>
              <a:t>373r1</a:t>
            </a:r>
            <a:r>
              <a:rPr lang="en-GB" sz="1200" dirty="0"/>
              <a:t> CR MAC STR Capability signaling			       	Yunbo Li	    	[9 CIDs-20’]</a:t>
            </a:r>
          </a:p>
          <a:p>
            <a:pPr lvl="1">
              <a:buFont typeface="Arial" panose="020B0604020202020204" pitchFamily="34" charset="0"/>
              <a:buChar char="•"/>
            </a:pPr>
            <a:r>
              <a:rPr lang="en-GB" sz="1200" dirty="0">
                <a:hlinkClick r:id="rId5"/>
              </a:rPr>
              <a:t>260r1</a:t>
            </a:r>
            <a:r>
              <a:rPr lang="en-GB" sz="1200" dirty="0"/>
              <a:t> CR for 12.4							Po-Kai Huang     	[6 CIDs-20’]</a:t>
            </a:r>
          </a:p>
          <a:p>
            <a:pPr lvl="1">
              <a:buFont typeface="Arial" panose="020B0604020202020204" pitchFamily="34" charset="0"/>
              <a:buChar char="•"/>
            </a:pPr>
            <a:r>
              <a:rPr lang="en-GB" sz="1200" dirty="0">
                <a:hlinkClick r:id="rId6"/>
              </a:rPr>
              <a:t>320r1</a:t>
            </a:r>
            <a:r>
              <a:rPr lang="en-GB" sz="1200" dirty="0"/>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hlinkClick r:id="rId7"/>
              </a:rPr>
              <a:t>221r3</a:t>
            </a:r>
            <a:r>
              <a:rPr lang="en-GB" sz="1200" dirty="0"/>
              <a:t> MAC-MLO-NSTR-blindness-TBD				Dibakar Das [SP]</a:t>
            </a:r>
          </a:p>
          <a:p>
            <a:pPr lvl="1">
              <a:buFont typeface="Arial" panose="020B0604020202020204" pitchFamily="34" charset="0"/>
              <a:buChar char="•"/>
            </a:pPr>
            <a:r>
              <a:rPr lang="en-GB" sz="1200" dirty="0">
                <a:hlinkClick r:id="rId8"/>
              </a:rPr>
              <a:t>222r1</a:t>
            </a:r>
            <a:r>
              <a:rPr lang="en-GB" sz="1200" dirty="0"/>
              <a:t> MAC-Common Info-ML element				Dibakar Das</a:t>
            </a:r>
          </a:p>
          <a:p>
            <a:pPr lvl="1">
              <a:buFont typeface="Arial" panose="020B0604020202020204" pitchFamily="34" charset="0"/>
              <a:buChar char="•"/>
            </a:pPr>
            <a:r>
              <a:rPr lang="en-GB" sz="1200" dirty="0">
                <a:hlinkClick r:id="rId9"/>
              </a:rPr>
              <a:t>233r1</a:t>
            </a:r>
            <a:r>
              <a:rPr lang="en-GB" sz="1200" dirty="0"/>
              <a:t> PDT MLD security considerations				Gaurav Patwardhan</a:t>
            </a:r>
          </a:p>
          <a:p>
            <a:pPr lvl="1">
              <a:buFont typeface="Arial" panose="020B0604020202020204" pitchFamily="34" charset="0"/>
              <a:buChar char="•"/>
            </a:pPr>
            <a:r>
              <a:rPr lang="en-GB" sz="1200" dirty="0">
                <a:hlinkClick r:id="rId10"/>
              </a:rPr>
              <a:t>335r0</a:t>
            </a:r>
            <a:r>
              <a:rPr lang="en-GB" sz="1200" dirty="0"/>
              <a:t> PDT MAC MLO EMLMR TBDs				Young H. Kwon</a:t>
            </a:r>
          </a:p>
          <a:p>
            <a:pPr lvl="1">
              <a:buFont typeface="Arial" panose="020B0604020202020204" pitchFamily="34" charset="0"/>
              <a:buChar char="•"/>
            </a:pPr>
            <a:r>
              <a:rPr lang="en-GB" sz="1200" dirty="0">
                <a:hlinkClick r:id="rId11"/>
              </a:rPr>
              <a:t>336r0</a:t>
            </a:r>
            <a:r>
              <a:rPr lang="en-GB" sz="1200" dirty="0"/>
              <a:t> PDT MAC MLO single STA trigger				Young H. Kwon</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dirty="0">
                <a:hlinkClick r:id="rId2"/>
              </a:rPr>
              <a:t>1961r2</a:t>
            </a:r>
            <a:r>
              <a:rPr lang="en-GB" sz="1100" dirty="0"/>
              <a:t> 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64705</TotalTime>
  <Words>2985</Words>
  <Application>Microsoft Office PowerPoint</Application>
  <PresentationFormat>On-screen Show (4:3)</PresentationFormat>
  <Paragraphs>327</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2021-03-09T19:27:34Z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