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57" r:id="rId3"/>
    <p:sldId id="262" r:id="rId4"/>
    <p:sldId id="311"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37" r:id="rId22"/>
    <p:sldId id="338" r:id="rId23"/>
    <p:sldId id="308" r:id="rId24"/>
    <p:sldId id="316" r:id="rId25"/>
    <p:sldId id="287" r:id="rId26"/>
    <p:sldId id="266" r:id="rId27"/>
    <p:sldId id="289" r:id="rId28"/>
    <p:sldId id="290" r:id="rId29"/>
    <p:sldId id="288" r:id="rId30"/>
    <p:sldId id="292" r:id="rId31"/>
    <p:sldId id="299" r:id="rId32"/>
    <p:sldId id="293" r:id="rId33"/>
    <p:sldId id="294" r:id="rId34"/>
    <p:sldId id="263" r:id="rId35"/>
    <p:sldId id="296" r:id="rId36"/>
    <p:sldId id="297" r:id="rId37"/>
    <p:sldId id="295" r:id="rId38"/>
    <p:sldId id="264" r:id="rId3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28" d="100"/>
          <a:sy n="128" d="100"/>
        </p:scale>
        <p:origin x="1424"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802.11-21/0196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January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802.11-21/0196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January 2021</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802.11-21/0196</a:t>
            </a:r>
            <a:endParaRPr lang="en-US"/>
          </a:p>
        </p:txBody>
      </p:sp>
      <p:sp>
        <p:nvSpPr>
          <p:cNvPr id="5" name="Rectangle 3"/>
          <p:cNvSpPr>
            <a:spLocks noGrp="1" noChangeArrowheads="1"/>
          </p:cNvSpPr>
          <p:nvPr>
            <p:ph type="dt"/>
          </p:nvPr>
        </p:nvSpPr>
        <p:spPr>
          <a:ln/>
        </p:spPr>
        <p:txBody>
          <a:bodyPr/>
          <a:lstStyle/>
          <a:p>
            <a:r>
              <a:rPr lang="en-GB"/>
              <a:t>January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March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March 2021</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March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March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March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March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802.11-21/0196r1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March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2021-03-08</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39"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March 2021</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March 2021 (online interim)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March 2021</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Comment Resolution</a:t>
            </a:r>
          </a:p>
          <a:p>
            <a:pPr>
              <a:buFont typeface="Arial" panose="020B0604020202020204" pitchFamily="34" charset="0"/>
              <a:buChar char="•"/>
            </a:pPr>
            <a:r>
              <a:rPr lang="en-US" dirty="0">
                <a:solidFill>
                  <a:schemeClr val="tx1"/>
                </a:solidFill>
              </a:rPr>
              <a:t>Create D2.0 and go to WG recirculation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2021</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3200" dirty="0">
                <a:latin typeface="Arial" panose="020B0604020202020204" pitchFamily="34" charset="0"/>
              </a:rPr>
              <a:t>Online</a:t>
            </a:r>
            <a:endParaRPr lang="en-US" altLang="en-US" sz="3200" dirty="0">
              <a:latin typeface="Arial" panose="020B0604020202020204" pitchFamily="34" charset="0"/>
            </a:endParaRPr>
          </a:p>
          <a:p>
            <a:pPr algn="ctr">
              <a:lnSpc>
                <a:spcPct val="90000"/>
              </a:lnSpc>
              <a:buFontTx/>
              <a:buNone/>
            </a:pPr>
            <a:r>
              <a:rPr lang="en-US" altLang="en-US" sz="3200" dirty="0">
                <a:latin typeface="Arial" panose="020B0604020202020204" pitchFamily="34" charset="0"/>
              </a:rPr>
              <a:t>March 08-16, 2021</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(Self)</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de-DE" dirty="0" err="1">
                <a:sym typeface="Wingdings" pitchFamily="2" charset="2"/>
              </a:rPr>
              <a:t>No</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required</a:t>
            </a:r>
            <a:endParaRPr lang="de-DE" dirty="0">
              <a:sym typeface="Wingdings" pitchFamily="2" charset="2"/>
            </a:endParaRPr>
          </a:p>
          <a:p>
            <a:pPr>
              <a:buFont typeface="Arial" panose="020B0604020202020204" pitchFamily="34" charset="0"/>
              <a:buChar char="•"/>
            </a:pPr>
            <a:r>
              <a:rPr lang="en-US" dirty="0"/>
              <a:t>Weekly, Tuesdays, 10:00h ET for 1 hour</a:t>
            </a:r>
            <a:endParaRPr lang="de-DE" dirty="0">
              <a:sym typeface="Wingdings" pitchFamily="2" charset="2"/>
            </a:endParaRPr>
          </a:p>
          <a:p>
            <a:pPr>
              <a:buFont typeface="Arial" panose="020B0604020202020204" pitchFamily="34" charset="0"/>
              <a:buChar char="•"/>
            </a:pPr>
            <a:r>
              <a:rPr lang="de-DE" dirty="0" err="1">
                <a:sym typeface="Wingdings" pitchFamily="2" charset="2"/>
              </a:rPr>
              <a:t>Telco</a:t>
            </a:r>
            <a:r>
              <a:rPr lang="de-DE" dirty="0">
                <a:sym typeface="Wingdings" pitchFamily="2" charset="2"/>
              </a:rPr>
              <a:t> </a:t>
            </a:r>
            <a:r>
              <a:rPr lang="de-DE" dirty="0" err="1">
                <a:sym typeface="Wingdings" pitchFamily="2" charset="2"/>
              </a:rPr>
              <a:t>have</a:t>
            </a:r>
            <a:r>
              <a:rPr lang="de-DE" dirty="0">
                <a:sym typeface="Wingdings" pitchFamily="2" charset="2"/>
              </a:rPr>
              <a:t> </a:t>
            </a:r>
            <a:r>
              <a:rPr lang="de-DE" dirty="0" err="1">
                <a:sym typeface="Wingdings" pitchFamily="2" charset="2"/>
              </a:rPr>
              <a:t>been</a:t>
            </a:r>
            <a:r>
              <a:rPr lang="de-DE" dirty="0">
                <a:sym typeface="Wingdings" pitchFamily="2" charset="2"/>
              </a:rPr>
              <a:t> </a:t>
            </a:r>
            <a:r>
              <a:rPr lang="de-DE" dirty="0" err="1">
                <a:sym typeface="Wingdings" pitchFamily="2" charset="2"/>
              </a:rPr>
              <a:t>announced</a:t>
            </a:r>
            <a:r>
              <a:rPr lang="de-DE" dirty="0">
                <a:sym typeface="Wingdings" pitchFamily="2" charset="2"/>
              </a:rPr>
              <a:t> </a:t>
            </a:r>
            <a:r>
              <a:rPr lang="de-DE" dirty="0" err="1">
                <a:sym typeface="Wingdings" pitchFamily="2" charset="2"/>
              </a:rPr>
              <a:t>with</a:t>
            </a:r>
            <a:r>
              <a:rPr lang="de-DE" dirty="0">
                <a:sym typeface="Wingdings" pitchFamily="2" charset="2"/>
              </a:rPr>
              <a:t> 10-day </a:t>
            </a:r>
            <a:r>
              <a:rPr lang="de-DE" dirty="0" err="1">
                <a:sym typeface="Wingdings" pitchFamily="2" charset="2"/>
              </a:rPr>
              <a:t>notice</a:t>
            </a:r>
            <a:r>
              <a:rPr lang="de-DE" dirty="0">
                <a:sym typeface="Wingdings" pitchFamily="2" charset="2"/>
              </a:rPr>
              <a:t> on </a:t>
            </a:r>
            <a:r>
              <a:rPr lang="de-DE" dirty="0" err="1">
                <a:sym typeface="Wingdings" pitchFamily="2" charset="2"/>
              </a:rPr>
              <a:t>the</a:t>
            </a:r>
            <a:r>
              <a:rPr lang="de-DE" dirty="0">
                <a:sym typeface="Wingdings" pitchFamily="2" charset="2"/>
              </a:rPr>
              <a:t> WG </a:t>
            </a:r>
            <a:r>
              <a:rPr lang="de-DE" dirty="0" err="1">
                <a:sym typeface="Wingdings" pitchFamily="2" charset="2"/>
              </a:rPr>
              <a:t>reflector</a:t>
            </a:r>
            <a:endParaRPr lang="de-DE" dirty="0">
              <a:sym typeface="Wingdings" pitchFamily="2" charset="2"/>
            </a:endParaRPr>
          </a:p>
          <a:p>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
        <p:nvSpPr>
          <p:cNvPr id="9" name="Content Placeholder 8">
            <a:extLst>
              <a:ext uri="{FF2B5EF4-FFF2-40B4-BE49-F238E27FC236}">
                <a16:creationId xmlns:a16="http://schemas.microsoft.com/office/drawing/2014/main" id="{32AA2693-82EE-2942-960F-7A8973BF459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			Initial 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2021</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March 2021</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March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(Self)</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a:xfrm>
            <a:off x="685801" y="1981200"/>
            <a:ext cx="4030216" cy="4113213"/>
          </a:xfrm>
        </p:spPr>
        <p:txBody>
          <a:bodyPr/>
          <a:lstStyle/>
          <a:p>
            <a:pPr>
              <a:buFont typeface="Arial" panose="020B0604020202020204" pitchFamily="34" charset="0"/>
              <a:buChar char="•"/>
            </a:pPr>
            <a:r>
              <a:rPr lang="en-US" dirty="0">
                <a:solidFill>
                  <a:schemeClr val="tx1"/>
                </a:solidFill>
              </a:rPr>
              <a:t>Approval of meeting minutes</a:t>
            </a:r>
          </a:p>
          <a:p>
            <a:pPr>
              <a:buFont typeface="Arial" panose="020B0604020202020204" pitchFamily="34" charset="0"/>
              <a:buChar char="•"/>
            </a:pPr>
            <a:r>
              <a:rPr lang="en-US" dirty="0">
                <a:solidFill>
                  <a:schemeClr val="tx1"/>
                </a:solidFill>
              </a:rPr>
              <a:t>Comment Resolution for LB252</a:t>
            </a:r>
          </a:p>
          <a:p>
            <a:pPr lvl="1">
              <a:buFont typeface="Arial" panose="020B0604020202020204" pitchFamily="34" charset="0"/>
              <a:buChar char="•"/>
            </a:pPr>
            <a:r>
              <a:rPr lang="en-US" dirty="0">
                <a:solidFill>
                  <a:schemeClr val="tx1"/>
                </a:solidFill>
              </a:rPr>
              <a:t>151 comments resolved (approved resolutions)</a:t>
            </a:r>
          </a:p>
          <a:p>
            <a:pPr lvl="1">
              <a:buFont typeface="Arial" panose="020B0604020202020204" pitchFamily="34" charset="0"/>
              <a:buChar char="•"/>
            </a:pPr>
            <a:r>
              <a:rPr lang="en-US" dirty="0">
                <a:solidFill>
                  <a:schemeClr val="tx1"/>
                </a:solidFill>
              </a:rPr>
              <a:t>492 comments to go</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graphicFrame>
        <p:nvGraphicFramePr>
          <p:cNvPr id="7" name="Table 6">
            <a:extLst>
              <a:ext uri="{FF2B5EF4-FFF2-40B4-BE49-F238E27FC236}">
                <a16:creationId xmlns:a16="http://schemas.microsoft.com/office/drawing/2014/main" id="{9C0E3868-3423-E341-8C2B-85ACADB0DBE9}"/>
              </a:ext>
            </a:extLst>
          </p:cNvPr>
          <p:cNvGraphicFramePr>
            <a:graphicFrameLocks noGrp="1"/>
          </p:cNvGraphicFramePr>
          <p:nvPr>
            <p:extLst>
              <p:ext uri="{D42A27DB-BD31-4B8C-83A1-F6EECF244321}">
                <p14:modId xmlns:p14="http://schemas.microsoft.com/office/powerpoint/2010/main" val="4040374332"/>
              </p:ext>
            </p:extLst>
          </p:nvPr>
        </p:nvGraphicFramePr>
        <p:xfrm>
          <a:off x="4873625" y="2132013"/>
          <a:ext cx="4131728" cy="3722370"/>
        </p:xfrm>
        <a:graphic>
          <a:graphicData uri="http://schemas.openxmlformats.org/drawingml/2006/table">
            <a:tbl>
              <a:tblPr>
                <a:tableStyleId>{5C22544A-7EE6-4342-B048-85BDC9FD1C3A}</a:tableStyleId>
              </a:tblPr>
              <a:tblGrid>
                <a:gridCol w="2997109">
                  <a:extLst>
                    <a:ext uri="{9D8B030D-6E8A-4147-A177-3AD203B41FA5}">
                      <a16:colId xmlns:a16="http://schemas.microsoft.com/office/drawing/2014/main" val="404229655"/>
                    </a:ext>
                  </a:extLst>
                </a:gridCol>
                <a:gridCol w="736432">
                  <a:extLst>
                    <a:ext uri="{9D8B030D-6E8A-4147-A177-3AD203B41FA5}">
                      <a16:colId xmlns:a16="http://schemas.microsoft.com/office/drawing/2014/main" val="3360964524"/>
                    </a:ext>
                  </a:extLst>
                </a:gridCol>
                <a:gridCol w="398187">
                  <a:extLst>
                    <a:ext uri="{9D8B030D-6E8A-4147-A177-3AD203B41FA5}">
                      <a16:colId xmlns:a16="http://schemas.microsoft.com/office/drawing/2014/main" val="2572381469"/>
                    </a:ext>
                  </a:extLst>
                </a:gridCol>
              </a:tblGrid>
              <a:tr h="190500">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6741989"/>
                  </a:ext>
                </a:extLst>
              </a:tr>
              <a:tr h="428625">
                <a:tc>
                  <a:txBody>
                    <a:bodyPr/>
                    <a:lstStyle/>
                    <a:p>
                      <a:pPr algn="ctr" fontAlgn="b"/>
                      <a:r>
                        <a:rPr lang="en-GB" sz="1600" u="none" strike="noStrike" dirty="0">
                          <a:effectLst/>
                        </a:rPr>
                        <a:t>Owning Ad-hoc</a:t>
                      </a:r>
                      <a:endParaRPr lang="en-GB" sz="16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ctr"/>
                      <a:r>
                        <a:rPr lang="en-GB" sz="1200" u="none" strike="noStrike">
                          <a:effectLst/>
                        </a:rPr>
                        <a:t>Count of CID</a:t>
                      </a:r>
                      <a:endParaRPr lang="en-GB" sz="1200" b="1" i="0" u="none" strike="noStrike">
                        <a:solidFill>
                          <a:srgbClr val="FFFFFF"/>
                        </a:solidFill>
                        <a:effectLst/>
                        <a:latin typeface="Calibri" panose="020F0502020204030204" pitchFamily="34" charset="0"/>
                      </a:endParaRPr>
                    </a:p>
                  </a:txBody>
                  <a:tcPr marL="9525" marR="9525" marT="9525" marB="0" anchor="ctr"/>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8683718"/>
                  </a:ext>
                </a:extLst>
              </a:tr>
              <a:tr h="190500">
                <a:tc>
                  <a:txBody>
                    <a:bodyPr/>
                    <a:lstStyle/>
                    <a:p>
                      <a:pPr algn="l" fontAlgn="b"/>
                      <a:r>
                        <a:rPr lang="en-GB" sz="1600" u="none" strike="noStrike">
                          <a:effectLst/>
                        </a:rPr>
                        <a:t>EDITOR</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600" u="none" strike="noStrike">
                          <a:effectLst/>
                        </a:rPr>
                        <a:t>151</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5127627"/>
                  </a:ext>
                </a:extLst>
              </a:tr>
              <a:tr h="190500">
                <a:tc>
                  <a:txBody>
                    <a:bodyPr/>
                    <a:lstStyle/>
                    <a:p>
                      <a:pPr algn="l" fontAlgn="b"/>
                      <a:r>
                        <a:rPr lang="en-GB" sz="1600" u="none" strike="noStrike">
                          <a:effectLst/>
                        </a:rPr>
                        <a:t>2021-01-05 - approved</a:t>
                      </a:r>
                      <a:endParaRPr lang="en-GB" sz="16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600" u="none" strike="noStrike">
                          <a:effectLst/>
                        </a:rPr>
                        <a:t>7</a:t>
                      </a:r>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85852619"/>
                  </a:ext>
                </a:extLst>
              </a:tr>
              <a:tr h="190500">
                <a:tc>
                  <a:txBody>
                    <a:bodyPr/>
                    <a:lstStyle/>
                    <a:p>
                      <a:pPr algn="l" fontAlgn="b"/>
                      <a:r>
                        <a:rPr lang="en-GB" sz="1600" u="none" strike="noStrike">
                          <a:effectLst/>
                        </a:rPr>
                        <a:t>2021-01-12 - approved</a:t>
                      </a:r>
                      <a:endParaRPr lang="en-GB" sz="16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600" u="none" strike="noStrike">
                          <a:effectLst/>
                        </a:rPr>
                        <a:t>41</a:t>
                      </a:r>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2540288"/>
                  </a:ext>
                </a:extLst>
              </a:tr>
              <a:tr h="190500">
                <a:tc>
                  <a:txBody>
                    <a:bodyPr/>
                    <a:lstStyle/>
                    <a:p>
                      <a:pPr algn="l" fontAlgn="b"/>
                      <a:r>
                        <a:rPr lang="en-GB" sz="1600" u="none" strike="noStrike">
                          <a:effectLst/>
                        </a:rPr>
                        <a:t>2021-01-13 - approved</a:t>
                      </a:r>
                      <a:endParaRPr lang="en-GB" sz="16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600" u="none" strike="noStrike">
                          <a:effectLst/>
                        </a:rPr>
                        <a:t>7</a:t>
                      </a:r>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56338085"/>
                  </a:ext>
                </a:extLst>
              </a:tr>
              <a:tr h="190500">
                <a:tc>
                  <a:txBody>
                    <a:bodyPr/>
                    <a:lstStyle/>
                    <a:p>
                      <a:pPr algn="l" fontAlgn="b"/>
                      <a:r>
                        <a:rPr lang="en-GB" sz="1600" u="none" strike="noStrike">
                          <a:effectLst/>
                        </a:rPr>
                        <a:t>2021-01-27 - approved</a:t>
                      </a:r>
                      <a:endParaRPr lang="en-GB" sz="16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600" u="none" strike="noStrike">
                          <a:effectLst/>
                        </a:rPr>
                        <a:t>52</a:t>
                      </a:r>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572888"/>
                  </a:ext>
                </a:extLst>
              </a:tr>
              <a:tr h="190500">
                <a:tc>
                  <a:txBody>
                    <a:bodyPr/>
                    <a:lstStyle/>
                    <a:p>
                      <a:pPr algn="l" fontAlgn="b"/>
                      <a:r>
                        <a:rPr lang="en-GB" sz="1600" u="none" strike="noStrike">
                          <a:effectLst/>
                        </a:rPr>
                        <a:t>2021-02-02 - approved</a:t>
                      </a:r>
                      <a:endParaRPr lang="en-GB" sz="16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600" u="none" strike="noStrike">
                          <a:effectLst/>
                        </a:rPr>
                        <a:t>7</a:t>
                      </a:r>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76091586"/>
                  </a:ext>
                </a:extLst>
              </a:tr>
              <a:tr h="190500">
                <a:tc>
                  <a:txBody>
                    <a:bodyPr/>
                    <a:lstStyle/>
                    <a:p>
                      <a:pPr algn="l" fontAlgn="b"/>
                      <a:r>
                        <a:rPr lang="en-GB" sz="1600" u="none" strike="noStrike">
                          <a:effectLst/>
                        </a:rPr>
                        <a:t>2021-02-09 - approved</a:t>
                      </a:r>
                      <a:endParaRPr lang="en-GB" sz="16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600" u="none" strike="noStrike">
                          <a:effectLst/>
                        </a:rPr>
                        <a:t>37</a:t>
                      </a:r>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24000876"/>
                  </a:ext>
                </a:extLst>
              </a:tr>
              <a:tr h="190500">
                <a:tc>
                  <a:txBody>
                    <a:bodyPr/>
                    <a:lstStyle/>
                    <a:p>
                      <a:pPr algn="l" fontAlgn="b"/>
                      <a:r>
                        <a:rPr lang="en-GB" sz="1600" u="none" strike="noStrike">
                          <a:effectLst/>
                        </a:rPr>
                        <a:t>CHAIR</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600" u="none" strike="noStrike">
                          <a:effectLst/>
                        </a:rPr>
                        <a:t>492</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37715783"/>
                  </a:ext>
                </a:extLst>
              </a:tr>
              <a:tr h="190500">
                <a:tc>
                  <a:txBody>
                    <a:bodyPr/>
                    <a:lstStyle/>
                    <a:p>
                      <a:pPr algn="l" fontAlgn="b"/>
                      <a:r>
                        <a:rPr lang="en-GB" sz="1600" u="none" strike="noStrike">
                          <a:effectLst/>
                        </a:rPr>
                        <a:t>2021-01-26 - ready for motion</a:t>
                      </a:r>
                      <a:endParaRPr lang="en-GB" sz="16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600" u="none" strike="noStrike">
                          <a:effectLst/>
                        </a:rPr>
                        <a:t>1</a:t>
                      </a:r>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17344816"/>
                  </a:ext>
                </a:extLst>
              </a:tr>
              <a:tr h="190500">
                <a:tc>
                  <a:txBody>
                    <a:bodyPr/>
                    <a:lstStyle/>
                    <a:p>
                      <a:pPr algn="l" fontAlgn="b"/>
                      <a:r>
                        <a:rPr lang="en-GB" sz="1600" u="none" strike="noStrike">
                          <a:effectLst/>
                        </a:rPr>
                        <a:t>(Leer)</a:t>
                      </a:r>
                      <a:endParaRPr lang="en-GB" sz="1600" b="0" i="0" u="none" strike="noStrike">
                        <a:solidFill>
                          <a:srgbClr val="000000"/>
                        </a:solidFill>
                        <a:effectLst/>
                        <a:latin typeface="Calibri" panose="020F0502020204030204" pitchFamily="34" charset="0"/>
                      </a:endParaRPr>
                    </a:p>
                  </a:txBody>
                  <a:tcPr marL="57150" marR="9525" marT="9525" marB="0" anchor="b"/>
                </a:tc>
                <a:tc>
                  <a:txBody>
                    <a:bodyPr/>
                    <a:lstStyle/>
                    <a:p>
                      <a:pPr algn="ctr" fontAlgn="b"/>
                      <a:r>
                        <a:rPr lang="en-GB" sz="1600" u="none" strike="noStrike">
                          <a:effectLst/>
                        </a:rPr>
                        <a:t>491</a:t>
                      </a:r>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25093489"/>
                  </a:ext>
                </a:extLst>
              </a:tr>
              <a:tr h="190500">
                <a:tc>
                  <a:txBody>
                    <a:bodyPr/>
                    <a:lstStyle/>
                    <a:p>
                      <a:pPr algn="l" fontAlgn="b"/>
                      <a:r>
                        <a:rPr lang="en-GB" sz="1600" u="none" strike="noStrike">
                          <a:effectLst/>
                        </a:rPr>
                        <a:t>Gesamtergebnis</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GB" sz="1600" u="none" strike="noStrike">
                          <a:effectLst/>
                        </a:rPr>
                        <a:t>643</a:t>
                      </a:r>
                      <a:endParaRPr lang="en-GB" sz="16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38537993"/>
                  </a:ext>
                </a:extLst>
              </a:tr>
              <a:tr h="190500">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16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844616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March 2021</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578</TotalTime>
  <Words>2397</Words>
  <Application>Microsoft Macintosh PowerPoint</Application>
  <PresentationFormat>On-screen Show (4:3)</PresentationFormat>
  <Paragraphs>357</Paragraphs>
  <Slides>38</Slides>
  <Notes>5</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5" baseType="lpstr">
      <vt:lpstr>Arial</vt:lpstr>
      <vt:lpstr>Arial Black</vt:lpstr>
      <vt:lpstr>Calibri</vt:lpstr>
      <vt:lpstr>Monotype Sorts</vt:lpstr>
      <vt:lpstr>Times New Roman</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30</cp:revision>
  <cp:lastPrinted>1601-01-01T00:00:00Z</cp:lastPrinted>
  <dcterms:created xsi:type="dcterms:W3CDTF">2019-05-17T00:07:25Z</dcterms:created>
  <dcterms:modified xsi:type="dcterms:W3CDTF">2021-03-15T09:22:11Z</dcterms:modified>
  <cp:category/>
</cp:coreProperties>
</file>