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34" r:id="rId20"/>
    <p:sldId id="368" r:id="rId21"/>
    <p:sldId id="366"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24" d="100"/>
          <a:sy n="124" d="100"/>
        </p:scale>
        <p:origin x="534" y="10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802.11-21/0195r3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059-00-0arc-arc-sc-teleconference-minutes-11-and-13-january-2021-interim.docx" TargetMode="External"/><Relationship Id="rId7" Type="http://schemas.openxmlformats.org/officeDocument/2006/relationships/hyperlink" Target="https://mentor.ieee.org/802.11/dcn/21/11-21-0347-00-0arc-arc-sc-teleconference-minutes-01-march-2021.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0308-00-0arc-arc-sc-teleconference-minutes-22-february-2021.docx" TargetMode="External"/><Relationship Id="rId5" Type="http://schemas.openxmlformats.org/officeDocument/2006/relationships/hyperlink" Target="https://mentor.ieee.org/802.11/dcn/21/11-21-0232-00-0arc-arc-sc-teleconference-minutes-08-february-2021.docx" TargetMode="External"/><Relationship Id="rId4" Type="http://schemas.openxmlformats.org/officeDocument/2006/relationships/hyperlink" Target="https://mentor.ieee.org/802.11/dcn/21/11-21-0158-00-0arc-arc-sc-teleconference-minutes-01-february-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0/11-20-1166-04-00bd-ngv-11bd-architecture-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2021-03-09</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50"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8 Mar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8 Mar 13:30 ET,   10 Mar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t>Annex G way forward (including, especially, for </a:t>
            </a:r>
            <a:r>
              <a:rPr lang="en-US" sz="2400" dirty="0" err="1"/>
              <a:t>TGbe</a:t>
            </a:r>
            <a:r>
              <a:rPr lang="en-US" sz="2400" dirty="0"/>
              <a:t> and </a:t>
            </a:r>
            <a:r>
              <a:rPr lang="en-US" sz="2400" dirty="0" err="1"/>
              <a:t>REVme’s</a:t>
            </a:r>
            <a:r>
              <a:rPr lang="en-US" sz="2400" dirty="0"/>
              <a:t> integration of 11ax)</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Mar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Annex G way forward (including, especially, for </a:t>
            </a:r>
            <a:r>
              <a:rPr lang="en-US" sz="2400" dirty="0" err="1"/>
              <a:t>TGbe</a:t>
            </a:r>
            <a:r>
              <a:rPr lang="en-US" sz="2400" dirty="0"/>
              <a:t>)</a:t>
            </a:r>
          </a:p>
          <a:p>
            <a:pPr lvl="2" eaLnBrk="1" hangingPunct="1">
              <a:lnSpc>
                <a:spcPct val="90000"/>
              </a:lnSpc>
              <a:spcBef>
                <a:spcPts val="300"/>
              </a:spcBef>
              <a:spcAft>
                <a:spcPts val="600"/>
              </a:spcAft>
              <a:defRPr/>
            </a:pPr>
            <a:r>
              <a:rPr lang="en-US" sz="2200" dirty="0"/>
              <a:t>Note: </a:t>
            </a:r>
            <a:r>
              <a:rPr lang="en-US" sz="2200" dirty="0" err="1"/>
              <a:t>REVme</a:t>
            </a:r>
            <a:r>
              <a:rPr lang="en-US" sz="2200" dirty="0"/>
              <a:t> discussion…</a:t>
            </a:r>
          </a:p>
          <a:p>
            <a:pPr lvl="1" eaLnBrk="1" hangingPunct="1">
              <a:lnSpc>
                <a:spcPct val="90000"/>
              </a:lnSpc>
              <a:spcBef>
                <a:spcPts val="300"/>
              </a:spcBef>
              <a:spcAft>
                <a:spcPts val="600"/>
              </a:spcAft>
              <a:defRPr/>
            </a:pPr>
            <a:r>
              <a:rPr lang="en-US" sz="2400" dirty="0"/>
              <a:t>Other topic(s)?  (See next slide)</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January plenary</a:t>
            </a:r>
          </a:p>
          <a:p>
            <a:pPr lvl="1" eaLnBrk="1" hangingPunct="1">
              <a:lnSpc>
                <a:spcPct val="90000"/>
              </a:lnSpc>
              <a:spcBef>
                <a:spcPts val="300"/>
              </a:spcBef>
              <a:defRPr/>
            </a:pPr>
            <a:r>
              <a:rPr lang="en-US" dirty="0">
                <a:solidFill>
                  <a:srgbClr val="000000"/>
                </a:solidFill>
              </a:rPr>
              <a:t>11-21/0158: </a:t>
            </a:r>
            <a:r>
              <a:rPr lang="en-US" dirty="0">
                <a:solidFill>
                  <a:srgbClr val="000000"/>
                </a:solidFill>
                <a:hlinkClick r:id="rId3"/>
              </a:rPr>
              <a:t>https://mentor.ieee.org/802.11/dcn/21/11-21-0059-00-0arc-arc-sc-teleconference-minutes-11-and-13-january-2021-interim.docx</a:t>
            </a:r>
            <a:r>
              <a:rPr lang="en-US"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February/March telecons:</a:t>
            </a:r>
          </a:p>
          <a:p>
            <a:pPr lvl="1" eaLnBrk="1" hangingPunct="1">
              <a:lnSpc>
                <a:spcPct val="90000"/>
              </a:lnSpc>
              <a:spcBef>
                <a:spcPts val="300"/>
              </a:spcBef>
              <a:defRPr/>
            </a:pPr>
            <a:r>
              <a:rPr lang="en-US" dirty="0">
                <a:solidFill>
                  <a:srgbClr val="000000"/>
                </a:solidFill>
              </a:rPr>
              <a:t>Feb 1: </a:t>
            </a:r>
            <a:r>
              <a:rPr lang="en-US" dirty="0">
                <a:solidFill>
                  <a:srgbClr val="000000"/>
                </a:solidFill>
                <a:hlinkClick r:id="rId4"/>
              </a:rPr>
              <a:t>https://mentor.ieee.org/802.11/dcn/21/11-21-0158-00-0arc-arc-sc-teleconference-minutes-01-february-2021.docx</a:t>
            </a:r>
            <a:r>
              <a:rPr lang="en-US" dirty="0">
                <a:solidFill>
                  <a:srgbClr val="000000"/>
                </a:solidFill>
              </a:rPr>
              <a:t> </a:t>
            </a:r>
          </a:p>
          <a:p>
            <a:pPr lvl="1" eaLnBrk="1" hangingPunct="1">
              <a:lnSpc>
                <a:spcPct val="90000"/>
              </a:lnSpc>
              <a:spcBef>
                <a:spcPts val="300"/>
              </a:spcBef>
              <a:defRPr/>
            </a:pPr>
            <a:r>
              <a:rPr lang="en-US" dirty="0">
                <a:solidFill>
                  <a:srgbClr val="000000"/>
                </a:solidFill>
              </a:rPr>
              <a:t>Feb 8: </a:t>
            </a:r>
            <a:r>
              <a:rPr lang="en-US" dirty="0">
                <a:solidFill>
                  <a:srgbClr val="000000"/>
                </a:solidFill>
                <a:hlinkClick r:id="rId5"/>
              </a:rPr>
              <a:t>https://mentor.ieee.org/802.11/dcn/21/11-21-0232-00-0arc-arc-sc-teleconference-minutes-08-february-2021.docx</a:t>
            </a:r>
            <a:r>
              <a:rPr lang="en-US" dirty="0">
                <a:solidFill>
                  <a:srgbClr val="000000"/>
                </a:solidFill>
              </a:rPr>
              <a:t> </a:t>
            </a:r>
          </a:p>
          <a:p>
            <a:pPr lvl="1" eaLnBrk="1" hangingPunct="1">
              <a:lnSpc>
                <a:spcPct val="90000"/>
              </a:lnSpc>
              <a:spcBef>
                <a:spcPts val="300"/>
              </a:spcBef>
              <a:defRPr/>
            </a:pPr>
            <a:r>
              <a:rPr lang="en-US" dirty="0">
                <a:solidFill>
                  <a:srgbClr val="000000"/>
                </a:solidFill>
              </a:rPr>
              <a:t>Feb 22: </a:t>
            </a:r>
            <a:r>
              <a:rPr lang="en-US" dirty="0">
                <a:solidFill>
                  <a:srgbClr val="000000"/>
                </a:solidFill>
                <a:hlinkClick r:id="rId6"/>
              </a:rPr>
              <a:t>https://mentor.ieee.org/802.11/dcn/21/11-21-0308-00-0arc-arc-sc-teleconference-minutes-22-february-2021.docx</a:t>
            </a:r>
            <a:r>
              <a:rPr lang="en-US" dirty="0">
                <a:solidFill>
                  <a:srgbClr val="000000"/>
                </a:solidFill>
              </a:rPr>
              <a:t> </a:t>
            </a:r>
          </a:p>
          <a:p>
            <a:pPr lvl="1" eaLnBrk="1" hangingPunct="1">
              <a:lnSpc>
                <a:spcPct val="90000"/>
              </a:lnSpc>
              <a:spcBef>
                <a:spcPts val="300"/>
              </a:spcBef>
              <a:defRPr/>
            </a:pPr>
            <a:r>
              <a:rPr lang="en-US" dirty="0">
                <a:solidFill>
                  <a:srgbClr val="000000"/>
                </a:solidFill>
              </a:rPr>
              <a:t>Mar 1: </a:t>
            </a:r>
            <a:r>
              <a:rPr lang="en-US" dirty="0">
                <a:solidFill>
                  <a:srgbClr val="000000"/>
                </a:solidFill>
                <a:hlinkClick r:id="rId7"/>
              </a:rPr>
              <a:t>https://mentor.ieee.org/802.11/dcn/21/11-21-0347-00-0arc-arc-sc-teleconference-minutes-01-march-2021.docx</a:t>
            </a:r>
            <a:r>
              <a:rPr lang="en-US" dirty="0">
                <a:solidFill>
                  <a:srgbClr val="000000"/>
                </a:solidFill>
              </a:rPr>
              <a:t> </a:t>
            </a:r>
            <a:endParaRPr lang="en-US" b="1" dirty="0"/>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sz="2000" dirty="0"/>
              <a:t>11-20/1639 – Mark Hamilton</a:t>
            </a:r>
          </a:p>
          <a:p>
            <a:pPr marL="685800" lvl="2" indent="-342900" eaLnBrk="1" hangingPunct="1">
              <a:lnSpc>
                <a:spcPct val="90000"/>
              </a:lnSpc>
              <a:spcBef>
                <a:spcPts val="300"/>
              </a:spcBef>
              <a:buFont typeface="Arial" pitchFamily="34" charset="0"/>
              <a:buChar char="•"/>
              <a:defRPr/>
            </a:pPr>
            <a:r>
              <a:rPr lang="en-US" sz="2000" dirty="0"/>
              <a:t>11-21/0396 - Mark Hamilton</a:t>
            </a:r>
          </a:p>
          <a:p>
            <a:pPr marL="685800" lvl="2" indent="-342900" eaLnBrk="1" hangingPunct="1">
              <a:lnSpc>
                <a:spcPct val="90000"/>
              </a:lnSpc>
              <a:spcBef>
                <a:spcPts val="300"/>
              </a:spcBef>
              <a:buFont typeface="Arial" pitchFamily="34" charset="0"/>
              <a:buChar char="•"/>
              <a:defRPr/>
            </a:pPr>
            <a:r>
              <a:rPr lang="en-US" sz="2000" dirty="0"/>
              <a:t>(Wed) 11-21/316 – Duncan Ho, Mike Montemurro</a:t>
            </a:r>
          </a:p>
          <a:p>
            <a:pPr marL="685800" lvl="2" indent="-342900" eaLnBrk="1" hangingPunct="1">
              <a:lnSpc>
                <a:spcPct val="90000"/>
              </a:lnSpc>
              <a:spcBef>
                <a:spcPts val="300"/>
              </a:spcBef>
              <a:buFont typeface="Arial" pitchFamily="34" charset="0"/>
              <a:buChar char="•"/>
              <a:defRPr/>
            </a:pPr>
            <a:endParaRPr lang="en-US" sz="2000" dirty="0"/>
          </a:p>
          <a:p>
            <a:pPr marL="685800" lvl="2"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dirty="0">
                <a:solidFill>
                  <a:srgbClr val="000000"/>
                </a:solidFill>
              </a:rPr>
              <a:t>Annex G way forward</a:t>
            </a:r>
          </a:p>
          <a:p>
            <a:pPr marL="0" indent="-400050" eaLnBrk="1" hangingPunct="1">
              <a:lnSpc>
                <a:spcPct val="90000"/>
              </a:lnSpc>
              <a:spcBef>
                <a:spcPts val="300"/>
              </a:spcBef>
              <a:buFont typeface="Arial" pitchFamily="34" charset="0"/>
              <a:buChar char="•"/>
              <a:defRPr/>
            </a:pPr>
            <a:r>
              <a:rPr lang="en-US" sz="2000" b="0" dirty="0"/>
              <a:t>Straw Polls (and discussion) </a:t>
            </a:r>
          </a:p>
          <a:p>
            <a:pPr marL="742950" lvl="2" indent="-400050" eaLnBrk="1" hangingPunct="1">
              <a:lnSpc>
                <a:spcPct val="90000"/>
              </a:lnSpc>
              <a:spcBef>
                <a:spcPts val="300"/>
              </a:spcBef>
              <a:buFont typeface="Arial" pitchFamily="34" charset="0"/>
              <a:buChar char="•"/>
              <a:defRPr/>
            </a:pPr>
            <a:r>
              <a:rPr lang="en-US" dirty="0"/>
              <a:t>I</a:t>
            </a:r>
            <a:r>
              <a:rPr lang="en-US" b="0" dirty="0"/>
              <a:t>n Sept 2019, see 11-19/1513</a:t>
            </a:r>
          </a:p>
          <a:p>
            <a:pPr marL="742950" lvl="2" indent="-400050" eaLnBrk="1" hangingPunct="1">
              <a:lnSpc>
                <a:spcPct val="90000"/>
              </a:lnSpc>
              <a:spcBef>
                <a:spcPts val="300"/>
              </a:spcBef>
              <a:buFont typeface="Arial" pitchFamily="34" charset="0"/>
              <a:buChar char="•"/>
              <a:defRPr/>
            </a:pPr>
            <a:r>
              <a:rPr lang="en-US" dirty="0"/>
              <a:t>This week (March 2021), see next slide and minutes</a:t>
            </a:r>
            <a:endParaRPr lang="en-US" b="0" dirty="0"/>
          </a:p>
          <a:p>
            <a:pPr marL="0" indent="-400050" eaLnBrk="1" hangingPunct="1">
              <a:lnSpc>
                <a:spcPct val="90000"/>
              </a:lnSpc>
              <a:spcBef>
                <a:spcPts val="300"/>
              </a:spcBef>
              <a:buFont typeface="Arial" pitchFamily="34" charset="0"/>
              <a:buChar char="•"/>
              <a:defRPr/>
            </a:pPr>
            <a:r>
              <a:rPr lang="en-US" sz="2000" b="0" dirty="0">
                <a:solidFill>
                  <a:srgbClr val="000000"/>
                </a:solidFill>
              </a:rPr>
              <a:t>Remove Annex G – 11-17/1261 – Graham Smith</a:t>
            </a:r>
          </a:p>
          <a:p>
            <a:pPr marL="0" indent="-400050" eaLnBrk="1" hangingPunct="1">
              <a:lnSpc>
                <a:spcPct val="90000"/>
              </a:lnSpc>
              <a:spcBef>
                <a:spcPts val="300"/>
              </a:spcBef>
              <a:buFont typeface="Arial" pitchFamily="34" charset="0"/>
              <a:buChar char="•"/>
              <a:defRPr/>
            </a:pPr>
            <a:r>
              <a:rPr lang="en-US" sz="2000" b="0" dirty="0"/>
              <a:t>Replace Annex G with some other notation/style – example(s)?</a:t>
            </a:r>
          </a:p>
          <a:p>
            <a:pPr marL="0" indent="-400050" eaLnBrk="1" hangingPunct="1">
              <a:lnSpc>
                <a:spcPct val="90000"/>
              </a:lnSpc>
              <a:spcBef>
                <a:spcPts val="300"/>
              </a:spcBef>
              <a:buFont typeface="Arial" pitchFamily="34" charset="0"/>
              <a:buChar char="•"/>
              <a:defRPr/>
            </a:pPr>
            <a:r>
              <a:rPr lang="en-US" sz="2000" b="0" dirty="0"/>
              <a:t>Limit the scope of Annex G?</a:t>
            </a:r>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2021, Plenary Session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Straw Poll on Annex G</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dirty="0"/>
              <a:t>Update Annex G – be correct and complete (in EBNF)</a:t>
            </a:r>
          </a:p>
          <a:p>
            <a:pPr marL="457200" indent="-457200">
              <a:buFont typeface="+mj-lt"/>
              <a:buAutoNum type="alphaUcPeriod"/>
            </a:pPr>
            <a:r>
              <a:rPr lang="en-US" dirty="0"/>
              <a:t>Replace Annex G with some other notation/style</a:t>
            </a:r>
          </a:p>
          <a:p>
            <a:pPr lvl="1"/>
            <a:r>
              <a:rPr lang="en-US" dirty="0"/>
              <a:t>Still communicate the concepts, but simpler (_maybe_? less rigorous)</a:t>
            </a:r>
          </a:p>
          <a:p>
            <a:pPr marL="457200" indent="-457200">
              <a:buFont typeface="+mj-lt"/>
              <a:buAutoNum type="alphaUcPeriod"/>
            </a:pPr>
            <a:r>
              <a:rPr lang="en-US" dirty="0"/>
              <a:t>Remove Annex G, replace references (direct or indirect) in text if/where needed.</a:t>
            </a:r>
          </a:p>
          <a:p>
            <a:pPr marL="457200" indent="-457200">
              <a:buFont typeface="+mj-lt"/>
              <a:buAutoNum type="alphaUcPeriod"/>
            </a:pPr>
            <a:r>
              <a:rPr lang="en-US" dirty="0"/>
              <a:t>Limit the scope of Annex G</a:t>
            </a:r>
          </a:p>
          <a:p>
            <a:pPr lvl="1"/>
            <a:r>
              <a:rPr lang="en-US" dirty="0"/>
              <a:t>To certain PHYs?  Or some other historical cut-off?  Certain kinds of sequences?  (Done by excluding where it doesn’t apply?)	</a:t>
            </a:r>
          </a:p>
          <a:p>
            <a:pPr marL="457200" indent="-457200">
              <a:buFont typeface="+mj-lt"/>
              <a:buAutoNum type="alphaUcPeriod"/>
            </a:pPr>
            <a:r>
              <a:rPr lang="en-US" dirty="0"/>
              <a:t>Change to informative</a:t>
            </a:r>
          </a:p>
          <a:p>
            <a:pPr lvl="1"/>
            <a:r>
              <a:rPr lang="en-US" dirty="0"/>
              <a:t>Perhaps also “limit” it.  Probably still needs to have references replaced</a:t>
            </a:r>
          </a:p>
        </p:txBody>
      </p:sp>
      <p:sp>
        <p:nvSpPr>
          <p:cNvPr id="4" name="Footer Placeholder 3">
            <a:extLst>
              <a:ext uri="{FF2B5EF4-FFF2-40B4-BE49-F238E27FC236}">
                <a16:creationId xmlns:a16="http://schemas.microsoft.com/office/drawing/2014/main" id="{62D484C7-6229-488F-ACA0-09929916F044}"/>
              </a:ext>
            </a:extLst>
          </p:cNvPr>
          <p:cNvSpPr>
            <a:spLocks noGrp="1"/>
          </p:cNvSpPr>
          <p:nvPr>
            <p:ph type="ftr" sz="quarter" idx="10"/>
          </p:nvPr>
        </p:nvSpPr>
        <p:spPr/>
        <p:txBody>
          <a:bodyPr/>
          <a:lstStyle/>
          <a:p>
            <a:pPr>
              <a:defRPr/>
            </a:pPr>
            <a:r>
              <a:rPr lang="en-US"/>
              <a:t>Mark Hamilton, Polycom, Inc.</a:t>
            </a:r>
            <a:endParaRPr lang="en-US" dirty="0"/>
          </a:p>
        </p:txBody>
      </p:sp>
      <p:sp>
        <p:nvSpPr>
          <p:cNvPr id="5" name="Slide Number Placeholder 4">
            <a:extLst>
              <a:ext uri="{FF2B5EF4-FFF2-40B4-BE49-F238E27FC236}">
                <a16:creationId xmlns:a16="http://schemas.microsoft.com/office/drawing/2014/main" id="{4B4D712C-471B-4662-A587-F7BC179644FB}"/>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20</a:t>
            </a:fld>
            <a:endParaRPr lang="en-US" altLang="en-US" dirty="0"/>
          </a:p>
        </p:txBody>
      </p:sp>
    </p:spTree>
    <p:extLst>
      <p:ext uri="{BB962C8B-B14F-4D97-AF65-F5344CB8AC3E}">
        <p14:creationId xmlns:p14="http://schemas.microsoft.com/office/powerpoint/2010/main" val="2080947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0" lvl="2" indent="0" eaLnBrk="1" hangingPunct="1">
              <a:lnSpc>
                <a:spcPct val="90000"/>
              </a:lnSpc>
              <a:spcBef>
                <a:spcPts val="300"/>
              </a:spcBef>
              <a:buNone/>
              <a:defRPr/>
            </a:pPr>
            <a:r>
              <a:rPr lang="en-US" sz="2800" b="1" dirty="0">
                <a:solidFill>
                  <a:srgbClr val="000000"/>
                </a:solidFill>
              </a:rPr>
              <a:t>802.11 </a:t>
            </a:r>
            <a:r>
              <a:rPr lang="en-US" sz="2800" b="1" dirty="0" err="1">
                <a:solidFill>
                  <a:srgbClr val="000000"/>
                </a:solidFill>
              </a:rPr>
              <a:t>TGbd</a:t>
            </a:r>
            <a:r>
              <a:rPr lang="en-US" sz="2800" b="1" dirty="0">
                <a:solidFill>
                  <a:srgbClr val="000000"/>
                </a:solidFill>
              </a:rPr>
              <a:t> architecture discussion:</a:t>
            </a:r>
          </a:p>
          <a:p>
            <a:pPr marL="342900" lvl="1" indent="-342900" eaLnBrk="1" hangingPunct="1">
              <a:lnSpc>
                <a:spcPct val="90000"/>
              </a:lnSpc>
              <a:spcBef>
                <a:spcPts val="300"/>
              </a:spcBef>
              <a:buFont typeface="Arial" pitchFamily="34" charset="0"/>
              <a:buChar char="•"/>
              <a:defRPr/>
            </a:pPr>
            <a:r>
              <a:rPr lang="en-US" sz="1600" dirty="0">
                <a:hlinkClick r:id="rId10"/>
              </a:rPr>
              <a:t>https://mentor.ieee.org/802.11/dcn/20/11-20-1166-04-00bd-ngv-11bd-architecture-discussion.pptx</a:t>
            </a:r>
            <a:r>
              <a:rPr lang="en-US" sz="1600" dirty="0"/>
              <a:t> - Joe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 </a:t>
            </a:r>
          </a:p>
          <a:p>
            <a:pPr lvl="2" eaLnBrk="1" hangingPunct="1"/>
            <a:r>
              <a:rPr lang="en-US" altLang="en-US" dirty="0"/>
              <a:t>Especially trying to consolidate security discussion to be liaised to </a:t>
            </a:r>
            <a:r>
              <a:rPr lang="en-US" altLang="en-US" dirty="0" err="1"/>
              <a:t>TGbe</a:t>
            </a:r>
            <a:endParaRPr lang="en-US" altLang="en-US" dirty="0"/>
          </a:p>
          <a:p>
            <a:pPr eaLnBrk="1" hangingPunct="1"/>
            <a:r>
              <a:rPr lang="en-US" altLang="en-US" dirty="0"/>
              <a:t>Next Teleconference(s):</a:t>
            </a:r>
          </a:p>
          <a:p>
            <a:pPr lvl="1" eaLnBrk="1" hangingPunct="1"/>
            <a:r>
              <a:rPr lang="en-US" altLang="en-US" dirty="0"/>
              <a:t>March to May teleconference plan…?</a:t>
            </a:r>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2021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94455</TotalTime>
  <Words>2338</Words>
  <Application>Microsoft Office PowerPoint</Application>
  <PresentationFormat>On-screen Show (4:3)</PresentationFormat>
  <Paragraphs>226</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ARC-SC-agenda-Mar-2021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Mar 2021, 13:30 ET</vt:lpstr>
      <vt:lpstr>ARC Agenda – 10 Mar 2021, 11:15 ET</vt:lpstr>
      <vt:lpstr>ARC (Architecture) – Other</vt:lpstr>
      <vt:lpstr>Prior meeting minutes</vt:lpstr>
      <vt:lpstr>Contributions</vt:lpstr>
      <vt:lpstr>Straw Poll on Annex G</vt:lpstr>
      <vt:lpstr>Past contributions (for reference)</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937</cp:revision>
  <cp:lastPrinted>1998-02-10T13:28:06Z</cp:lastPrinted>
  <dcterms:created xsi:type="dcterms:W3CDTF">2009-07-15T16:38:20Z</dcterms:created>
  <dcterms:modified xsi:type="dcterms:W3CDTF">2021-03-09T22:57:46Z</dcterms:modified>
</cp:coreProperties>
</file>