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24" r:id="rId18"/>
    <p:sldId id="349" r:id="rId19"/>
    <p:sldId id="348" r:id="rId20"/>
    <p:sldId id="345" r:id="rId21"/>
    <p:sldId id="346" r:id="rId22"/>
    <p:sldId id="347" r:id="rId23"/>
    <p:sldId id="344" r:id="rId24"/>
    <p:sldId id="333" r:id="rId25"/>
    <p:sldId id="322" r:id="rId26"/>
    <p:sldId id="320" r:id="rId27"/>
    <p:sldId id="327" r:id="rId28"/>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3" autoAdjust="0"/>
    <p:restoredTop sz="94694"/>
  </p:normalViewPr>
  <p:slideViewPr>
    <p:cSldViewPr>
      <p:cViewPr varScale="1">
        <p:scale>
          <a:sx n="129" d="100"/>
          <a:sy n="129" d="100"/>
        </p:scale>
        <p:origin x="216" y="712"/>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802.11-21/0194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802.11-21/0194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802.11-21/0194</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802.11-21/0194</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February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February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February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February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802.11-21/0194r0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February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February 02,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2021-02-02</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282"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Mail Reflector Errors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358F8-0A1A-1141-BAA6-05DA655449E7}"/>
              </a:ext>
            </a:extLst>
          </p:cNvPr>
          <p:cNvSpPr>
            <a:spLocks noGrp="1"/>
          </p:cNvSpPr>
          <p:nvPr>
            <p:ph type="title"/>
          </p:nvPr>
        </p:nvSpPr>
        <p:spPr/>
        <p:txBody>
          <a:bodyPr/>
          <a:lstStyle/>
          <a:p>
            <a:r>
              <a:rPr lang="en-US" dirty="0"/>
              <a:t>Some members were dropped off the reflector; Jon R. re-subscribed all of them</a:t>
            </a:r>
          </a:p>
        </p:txBody>
      </p:sp>
      <p:sp>
        <p:nvSpPr>
          <p:cNvPr id="3" name="Content Placeholder 2">
            <a:extLst>
              <a:ext uri="{FF2B5EF4-FFF2-40B4-BE49-F238E27FC236}">
                <a16:creationId xmlns:a16="http://schemas.microsoft.com/office/drawing/2014/main" id="{9CDB872E-693E-484E-8C65-D74AF04213D4}"/>
              </a:ext>
            </a:extLst>
          </p:cNvPr>
          <p:cNvSpPr>
            <a:spLocks noGrp="1"/>
          </p:cNvSpPr>
          <p:nvPr>
            <p:ph idx="1"/>
          </p:nvPr>
        </p:nvSpPr>
        <p:spPr/>
        <p:txBody>
          <a:bodyPr/>
          <a:lstStyle/>
          <a:p>
            <a:pPr marL="0" indent="0"/>
            <a:r>
              <a:rPr lang="en-US" dirty="0"/>
              <a:t>Message received from Jon </a:t>
            </a:r>
            <a:r>
              <a:rPr lang="en-US" dirty="0" err="1"/>
              <a:t>Rosdahl</a:t>
            </a:r>
            <a:r>
              <a:rPr lang="en-US" dirty="0"/>
              <a:t>:</a:t>
            </a:r>
          </a:p>
          <a:p>
            <a:pPr marL="285750" indent="-285750">
              <a:buFont typeface="Arial" panose="020B0604020202020204" pitchFamily="34" charset="0"/>
              <a:buChar char="•"/>
            </a:pPr>
            <a:r>
              <a:rPr lang="en-US" dirty="0"/>
              <a:t>Yesterday, 29 members of the </a:t>
            </a:r>
            <a:r>
              <a:rPr lang="en-US" dirty="0" err="1"/>
              <a:t>TGbc</a:t>
            </a:r>
            <a:r>
              <a:rPr lang="en-US" dirty="0"/>
              <a:t> reflector were automatically dropped from the reflector.  I have reinstated them, but members are encouraged to check the email archive to verify that they have not missed any </a:t>
            </a:r>
            <a:r>
              <a:rPr lang="en-US" dirty="0" err="1"/>
              <a:t>TGbc</a:t>
            </a:r>
            <a:r>
              <a:rPr lang="en-US" dirty="0"/>
              <a:t> emails.  </a:t>
            </a:r>
          </a:p>
          <a:p>
            <a:endParaRPr lang="en-US" dirty="0"/>
          </a:p>
          <a:p>
            <a:pPr marL="285750" indent="-285750">
              <a:buFont typeface="Arial" panose="020B0604020202020204" pitchFamily="34" charset="0"/>
              <a:buChar char="•"/>
            </a:pPr>
            <a:r>
              <a:rPr lang="en-US" dirty="0"/>
              <a:t>The error for all 29 was " Last error was: 5.4.0 554 5.4.0 Error: too many hops"  the email domains were "ME.COM, MAC.COM, ETRI.RE.KR, CLOUD.COM, and SONYMOBILE.COM"</a:t>
            </a:r>
          </a:p>
        </p:txBody>
      </p:sp>
      <p:sp>
        <p:nvSpPr>
          <p:cNvPr id="4" name="Slide Number Placeholder 3">
            <a:extLst>
              <a:ext uri="{FF2B5EF4-FFF2-40B4-BE49-F238E27FC236}">
                <a16:creationId xmlns:a16="http://schemas.microsoft.com/office/drawing/2014/main" id="{DDF34E77-7909-8E42-B2C5-8D9B652E8CAE}"/>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DC9EBC1A-1158-B54D-9C07-638AD11E253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39F8E5D-73D1-1845-A217-8BDCA51587CB}"/>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3279136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606216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February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February 02,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20182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February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25</a:t>
            </a:fld>
            <a:endParaRPr lang="en-GB"/>
          </a:p>
        </p:txBody>
      </p:sp>
    </p:spTree>
    <p:extLst>
      <p:ext uri="{BB962C8B-B14F-4D97-AF65-F5344CB8AC3E}">
        <p14:creationId xmlns:p14="http://schemas.microsoft.com/office/powerpoint/2010/main" val="34387422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IEEE 802.1bc Enhanced Broadcast Services Telco </a:t>
            </a:r>
            <a:br>
              <a:rPr lang="en-GB" sz="450" dirty="0"/>
            </a:br>
            <a:endParaRPr lang="en-GB" sz="450" dirty="0"/>
          </a:p>
          <a:p>
            <a:r>
              <a:rPr lang="en-GB" sz="1050" dirty="0"/>
              <a:t>Join the </a:t>
            </a:r>
            <a:r>
              <a:rPr lang="en-GB" sz="1050" dirty="0" err="1"/>
              <a:t>Webex</a:t>
            </a:r>
            <a:r>
              <a:rPr lang="en-GB" sz="1050" dirty="0"/>
              <a:t> meeting here:</a:t>
            </a:r>
          </a:p>
          <a:p>
            <a:r>
              <a:rPr lang="en-GB" sz="1050" dirty="0"/>
              <a:t>https://</a:t>
            </a:r>
            <a:r>
              <a:rPr lang="en-GB" sz="1050" dirty="0" err="1"/>
              <a:t>ieeesa.webex.com</a:t>
            </a:r>
            <a:r>
              <a:rPr lang="en-GB" sz="1050" dirty="0"/>
              <a:t>/</a:t>
            </a:r>
            <a:r>
              <a:rPr lang="en-GB" sz="1050" dirty="0" err="1"/>
              <a:t>ieeesa</a:t>
            </a:r>
            <a:r>
              <a:rPr lang="en-GB" sz="1050" dirty="0"/>
              <a:t>/</a:t>
            </a:r>
            <a:r>
              <a:rPr lang="en-GB" sz="1050" dirty="0" err="1"/>
              <a:t>j.php?MTID</a:t>
            </a:r>
            <a:r>
              <a:rPr lang="en-GB" sz="1050" dirty="0"/>
              <a:t>=m83e0a406afc01bff9ed0f7f626590a0c</a:t>
            </a:r>
          </a:p>
          <a:p>
            <a:endParaRPr lang="en-GB" sz="1050" dirty="0"/>
          </a:p>
          <a:p>
            <a:r>
              <a:rPr lang="en-GB" sz="1050" dirty="0"/>
              <a:t>Meeting number: 179 205 3247</a:t>
            </a:r>
          </a:p>
          <a:p>
            <a:r>
              <a:rPr lang="en-GB" sz="1050" dirty="0"/>
              <a:t>Meeting password: wireless (94735377 from phones and video systems)</a:t>
            </a:r>
          </a:p>
          <a:p>
            <a:endParaRPr lang="en-GB" sz="1050" dirty="0"/>
          </a:p>
          <a:p>
            <a:endParaRPr lang="en-GB" sz="45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Mail reflector errors</a:t>
            </a:r>
          </a:p>
          <a:p>
            <a:pPr>
              <a:buFont typeface="Arial" panose="020B0604020202020204" pitchFamily="34" charset="0"/>
              <a:buChar char="•"/>
            </a:pPr>
            <a:r>
              <a:rPr lang="en-US" sz="1200" strike="sngStrike" dirty="0"/>
              <a:t>Straw Polls </a:t>
            </a:r>
          </a:p>
          <a:p>
            <a:pPr>
              <a:buFont typeface="Arial" panose="020B0604020202020204" pitchFamily="34" charset="0"/>
              <a:buChar char="•"/>
            </a:pPr>
            <a:r>
              <a:rPr lang="en-US" sz="1200" strike="sngStrike" dirty="0"/>
              <a:t>Editor’s report </a:t>
            </a:r>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strike="sngStrike" dirty="0"/>
              <a:t>Telco Schedule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February 2021</a:t>
            </a:r>
            <a:endParaRPr lang="en-GB" dirty="0"/>
          </a:p>
        </p:txBody>
      </p:sp>
      <p:graphicFrame>
        <p:nvGraphicFramePr>
          <p:cNvPr id="7" name="Table 6">
            <a:extLst>
              <a:ext uri="{FF2B5EF4-FFF2-40B4-BE49-F238E27FC236}">
                <a16:creationId xmlns:a16="http://schemas.microsoft.com/office/drawing/2014/main" id="{DBEBA8EA-271F-D449-9E05-BD4CD00DCA91}"/>
              </a:ext>
            </a:extLst>
          </p:cNvPr>
          <p:cNvGraphicFramePr>
            <a:graphicFrameLocks noGrp="1"/>
          </p:cNvGraphicFramePr>
          <p:nvPr>
            <p:extLst>
              <p:ext uri="{D42A27DB-BD31-4B8C-83A1-F6EECF244321}">
                <p14:modId xmlns:p14="http://schemas.microsoft.com/office/powerpoint/2010/main" val="1115711474"/>
              </p:ext>
            </p:extLst>
          </p:nvPr>
        </p:nvGraphicFramePr>
        <p:xfrm>
          <a:off x="1181100" y="1275606"/>
          <a:ext cx="6781800" cy="3022600"/>
        </p:xfrm>
        <a:graphic>
          <a:graphicData uri="http://schemas.openxmlformats.org/drawingml/2006/table">
            <a:tbl>
              <a:tblPr>
                <a:tableStyleId>{5C22544A-7EE6-4342-B048-85BDC9FD1C3A}</a:tableStyleId>
              </a:tblPr>
              <a:tblGrid>
                <a:gridCol w="812800">
                  <a:extLst>
                    <a:ext uri="{9D8B030D-6E8A-4147-A177-3AD203B41FA5}">
                      <a16:colId xmlns:a16="http://schemas.microsoft.com/office/drawing/2014/main" val="943168120"/>
                    </a:ext>
                  </a:extLst>
                </a:gridCol>
                <a:gridCol w="431800">
                  <a:extLst>
                    <a:ext uri="{9D8B030D-6E8A-4147-A177-3AD203B41FA5}">
                      <a16:colId xmlns:a16="http://schemas.microsoft.com/office/drawing/2014/main" val="2366976006"/>
                    </a:ext>
                  </a:extLst>
                </a:gridCol>
                <a:gridCol w="431800">
                  <a:extLst>
                    <a:ext uri="{9D8B030D-6E8A-4147-A177-3AD203B41FA5}">
                      <a16:colId xmlns:a16="http://schemas.microsoft.com/office/drawing/2014/main" val="809789522"/>
                    </a:ext>
                  </a:extLst>
                </a:gridCol>
                <a:gridCol w="431800">
                  <a:extLst>
                    <a:ext uri="{9D8B030D-6E8A-4147-A177-3AD203B41FA5}">
                      <a16:colId xmlns:a16="http://schemas.microsoft.com/office/drawing/2014/main" val="485797146"/>
                    </a:ext>
                  </a:extLst>
                </a:gridCol>
                <a:gridCol w="2336800">
                  <a:extLst>
                    <a:ext uri="{9D8B030D-6E8A-4147-A177-3AD203B41FA5}">
                      <a16:colId xmlns:a16="http://schemas.microsoft.com/office/drawing/2014/main" val="3638185397"/>
                    </a:ext>
                  </a:extLst>
                </a:gridCol>
                <a:gridCol w="2336800">
                  <a:extLst>
                    <a:ext uri="{9D8B030D-6E8A-4147-A177-3AD203B41FA5}">
                      <a16:colId xmlns:a16="http://schemas.microsoft.com/office/drawing/2014/main" val="2221240199"/>
                    </a:ext>
                  </a:extLst>
                </a:gridCol>
              </a:tblGrid>
              <a:tr h="355600">
                <a:tc>
                  <a:txBody>
                    <a:bodyPr/>
                    <a:lstStyle/>
                    <a:p>
                      <a:pPr algn="l" fontAlgn="t"/>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Year</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DCN</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Rev</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Title</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2112216934"/>
                  </a:ext>
                </a:extLst>
              </a:tr>
              <a:tr h="177800">
                <a:tc>
                  <a:txBody>
                    <a:bodyPr/>
                    <a:lstStyle/>
                    <a:p>
                      <a:pPr algn="l" fontAlgn="t"/>
                      <a:r>
                        <a:rPr lang="en-GB" sz="1000" u="none" strike="noStrike">
                          <a:effectLst/>
                        </a:rPr>
                        <a:t>10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84</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3</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Resolutions for Clause 9.6.7.101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Hitoshi Morioka (Koden TI)</a:t>
                      </a:r>
                      <a:endParaRPr lang="en-GB"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2956845560"/>
                  </a:ext>
                </a:extLst>
              </a:tr>
              <a:tr h="355600">
                <a:tc>
                  <a:txBody>
                    <a:bodyPr/>
                    <a:lstStyle/>
                    <a:p>
                      <a:pPr algn="l" fontAlgn="t"/>
                      <a:r>
                        <a:rPr lang="en-GB" sz="1000" u="none" strike="noStrike">
                          <a:effectLst/>
                        </a:rPr>
                        <a:t>20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79</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3</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LB252 resolution to CIDs assigned to Antonio</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Antonio de la Oliva (InterDigital)</a:t>
                      </a:r>
                      <a:endParaRPr lang="en-GB"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3692681661"/>
                  </a:ext>
                </a:extLst>
              </a:tr>
              <a:tr h="355600">
                <a:tc>
                  <a:txBody>
                    <a:bodyPr/>
                    <a:lstStyle/>
                    <a:p>
                      <a:pPr algn="l" fontAlgn="t"/>
                      <a:r>
                        <a:rPr lang="en-GB" sz="1000" u="none" strike="noStrike">
                          <a:effectLst/>
                        </a:rPr>
                        <a:t>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174</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highlight_changes_CID1612_1515_1512_1505_1501_1500_1499</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Antonio de la Oliva (InterDigital)</a:t>
                      </a:r>
                      <a:endParaRPr lang="en-GB"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1973026026"/>
                  </a:ext>
                </a:extLst>
              </a:tr>
              <a:tr h="355600">
                <a:tc>
                  <a:txBody>
                    <a:bodyPr/>
                    <a:lstStyle/>
                    <a:p>
                      <a:pPr algn="l" fontAlgn="t"/>
                      <a:r>
                        <a:rPr lang="en-GB" sz="1000" u="none" strike="noStrike">
                          <a:effectLst/>
                        </a:rPr>
                        <a:t>22</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176</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Excel with resolution assigned to Antonio</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Antonio de la Oliva (InterDigital)</a:t>
                      </a:r>
                      <a:endParaRPr lang="en-GB"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3414466956"/>
                  </a:ext>
                </a:extLst>
              </a:tr>
              <a:tr h="355600">
                <a:tc>
                  <a:txBody>
                    <a:bodyPr/>
                    <a:lstStyle/>
                    <a:p>
                      <a:pPr algn="l" fontAlgn="t"/>
                      <a:r>
                        <a:rPr lang="en-GB" sz="1000" u="none" strike="noStrike">
                          <a:effectLst/>
                        </a:rPr>
                        <a:t>30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190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Excel with resolutions assigned to Abhi - part 2</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Abhishek Patil (Qualcomm)</a:t>
                      </a:r>
                      <a:endParaRPr lang="en-GB"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1753806479"/>
                  </a:ext>
                </a:extLst>
              </a:tr>
              <a:tr h="355600">
                <a:tc>
                  <a:txBody>
                    <a:bodyPr/>
                    <a:lstStyle/>
                    <a:p>
                      <a:pPr algn="l" fontAlgn="t"/>
                      <a:r>
                        <a:rPr lang="en-GB" sz="1000" u="none" strike="noStrike">
                          <a:effectLst/>
                        </a:rPr>
                        <a:t>31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90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3</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LB252 resolutions for CIDs assigned to Abhi (part 2)</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Abhishek Patil (Qualcomm)</a:t>
                      </a:r>
                      <a:endParaRPr lang="en-GB"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3925197861"/>
                  </a:ext>
                </a:extLst>
              </a:tr>
              <a:tr h="355600">
                <a:tc>
                  <a:txBody>
                    <a:bodyPr/>
                    <a:lstStyle/>
                    <a:p>
                      <a:pPr algn="l" fontAlgn="t"/>
                      <a:r>
                        <a:rPr lang="en-GB" sz="1000" u="none" strike="noStrike">
                          <a:effectLst/>
                        </a:rPr>
                        <a:t>40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86</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proposed-comment-resolution-document-for-lb252</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Stephen McCann (Huawei)</a:t>
                      </a:r>
                      <a:endParaRPr lang="en-GB"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2239620986"/>
                  </a:ext>
                </a:extLst>
              </a:tr>
              <a:tr h="177800">
                <a:tc>
                  <a:txBody>
                    <a:bodyPr/>
                    <a:lstStyle/>
                    <a:p>
                      <a:pPr algn="l" fontAlgn="t"/>
                      <a:r>
                        <a:rPr lang="en-GB" sz="1000" u="none" strike="noStrike">
                          <a:effectLst/>
                        </a:rPr>
                        <a:t>41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85</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3</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comment-resolutions-for-lb252</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Stephen McCann (Huawei)</a:t>
                      </a:r>
                      <a:endParaRPr lang="en-GB"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4086057385"/>
                  </a:ext>
                </a:extLst>
              </a:tr>
              <a:tr h="177800">
                <a:tc>
                  <a:txBody>
                    <a:bodyPr/>
                    <a:lstStyle/>
                    <a:p>
                      <a:pPr algn="l" fontAlgn="t"/>
                      <a:r>
                        <a:rPr lang="en-GB" sz="1000" u="none" strike="noStrike">
                          <a:effectLst/>
                        </a:rPr>
                        <a:t>50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175</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LB255_CIDs_section_9.4.5.100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dirty="0">
                          <a:effectLst/>
                        </a:rPr>
                        <a:t>Antonio de la Oliva (</a:t>
                      </a:r>
                      <a:r>
                        <a:rPr lang="en-GB" sz="1000" u="none" strike="noStrike" dirty="0" err="1">
                          <a:effectLst/>
                        </a:rPr>
                        <a:t>InterDigital</a:t>
                      </a:r>
                      <a:r>
                        <a:rPr lang="en-GB" sz="1000" u="none" strike="noStrike" dirty="0">
                          <a:effectLst/>
                        </a:rPr>
                        <a:t>)</a:t>
                      </a:r>
                      <a:endParaRPr lang="en-GB"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502503317"/>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1811</TotalTime>
  <Words>2346</Words>
  <Application>Microsoft Macintosh PowerPoint</Application>
  <PresentationFormat>On-screen Show (16:9)</PresentationFormat>
  <Paragraphs>300</Paragraphs>
  <Slides>27</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vt:lpstr>
      <vt:lpstr>Calibri</vt:lpstr>
      <vt:lpstr>Monotype Sorts</vt:lpstr>
      <vt:lpstr>Times New Roman</vt:lpstr>
      <vt:lpstr>802-11-BCS-Chair-Slides-Template</vt:lpstr>
      <vt:lpstr>Document</vt:lpstr>
      <vt:lpstr>Agenda TGbc Telco February 02,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Mail Reflector Errors</vt:lpstr>
      <vt:lpstr>Some members were dropped off the reflector; Jon R. re-subscribed all of them</vt:lpstr>
      <vt:lpstr>Editor  Report</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08 2020 TGbc Telco Agenda</dc:title>
  <dc:subject/>
  <dc:creator>Marc Emmelmann</dc:creator>
  <cp:keywords/>
  <dc:description/>
  <cp:lastModifiedBy>Emmelmann, Marc</cp:lastModifiedBy>
  <cp:revision>162</cp:revision>
  <cp:lastPrinted>1601-01-01T00:00:00Z</cp:lastPrinted>
  <dcterms:created xsi:type="dcterms:W3CDTF">2020-02-25T15:01:23Z</dcterms:created>
  <dcterms:modified xsi:type="dcterms:W3CDTF">2021-02-02T13:39:04Z</dcterms:modified>
  <cp:category/>
</cp:coreProperties>
</file>