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906" r:id="rId62"/>
    <p:sldId id="907" r:id="rId63"/>
    <p:sldId id="908" r:id="rId64"/>
    <p:sldId id="909" r:id="rId65"/>
    <p:sldId id="910" r:id="rId66"/>
    <p:sldId id="911" r:id="rId67"/>
    <p:sldId id="912" r:id="rId68"/>
    <p:sldId id="919" r:id="rId69"/>
    <p:sldId id="921" r:id="rId70"/>
    <p:sldId id="920" r:id="rId71"/>
    <p:sldId id="914" r:id="rId72"/>
    <p:sldId id="915" r:id="rId73"/>
    <p:sldId id="916" r:id="rId74"/>
    <p:sldId id="917" r:id="rId75"/>
    <p:sldId id="922" r:id="rId76"/>
    <p:sldId id="930" r:id="rId77"/>
    <p:sldId id="926" r:id="rId78"/>
    <p:sldId id="927" r:id="rId79"/>
    <p:sldId id="928" r:id="rId80"/>
    <p:sldId id="929" r:id="rId81"/>
    <p:sldId id="931" r:id="rId82"/>
    <p:sldId id="932" r:id="rId83"/>
    <p:sldId id="933" r:id="rId84"/>
    <p:sldId id="934" r:id="rId85"/>
    <p:sldId id="935" r:id="rId86"/>
    <p:sldId id="936" r:id="rId87"/>
    <p:sldId id="315" r:id="rId88"/>
    <p:sldId id="312" r:id="rId89"/>
    <p:sldId id="318" r:id="rId90"/>
    <p:sldId id="472" r:id="rId91"/>
    <p:sldId id="473" r:id="rId92"/>
    <p:sldId id="474" r:id="rId93"/>
    <p:sldId id="480" r:id="rId94"/>
    <p:sldId id="259" r:id="rId95"/>
    <p:sldId id="260" r:id="rId96"/>
    <p:sldId id="261" r:id="rId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March 31st TGaz Telecon" id="{223D8419-808F-46B9-A5F5-40A38E367AAD}">
          <p14:sldIdLst>
            <p14:sldId id="906"/>
            <p14:sldId id="907"/>
            <p14:sldId id="908"/>
            <p14:sldId id="909"/>
            <p14:sldId id="910"/>
            <p14:sldId id="911"/>
          </p14:sldIdLst>
        </p14:section>
        <p14:section name="April 7th TGaz Telecon" id="{12D621A8-02DE-42AC-A5BC-E931EF9AEBD7}">
          <p14:sldIdLst>
            <p14:sldId id="912"/>
            <p14:sldId id="919"/>
            <p14:sldId id="921"/>
            <p14:sldId id="920"/>
            <p14:sldId id="914"/>
            <p14:sldId id="915"/>
            <p14:sldId id="916"/>
            <p14:sldId id="917"/>
          </p14:sldIdLst>
        </p14:section>
        <p14:section name="April 29th TGaz Telecon" id="{58E8469F-29DD-4052-AB63-188E4C3E020F}">
          <p14:sldIdLst>
            <p14:sldId id="922"/>
            <p14:sldId id="930"/>
            <p14:sldId id="926"/>
            <p14:sldId id="927"/>
            <p14:sldId id="928"/>
            <p14:sldId id="929"/>
          </p14:sldIdLst>
        </p14:section>
        <p14:section name="May 5th TGaz Telecon" id="{12CB87F7-BB88-4CFC-8757-B8433C176637}">
          <p14:sldIdLst>
            <p14:sldId id="931"/>
            <p14:sldId id="932"/>
            <p14:sldId id="933"/>
            <p14:sldId id="934"/>
            <p14:sldId id="935"/>
            <p14:sldId id="93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FBF0FF-AB8C-43AC-96C4-14916CF1764D}" v="1" dt="2021-05-05T21:01:49.47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23" d="100"/>
          <a:sy n="123" d="100"/>
        </p:scale>
        <p:origin x="51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105"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DFBF0FF-AB8C-43AC-96C4-14916CF1764D}"/>
    <pc:docChg chg="modMainMaster">
      <pc:chgData name="Segev, Jonathan" userId="7c67a1b0-8725-4553-8055-0888dbcaef94" providerId="ADAL" clId="{7DFBF0FF-AB8C-43AC-96C4-14916CF1764D}" dt="2021-05-05T21:01:05.602" v="1" actId="20577"/>
      <pc:docMkLst>
        <pc:docMk/>
      </pc:docMkLst>
      <pc:sldMasterChg chg="modSp mod">
        <pc:chgData name="Segev, Jonathan" userId="7c67a1b0-8725-4553-8055-0888dbcaef94" providerId="ADAL" clId="{7DFBF0FF-AB8C-43AC-96C4-14916CF1764D}" dt="2021-05-05T21:01:05.602" v="1" actId="20577"/>
        <pc:sldMasterMkLst>
          <pc:docMk/>
          <pc:sldMasterMk cId="0" sldId="2147483648"/>
        </pc:sldMasterMkLst>
        <pc:spChg chg="mod">
          <ac:chgData name="Segev, Jonathan" userId="7c67a1b0-8725-4553-8055-0888dbcaef94" providerId="ADAL" clId="{7DFBF0FF-AB8C-43AC-96C4-14916CF1764D}" dt="2021-05-05T21:01:05.602"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2021-05-05</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 </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May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11-21-0505-00-00az six CID resolutions for lb253 (Ali Raissinia) – 30min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11-21-505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11-21-0505r1 for </a:t>
            </a:r>
            <a:r>
              <a:rPr lang="pt-BR" sz="2000" b="0" dirty="0"/>
              <a:t>CIDs CID5061, CID5066, CID5198, CID5222, CID5224, CID5230 </a:t>
            </a:r>
            <a:r>
              <a:rPr lang="en-US" sz="2000" b="0" dirty="0"/>
              <a:t>(6 CIDs total). </a:t>
            </a:r>
          </a:p>
          <a:p>
            <a:pPr marL="0" indent="0"/>
            <a:endParaRPr lang="en-US" sz="2000" b="0" dirty="0"/>
          </a:p>
          <a:p>
            <a:pPr marL="0" indent="0"/>
            <a:r>
              <a:rPr lang="en-US" sz="2000" b="0" dirty="0"/>
              <a:t>Results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11-21-0532 </a:t>
            </a:r>
            <a:r>
              <a:rPr lang="en-US" sz="1800" dirty="0"/>
              <a:t>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30min</a:t>
            </a:r>
          </a:p>
          <a:p>
            <a:pPr lvl="1" algn="just">
              <a:spcBef>
                <a:spcPct val="20000"/>
              </a:spcBef>
              <a:buFontTx/>
              <a:buChar char="•"/>
            </a:pPr>
            <a:r>
              <a:rPr lang="en-US" sz="1600" dirty="0"/>
              <a:t>11-21-0532 	AID-RSID-clarification (Dibakar Das) – 15min </a:t>
            </a:r>
          </a:p>
          <a:p>
            <a:pPr lvl="1" algn="just">
              <a:spcBef>
                <a:spcPct val="20000"/>
              </a:spcBef>
              <a:buFontTx/>
              <a:buChar char="•"/>
            </a:pPr>
            <a:r>
              <a:rPr lang="en-US" sz="1600" dirty="0"/>
              <a:t>11-21-0533	</a:t>
            </a:r>
            <a:r>
              <a:rPr lang="en-US" sz="1600" dirty="0" err="1"/>
              <a:t>TGaz</a:t>
            </a:r>
            <a:r>
              <a:rPr lang="en-US" sz="1600" dirty="0"/>
              <a:t> LB253 CR (Jonathan Segev) – as time permits</a:t>
            </a:r>
          </a:p>
          <a:p>
            <a:pPr lvl="1" algn="just">
              <a:spcBef>
                <a:spcPct val="20000"/>
              </a:spcBef>
              <a:buFontTx/>
              <a:buChar char="•"/>
            </a:pPr>
            <a:r>
              <a:rPr lang="en-US" sz="1600" dirty="0"/>
              <a:t>11-21-0546 	LB253 Resolution to CID set 2 – as time permits</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54445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11-21-532</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proposed draft text changes as depicted in document 11-21-532r0.</a:t>
            </a:r>
          </a:p>
          <a:p>
            <a:pPr marL="0" indent="0"/>
            <a:endParaRPr lang="en-US" sz="2000" b="0" dirty="0"/>
          </a:p>
          <a:p>
            <a:pPr marL="0" indent="0"/>
            <a:r>
              <a:rPr lang="en-US" sz="2000" b="0" dirty="0"/>
              <a:t>Results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5657094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11-21-0533</a:t>
            </a:r>
            <a:r>
              <a:rPr lang="en-US" sz="1800" dirty="0"/>
              <a:t>	</a:t>
            </a:r>
            <a:r>
              <a:rPr lang="en-US" sz="1800" dirty="0" err="1"/>
              <a:t>TGaz</a:t>
            </a:r>
            <a:r>
              <a:rPr lang="en-US" sz="1800" dirty="0"/>
              <a:t> LB253 CR (Jonathan Segev)</a:t>
            </a:r>
          </a:p>
          <a:p>
            <a:pPr lvl="1" algn="just">
              <a:spcBef>
                <a:spcPct val="20000"/>
              </a:spcBef>
              <a:buFontTx/>
              <a:buChar char="•"/>
            </a:pPr>
            <a:r>
              <a:rPr lang="en-US" sz="1800" dirty="0"/>
              <a:t>11-21-0546 	LB253 Resolution to CID set 2 (Assaf Kasher)</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63453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9718434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1426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39715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11-21-0533	</a:t>
            </a:r>
            <a:r>
              <a:rPr lang="en-US" sz="1600" dirty="0" err="1"/>
              <a:t>TGaz</a:t>
            </a:r>
            <a:r>
              <a:rPr lang="en-US" sz="1600" dirty="0"/>
              <a:t> LB253 CR (Jonathan Segev) – 15min </a:t>
            </a:r>
          </a:p>
          <a:p>
            <a:pPr lvl="1" algn="just">
              <a:spcBef>
                <a:spcPct val="20000"/>
              </a:spcBef>
              <a:buFontTx/>
              <a:buChar char="•"/>
            </a:pPr>
            <a:r>
              <a:rPr lang="en-US" sz="1600" dirty="0"/>
              <a:t>11-21-0564 	LB253 Resolution to CID set 2 (Assaf Kasher) – as time permits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4281280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11-21-0533r2 for </a:t>
            </a:r>
            <a:r>
              <a:rPr lang="pt-BR" sz="2000" b="0" dirty="0"/>
              <a:t>CIDs 5000, 5003, 5004, 5005, 5006, 5009, 5237</a:t>
            </a:r>
            <a:r>
              <a:rPr lang="en-US" sz="2000" b="0" dirty="0"/>
              <a:t>(7 CIDs total). </a:t>
            </a:r>
          </a:p>
          <a:p>
            <a:pPr marL="0" indent="0"/>
            <a:endParaRPr lang="en-US" sz="2000" b="0" dirty="0"/>
          </a:p>
          <a:p>
            <a:pPr marL="0" indent="0"/>
            <a:r>
              <a:rPr lang="en-US" sz="2000" b="0" dirty="0"/>
              <a:t>Results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077836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11-21-0564r2 for </a:t>
            </a:r>
            <a:r>
              <a:rPr lang="pt-BR" sz="2000" b="0" dirty="0"/>
              <a:t>CIDs 5219, 5029, 5400, 5139, 5152, 5097, 5098, 5429, 5260 </a:t>
            </a:r>
            <a:r>
              <a:rPr lang="en-US" sz="2000" b="0" dirty="0"/>
              <a:t>(9 CIDs total). </a:t>
            </a:r>
          </a:p>
          <a:p>
            <a:pPr marL="0" indent="0"/>
            <a:endParaRPr lang="en-US" sz="2000" b="0" dirty="0"/>
          </a:p>
          <a:p>
            <a:pPr marL="0" indent="0"/>
            <a:r>
              <a:rPr lang="en-US" sz="2000" b="0" dirty="0"/>
              <a:t>Results (Y/N/A): 9/0/1</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7280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11-21-519</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11-21-0519r3 for </a:t>
            </a:r>
            <a:r>
              <a:rPr lang="pt-BR" sz="2000" b="0" dirty="0"/>
              <a:t>CID 5014 </a:t>
            </a:r>
            <a:r>
              <a:rPr lang="en-US" sz="2000" b="0" dirty="0"/>
              <a:t>(1 CID total). </a:t>
            </a:r>
          </a:p>
          <a:p>
            <a:pPr marL="0" indent="0"/>
            <a:endParaRPr lang="en-US" sz="2000" b="0" dirty="0"/>
          </a:p>
          <a:p>
            <a:pPr marL="0" indent="0"/>
            <a:r>
              <a:rPr lang="en-US" sz="2000" b="0" dirty="0"/>
              <a:t>Results (Y/N/A): 9/0/2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2524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478248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a:t>
            </a:r>
            <a:r>
              <a:rPr lang="en-US" altLang="en-US" sz="2000" b="0" strike="sngStrike" dirty="0"/>
              <a:t>14,</a:t>
            </a:r>
            <a:r>
              <a:rPr lang="en-US" altLang="en-US" sz="2000" b="0" dirty="0"/>
              <a:t>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806582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9635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153410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29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11-21-749 </a:t>
            </a:r>
            <a:r>
              <a:rPr lang="en-US" sz="1600" b="0" dirty="0"/>
              <a:t>(Editors)</a:t>
            </a:r>
            <a:r>
              <a:rPr lang="en-US" sz="1800" b="0" dirty="0"/>
              <a:t> (7min)</a:t>
            </a:r>
          </a:p>
          <a:p>
            <a:pPr algn="just">
              <a:spcBef>
                <a:spcPct val="20000"/>
              </a:spcBef>
              <a:buFontTx/>
              <a:buChar char="•"/>
            </a:pPr>
            <a:r>
              <a:rPr lang="en-US" sz="1800" b="0" dirty="0"/>
              <a:t>Consideration of motions for approval:</a:t>
            </a:r>
          </a:p>
          <a:p>
            <a:pPr lvl="1" algn="just">
              <a:spcBef>
                <a:spcPct val="20000"/>
              </a:spcBef>
              <a:buFontTx/>
              <a:buChar char="•"/>
            </a:pPr>
            <a:r>
              <a:rPr lang="en-US" sz="1400" dirty="0"/>
              <a:t>11-20-771 	</a:t>
            </a:r>
            <a:r>
              <a:rPr lang="en-US" sz="1400" dirty="0" err="1"/>
              <a:t>TGaz</a:t>
            </a:r>
            <a:r>
              <a:rPr lang="en-US" sz="1400" dirty="0"/>
              <a:t> plenary meeting motion compendium (30min)</a:t>
            </a:r>
          </a:p>
          <a:p>
            <a:pPr algn="just">
              <a:spcBef>
                <a:spcPct val="20000"/>
              </a:spcBef>
              <a:buFontTx/>
              <a:buChar char="•"/>
            </a:pPr>
            <a:r>
              <a:rPr lang="en-US" sz="1800" b="0" dirty="0"/>
              <a:t>Discussion topics (review submissions):</a:t>
            </a:r>
          </a:p>
          <a:p>
            <a:pPr lvl="1" algn="just">
              <a:spcBef>
                <a:spcPct val="20000"/>
              </a:spcBef>
              <a:buFontTx/>
              <a:buChar char="•"/>
            </a:pPr>
            <a:r>
              <a:rPr lang="de-DE" sz="1400" dirty="0"/>
              <a:t>11-21-708 	few lb 253 crs -b (Nehru Bhandaru) (as needed)</a:t>
            </a:r>
            <a:endParaRPr lang="en-US" sz="1400" dirty="0"/>
          </a:p>
          <a:p>
            <a:pPr algn="just">
              <a:spcBef>
                <a:spcPct val="20000"/>
              </a:spcBef>
              <a:buFontTx/>
              <a:buChar char="•"/>
            </a:pPr>
            <a:r>
              <a:rPr lang="en-US" sz="1800" b="0" dirty="0"/>
              <a:t>Special order items:</a:t>
            </a:r>
          </a:p>
          <a:p>
            <a:pPr lvl="1" algn="just">
              <a:spcBef>
                <a:spcPct val="20000"/>
              </a:spcBef>
              <a:buFontTx/>
              <a:buChar char="•"/>
            </a:pPr>
            <a:r>
              <a:rPr lang="en-US" sz="1400" b="0" dirty="0"/>
              <a:t>PAR extension 11-21-750 (10 min) (Jonathan Segev)</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1857421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11-21-708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11-21-0708r0 for </a:t>
            </a:r>
            <a:r>
              <a:rPr lang="pt-BR" sz="2000" b="0" dirty="0"/>
              <a:t>CIDs 5260, 5351, 5364, 5385</a:t>
            </a:r>
          </a:p>
          <a:p>
            <a:r>
              <a:rPr lang="en-US" sz="2000" b="0" dirty="0"/>
              <a:t>(4 CIDs total). </a:t>
            </a:r>
          </a:p>
          <a:p>
            <a:pPr marL="0" indent="0"/>
            <a:endParaRPr lang="en-US" sz="2000" b="0" dirty="0"/>
          </a:p>
          <a:p>
            <a:pPr marL="0" indent="0"/>
            <a:r>
              <a:rPr lang="en-US" sz="2000" b="0" dirty="0"/>
              <a:t>Results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33090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7660447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969402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88966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4110633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Review LB253 status (7 min) (Roy Want)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11-21-536 Comment Resolutions on Several PHY Topics (Steve Shellhammer) – 30 min </a:t>
            </a:r>
          </a:p>
          <a:p>
            <a:pPr lvl="1" algn="just">
              <a:spcBef>
                <a:spcPct val="20000"/>
              </a:spcBef>
              <a:buFontTx/>
              <a:buChar char="•"/>
            </a:pPr>
            <a:r>
              <a:rPr lang="en-US" sz="1400" dirty="0"/>
              <a:t>11-21-761 comment resolution lb253 parameters part 4 (Christian Berger) – 20 min </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11-21-0536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11-21-0536r1 for </a:t>
            </a:r>
            <a:r>
              <a:rPr lang="pt-BR" sz="2000" b="0" dirty="0"/>
              <a:t>CIDs </a:t>
            </a:r>
            <a:r>
              <a:rPr lang="en-US" sz="2000" b="0" dirty="0"/>
              <a:t>5413, 5414, 5415, 5416 and 5417 (5 CIDs total). </a:t>
            </a:r>
          </a:p>
          <a:p>
            <a:pPr marL="0" indent="0"/>
            <a:endParaRPr lang="en-US" sz="2000" b="0" dirty="0"/>
          </a:p>
          <a:p>
            <a:pPr marL="0" indent="0"/>
            <a:r>
              <a:rPr lang="en-US" sz="2000" b="0" dirty="0"/>
              <a:t>Results (Y/N/A): 9/0/0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11-21-761 comment resolution lb253 parameters part 4 (Christian Berger)</a:t>
            </a:r>
          </a:p>
          <a:p>
            <a:pPr lvl="1" algn="just">
              <a:spcBef>
                <a:spcPct val="20000"/>
              </a:spcBef>
              <a:buFontTx/>
              <a:buChar char="•"/>
            </a:pPr>
            <a:endParaRPr lang="en-US" sz="180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783730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13:00 – 15:00 ET</a:t>
            </a:r>
          </a:p>
          <a:p>
            <a:pPr marL="0" indent="0"/>
            <a:endParaRPr lang="en-US" altLang="en-US" sz="20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5790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115495</TotalTime>
  <Words>7519</Words>
  <Application>Microsoft Office PowerPoint</Application>
  <PresentationFormat>Widescreen</PresentationFormat>
  <Paragraphs>1148</Paragraphs>
  <Slides>96</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4"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11-21-505</vt:lpstr>
      <vt:lpstr>Submission pipeline</vt:lpstr>
      <vt:lpstr>Scheduled telecons</vt:lpstr>
      <vt:lpstr>PowerPoint Presentation</vt:lpstr>
      <vt:lpstr>PowerPoint Presentation</vt:lpstr>
      <vt:lpstr>IEEE Electronic Meeting slot – March 31st </vt:lpstr>
      <vt:lpstr>Submission 11-21-532</vt:lpstr>
      <vt:lpstr>Submission pipeline</vt:lpstr>
      <vt:lpstr>Scheduled telecons</vt:lpstr>
      <vt:lpstr>PowerPoint Presentation</vt:lpstr>
      <vt:lpstr>PowerPoint Presentation</vt:lpstr>
      <vt:lpstr>IEEE Electronic Meeting slot – April 7th</vt:lpstr>
      <vt:lpstr>Submission 11-21-533</vt:lpstr>
      <vt:lpstr>Submission 11-21-564</vt:lpstr>
      <vt:lpstr>Submission 11-21-519</vt:lpstr>
      <vt:lpstr>Submission pipeline</vt:lpstr>
      <vt:lpstr>Scheduled telecons</vt:lpstr>
      <vt:lpstr>PowerPoint Presentation</vt:lpstr>
      <vt:lpstr>PowerPoint Presentation</vt:lpstr>
      <vt:lpstr>IEEE Electronic Meeting slot – April 29th</vt:lpstr>
      <vt:lpstr>Submission 11-21-708</vt:lpstr>
      <vt:lpstr>Submission pipeline</vt:lpstr>
      <vt:lpstr>Scheduled telecons</vt:lpstr>
      <vt:lpstr>PowerPoint Presentation</vt:lpstr>
      <vt:lpstr>PowerPoint Presentation</vt:lpstr>
      <vt:lpstr>IEEE Electronic Meeting slot – May 5th</vt:lpstr>
      <vt:lpstr>Submission 11-21-0536</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706</cp:revision>
  <cp:lastPrinted>1601-01-01T00:00:00Z</cp:lastPrinted>
  <dcterms:created xsi:type="dcterms:W3CDTF">2018-08-06T10:28:59Z</dcterms:created>
  <dcterms:modified xsi:type="dcterms:W3CDTF">2021-05-05T21:02:00Z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