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9" r:id="rId69"/>
    <p:sldId id="921" r:id="rId70"/>
    <p:sldId id="920" r:id="rId71"/>
    <p:sldId id="914" r:id="rId72"/>
    <p:sldId id="915" r:id="rId73"/>
    <p:sldId id="916" r:id="rId74"/>
    <p:sldId id="917" r:id="rId75"/>
    <p:sldId id="922" r:id="rId76"/>
    <p:sldId id="930" r:id="rId77"/>
    <p:sldId id="926" r:id="rId78"/>
    <p:sldId id="927" r:id="rId79"/>
    <p:sldId id="928" r:id="rId80"/>
    <p:sldId id="929" r:id="rId81"/>
    <p:sldId id="315" r:id="rId82"/>
    <p:sldId id="312" r:id="rId83"/>
    <p:sldId id="318" r:id="rId84"/>
    <p:sldId id="472" r:id="rId85"/>
    <p:sldId id="473" r:id="rId86"/>
    <p:sldId id="474" r:id="rId87"/>
    <p:sldId id="480" r:id="rId88"/>
    <p:sldId id="259" r:id="rId89"/>
    <p:sldId id="260" r:id="rId90"/>
    <p:sldId id="261"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9"/>
            <p14:sldId id="921"/>
            <p14:sldId id="920"/>
            <p14:sldId id="914"/>
            <p14:sldId id="915"/>
            <p14:sldId id="916"/>
            <p14:sldId id="917"/>
          </p14:sldIdLst>
        </p14:section>
        <p14:section name="April 29th TGaz Telecon" id="{58E8469F-29DD-4052-AB63-188E4C3E020F}">
          <p14:sldIdLst>
            <p14:sldId id="922"/>
            <p14:sldId id="930"/>
            <p14:sldId id="926"/>
            <p14:sldId id="927"/>
            <p14:sldId id="928"/>
            <p14:sldId id="92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49023E-AFA4-49C4-B314-1CD6CA361C52}" v="7" dt="2021-04-29T15:07:41.1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p:scale>
          <a:sx n="125" d="100"/>
          <a:sy n="125" d="100"/>
        </p:scale>
        <p:origin x="438" y="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98"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2021-04-26</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Apr.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11-21-0533	</a:t>
            </a:r>
            <a:r>
              <a:rPr lang="en-US" sz="1600" dirty="0" err="1"/>
              <a:t>TGaz</a:t>
            </a:r>
            <a:r>
              <a:rPr lang="en-US" sz="1600" dirty="0"/>
              <a:t> LB253 CR (Jonathan Segev) – 15min </a:t>
            </a:r>
          </a:p>
          <a:p>
            <a:pPr lvl="1" algn="just">
              <a:spcBef>
                <a:spcPct val="20000"/>
              </a:spcBef>
              <a:buFontTx/>
              <a:buChar char="•"/>
            </a:pPr>
            <a:r>
              <a:rPr lang="en-US" sz="1600" dirty="0"/>
              <a:t>11-21-0564 	LB253 Resolution to CID set 2 (Assaf Kasher) – as time permits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077836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728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72524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29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11-21-749 </a:t>
            </a:r>
            <a:r>
              <a:rPr lang="en-US" sz="1600" b="0" dirty="0"/>
              <a:t>(Editors)</a:t>
            </a:r>
            <a:r>
              <a:rPr lang="en-US" sz="1800" b="0" dirty="0"/>
              <a:t> (7min)</a:t>
            </a:r>
          </a:p>
          <a:p>
            <a:pPr algn="just">
              <a:spcBef>
                <a:spcPct val="20000"/>
              </a:spcBef>
              <a:buFontTx/>
              <a:buChar char="•"/>
            </a:pPr>
            <a:r>
              <a:rPr lang="en-US" sz="1800" b="0" dirty="0"/>
              <a:t>Consideration of motions for approval:</a:t>
            </a:r>
          </a:p>
          <a:p>
            <a:pPr lvl="1" algn="just">
              <a:spcBef>
                <a:spcPct val="20000"/>
              </a:spcBef>
              <a:buFontTx/>
              <a:buChar char="•"/>
            </a:pPr>
            <a:r>
              <a:rPr lang="en-US" sz="1400" dirty="0"/>
              <a:t>11-20-771 	</a:t>
            </a:r>
            <a:r>
              <a:rPr lang="en-US" sz="1400" dirty="0" err="1"/>
              <a:t>TGaz</a:t>
            </a:r>
            <a:r>
              <a:rPr lang="en-US" sz="1400" dirty="0"/>
              <a:t> plenary meeting motion compendium (30min)</a:t>
            </a:r>
          </a:p>
          <a:p>
            <a:pPr algn="just">
              <a:spcBef>
                <a:spcPct val="20000"/>
              </a:spcBef>
              <a:buFontTx/>
              <a:buChar char="•"/>
            </a:pPr>
            <a:r>
              <a:rPr lang="en-US" sz="1800" b="0" dirty="0"/>
              <a:t>Discussion topics (review submissions):</a:t>
            </a:r>
          </a:p>
          <a:p>
            <a:pPr lvl="1" algn="just">
              <a:spcBef>
                <a:spcPct val="20000"/>
              </a:spcBef>
              <a:buFontTx/>
              <a:buChar char="•"/>
            </a:pPr>
            <a:r>
              <a:rPr lang="de-DE" sz="1400" dirty="0"/>
              <a:t>11-21-708 	few lb 253 crs -b (Nehru Bhandaru) (as needed)</a:t>
            </a:r>
            <a:endParaRPr lang="en-US" sz="1400" dirty="0"/>
          </a:p>
          <a:p>
            <a:pPr algn="just">
              <a:spcBef>
                <a:spcPct val="20000"/>
              </a:spcBef>
              <a:buFontTx/>
              <a:buChar char="•"/>
            </a:pPr>
            <a:r>
              <a:rPr lang="en-US" sz="1800" b="0" dirty="0"/>
              <a:t>Special order items:</a:t>
            </a:r>
          </a:p>
          <a:p>
            <a:pPr lvl="1" algn="just">
              <a:spcBef>
                <a:spcPct val="20000"/>
              </a:spcBef>
              <a:buFontTx/>
              <a:buChar char="•"/>
            </a:pPr>
            <a:r>
              <a:rPr lang="en-US" sz="1400" b="0" dirty="0"/>
              <a:t>PAR extension 11-21-750 (10 min) (Jonathan Segev)</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57421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11-21-708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11-21-0708r0 for </a:t>
            </a:r>
            <a:r>
              <a:rPr lang="pt-BR" sz="2000" b="0" dirty="0"/>
              <a:t>CIDs 5260, 5351, 5364, 5385</a:t>
            </a:r>
          </a:p>
          <a:p>
            <a:r>
              <a:rPr lang="en-US" sz="2000" b="0" dirty="0"/>
              <a:t>(4 CIDs total). </a:t>
            </a:r>
          </a:p>
          <a:p>
            <a:pPr marL="0" indent="0"/>
            <a:endParaRPr lang="en-US" sz="2000" b="0" dirty="0"/>
          </a:p>
          <a:p>
            <a:pPr marL="0" indent="0"/>
            <a:r>
              <a:rPr lang="en-US" sz="2000" b="0" dirty="0"/>
              <a:t>Results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33090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7660447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69402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88966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110633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108210</TotalTime>
  <Words>7312</Words>
  <Application>Microsoft Office PowerPoint</Application>
  <PresentationFormat>Widescreen</PresentationFormat>
  <Paragraphs>1093</Paragraphs>
  <Slides>90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11-21-533</vt:lpstr>
      <vt:lpstr>Submission 11-21-564</vt:lpstr>
      <vt:lpstr>Submission 11-21-519</vt:lpstr>
      <vt:lpstr>Submission pipeline</vt:lpstr>
      <vt:lpstr>Scheduled telecons</vt:lpstr>
      <vt:lpstr>PowerPoint Presentation</vt:lpstr>
      <vt:lpstr>PowerPoint Presentation</vt:lpstr>
      <vt:lpstr>IEEE Electronic Meeting slot – April 29th</vt:lpstr>
      <vt:lpstr>Submission 11-21-708</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2021-04-29T15:27:00Z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