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39"/>
  </p:notesMasterIdLst>
  <p:handoutMasterIdLst>
    <p:handoutMasterId r:id="rId40"/>
  </p:handoutMasterIdLst>
  <p:sldIdLst>
    <p:sldId id="256" r:id="rId5"/>
    <p:sldId id="257" r:id="rId6"/>
    <p:sldId id="2351" r:id="rId7"/>
    <p:sldId id="2350" r:id="rId8"/>
    <p:sldId id="1594" r:id="rId9"/>
    <p:sldId id="1592" r:id="rId10"/>
    <p:sldId id="1593" r:id="rId11"/>
    <p:sldId id="1575" r:id="rId12"/>
    <p:sldId id="1574" r:id="rId13"/>
    <p:sldId id="287" r:id="rId14"/>
    <p:sldId id="2358" r:id="rId15"/>
    <p:sldId id="1573" r:id="rId16"/>
    <p:sldId id="1577" r:id="rId17"/>
    <p:sldId id="1578" r:id="rId18"/>
    <p:sldId id="271" r:id="rId19"/>
    <p:sldId id="265" r:id="rId20"/>
    <p:sldId id="263" r:id="rId21"/>
    <p:sldId id="1579" r:id="rId22"/>
    <p:sldId id="273" r:id="rId23"/>
    <p:sldId id="283" r:id="rId24"/>
    <p:sldId id="298" r:id="rId25"/>
    <p:sldId id="301" r:id="rId26"/>
    <p:sldId id="2352" r:id="rId27"/>
    <p:sldId id="2353" r:id="rId28"/>
    <p:sldId id="1576" r:id="rId29"/>
    <p:sldId id="2354" r:id="rId30"/>
    <p:sldId id="2355" r:id="rId31"/>
    <p:sldId id="2356" r:id="rId32"/>
    <p:sldId id="2357" r:id="rId33"/>
    <p:sldId id="1588" r:id="rId34"/>
    <p:sldId id="267" r:id="rId35"/>
    <p:sldId id="258" r:id="rId36"/>
    <p:sldId id="1590" r:id="rId37"/>
    <p:sldId id="1591" r:id="rId3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20014" autoAdjust="0"/>
    <p:restoredTop sz="94660"/>
  </p:normalViewPr>
  <p:slideViewPr>
    <p:cSldViewPr>
      <p:cViewPr varScale="1">
        <p:scale>
          <a:sx n="104" d="100"/>
          <a:sy n="104" d="100"/>
        </p:scale>
        <p:origin x="80" y="13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B59A66F4-F0CC-4F47-B71C-67EC1747069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802.11-yy/xxxxr0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42573E36-8E88-4233-9208-E99907A627E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Month Year</a:t>
            </a:r>
          </a:p>
        </p:txBody>
      </p:sp>
      <p:sp>
        <p:nvSpPr>
          <p:cNvPr id="5124" name="Rectangle 6">
            <a:extLst>
              <a:ext uri="{FF2B5EF4-FFF2-40B4-BE49-F238E27FC236}">
                <a16:creationId xmlns:a16="http://schemas.microsoft.com/office/drawing/2014/main" id="{52F5A0D9-B50B-469B-ACD9-4D8161DF2A9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John Doe, Some Company</a:t>
            </a:r>
          </a:p>
        </p:txBody>
      </p:sp>
      <p:sp>
        <p:nvSpPr>
          <p:cNvPr id="5125" name="Rectangle 7">
            <a:extLst>
              <a:ext uri="{FF2B5EF4-FFF2-40B4-BE49-F238E27FC236}">
                <a16:creationId xmlns:a16="http://schemas.microsoft.com/office/drawing/2014/main" id="{4952355E-209E-4697-9E56-3FFED6C4A7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00E792A8-D48C-470A-BDA3-51E4906D6518}" type="slidenum">
              <a:rPr lang="en-US" altLang="en-US" smtClean="0"/>
              <a:pPr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5126" name="Rectangle 2">
            <a:extLst>
              <a:ext uri="{FF2B5EF4-FFF2-40B4-BE49-F238E27FC236}">
                <a16:creationId xmlns:a16="http://schemas.microsoft.com/office/drawing/2014/main" id="{95E8B1B4-5CD3-458A-BB7C-4B38D745A48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5127" name="Rectangle 3">
            <a:extLst>
              <a:ext uri="{FF2B5EF4-FFF2-40B4-BE49-F238E27FC236}">
                <a16:creationId xmlns:a16="http://schemas.microsoft.com/office/drawing/2014/main" id="{92981625-5172-4524-822F-F5C6388F55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88846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ea typeface="MS PGothic" pitchFamily="34" charset="-128"/>
              </a:rPr>
              <a:t>doc.: IEEE 802.11-12/xxxxr0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ea typeface="MS PGothic" pitchFamily="34" charset="-128"/>
              </a:rPr>
              <a:t>November 2010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ea typeface="MS PGothic" pitchFamily="34" charset="-128"/>
              </a:rPr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A70BF216-4F0E-40E5-A09D-9F1D7CD8F887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9575" y="698500"/>
            <a:ext cx="6203950" cy="3490913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421188"/>
            <a:ext cx="5619750" cy="4189412"/>
          </a:xfrm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49748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4188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4764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33625" y="536575"/>
            <a:ext cx="470535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/>
              <a:t>July 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6137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20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86001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44160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17011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5240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802.11-16/0222r2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/>
          <a:p>
            <a:pPr>
              <a:defRPr/>
            </a:pPr>
            <a:r>
              <a:rPr lang="en-US"/>
              <a:t>March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 (HPE)</a:t>
            </a:r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/>
              <a:t>Page </a:t>
            </a:r>
            <a:fld id="{CF847761-3DCA-4992-BE8A-2121820B172D}" type="slidenum">
              <a:rPr lang="en-US" altLang="en-US" sz="1200"/>
              <a:pPr/>
              <a:t>4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8486304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6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7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8488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8F1A10E4-4B98-48B8-9E86-02170129785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802.11-07/0547r0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DE4B94B5-9DD8-4F3A-9C84-442D89D0C33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2008</a:t>
            </a:r>
          </a:p>
        </p:txBody>
      </p:sp>
      <p:sp>
        <p:nvSpPr>
          <p:cNvPr id="16388" name="Rectangle 6">
            <a:extLst>
              <a:ext uri="{FF2B5EF4-FFF2-40B4-BE49-F238E27FC236}">
                <a16:creationId xmlns:a16="http://schemas.microsoft.com/office/drawing/2014/main" id="{00779B4F-2855-4713-90F7-58CA44F31EB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/>
              <a:t>Bruce Kraemer (Marvell)</a:t>
            </a:r>
          </a:p>
        </p:txBody>
      </p:sp>
      <p:sp>
        <p:nvSpPr>
          <p:cNvPr id="16389" name="Rectangle 7">
            <a:extLst>
              <a:ext uri="{FF2B5EF4-FFF2-40B4-BE49-F238E27FC236}">
                <a16:creationId xmlns:a16="http://schemas.microsoft.com/office/drawing/2014/main" id="{65C65A72-04C8-4083-B31B-265FD5C1FCC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Page </a:t>
            </a:r>
            <a:fld id="{1AF34522-5843-4929-BF37-D567103D0077}" type="slidenum">
              <a:rPr lang="en-US" altLang="en-US" sz="1200" smtClean="0"/>
              <a:pPr/>
              <a:t>8</a:t>
            </a:fld>
            <a:endParaRPr lang="en-US" altLang="en-US" sz="1200"/>
          </a:p>
        </p:txBody>
      </p:sp>
      <p:sp>
        <p:nvSpPr>
          <p:cNvPr id="16390" name="Rectangle 2">
            <a:extLst>
              <a:ext uri="{FF2B5EF4-FFF2-40B4-BE49-F238E27FC236}">
                <a16:creationId xmlns:a16="http://schemas.microsoft.com/office/drawing/2014/main" id="{D9BE9A07-A160-4783-ABDA-62D4970B484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>
            <a:extLst>
              <a:ext uri="{FF2B5EF4-FFF2-40B4-BE49-F238E27FC236}">
                <a16:creationId xmlns:a16="http://schemas.microsoft.com/office/drawing/2014/main" id="{E3534CFD-C87D-43F5-A34F-6FE6F1CCCE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2764460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A9282F33-FF29-4545-BBF2-AAF8D94902F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802.11-07/0547r0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90458C23-C19F-48A9-B3AF-387ACEB00FC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2008</a:t>
            </a:r>
          </a:p>
        </p:txBody>
      </p:sp>
      <p:sp>
        <p:nvSpPr>
          <p:cNvPr id="18436" name="Rectangle 6">
            <a:extLst>
              <a:ext uri="{FF2B5EF4-FFF2-40B4-BE49-F238E27FC236}">
                <a16:creationId xmlns:a16="http://schemas.microsoft.com/office/drawing/2014/main" id="{16CFA6C3-3553-4BD6-B0D5-10C13EEFA40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/>
              <a:t>Bruce Kraemer (Marvell)</a:t>
            </a:r>
          </a:p>
        </p:txBody>
      </p:sp>
      <p:sp>
        <p:nvSpPr>
          <p:cNvPr id="18437" name="Rectangle 7">
            <a:extLst>
              <a:ext uri="{FF2B5EF4-FFF2-40B4-BE49-F238E27FC236}">
                <a16:creationId xmlns:a16="http://schemas.microsoft.com/office/drawing/2014/main" id="{B0153D1D-CD24-4F6F-AB3F-22C7045CD3A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Page </a:t>
            </a:r>
            <a:fld id="{CED4E199-04DB-4A9B-9637-6805222E9C59}" type="slidenum">
              <a:rPr lang="en-US" altLang="en-US" sz="1200" smtClean="0"/>
              <a:pPr/>
              <a:t>9</a:t>
            </a:fld>
            <a:endParaRPr lang="en-US" altLang="en-US" sz="1200"/>
          </a:p>
        </p:txBody>
      </p:sp>
      <p:sp>
        <p:nvSpPr>
          <p:cNvPr id="18438" name="Rectangle 2">
            <a:extLst>
              <a:ext uri="{FF2B5EF4-FFF2-40B4-BE49-F238E27FC236}">
                <a16:creationId xmlns:a16="http://schemas.microsoft.com/office/drawing/2014/main" id="{309ADF89-8778-49CC-8191-AAF2F236858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9" name="Rectangle 3">
            <a:extLst>
              <a:ext uri="{FF2B5EF4-FFF2-40B4-BE49-F238E27FC236}">
                <a16:creationId xmlns:a16="http://schemas.microsoft.com/office/drawing/2014/main" id="{A9BD6DFE-6D20-4F99-BC74-692C68D32C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4486277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CCF9155B-13F4-409A-944D-223E969BF75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802.11-08/1455r0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AE40B815-3EF0-4867-BBB4-338C23098AE6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Jan 2009</a:t>
            </a:r>
          </a:p>
        </p:txBody>
      </p:sp>
      <p:sp>
        <p:nvSpPr>
          <p:cNvPr id="16388" name="Rectangle 6">
            <a:extLst>
              <a:ext uri="{FF2B5EF4-FFF2-40B4-BE49-F238E27FC236}">
                <a16:creationId xmlns:a16="http://schemas.microsoft.com/office/drawing/2014/main" id="{CBBFF181-E0E9-45EA-8ACF-042816DC061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David Bagby, Calypso Ventures, Inc.</a:t>
            </a:r>
          </a:p>
        </p:txBody>
      </p:sp>
      <p:sp>
        <p:nvSpPr>
          <p:cNvPr id="16389" name="Rectangle 7">
            <a:extLst>
              <a:ext uri="{FF2B5EF4-FFF2-40B4-BE49-F238E27FC236}">
                <a16:creationId xmlns:a16="http://schemas.microsoft.com/office/drawing/2014/main" id="{F866A9AE-76DF-4407-841D-977FA3E732C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669D4A7B-77E9-433E-92CA-F3B92D118EC0}" type="slidenum">
              <a:rPr lang="en-US" altLang="en-US" smtClean="0"/>
              <a:pPr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16390" name="Rectangle 2">
            <a:extLst>
              <a:ext uri="{FF2B5EF4-FFF2-40B4-BE49-F238E27FC236}">
                <a16:creationId xmlns:a16="http://schemas.microsoft.com/office/drawing/2014/main" id="{557B68F0-D85F-4D01-951C-394C27BC1C2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700088"/>
            <a:ext cx="6172200" cy="3471862"/>
          </a:xfrm>
          <a:ln/>
        </p:spPr>
      </p:sp>
      <p:sp>
        <p:nvSpPr>
          <p:cNvPr id="16391" name="Rectangle 3">
            <a:extLst>
              <a:ext uri="{FF2B5EF4-FFF2-40B4-BE49-F238E27FC236}">
                <a16:creationId xmlns:a16="http://schemas.microsoft.com/office/drawing/2014/main" id="{C392496D-1675-4ABC-8230-E467E93A9D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25513" y="4408488"/>
            <a:ext cx="50831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0806BE76-4B0A-402B-A526-4AD6733B4BB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802.11-07/0547r0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7B6B8FD5-0068-4F4A-985D-BC8190E23CD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2008</a:t>
            </a:r>
          </a:p>
        </p:txBody>
      </p:sp>
      <p:sp>
        <p:nvSpPr>
          <p:cNvPr id="16388" name="Rectangle 6">
            <a:extLst>
              <a:ext uri="{FF2B5EF4-FFF2-40B4-BE49-F238E27FC236}">
                <a16:creationId xmlns:a16="http://schemas.microsoft.com/office/drawing/2014/main" id="{57E2509E-857D-4261-8546-6CFE078EDA7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/>
              <a:t>Bruce Kraemer (Marvell)</a:t>
            </a:r>
          </a:p>
        </p:txBody>
      </p:sp>
      <p:sp>
        <p:nvSpPr>
          <p:cNvPr id="16389" name="Rectangle 7">
            <a:extLst>
              <a:ext uri="{FF2B5EF4-FFF2-40B4-BE49-F238E27FC236}">
                <a16:creationId xmlns:a16="http://schemas.microsoft.com/office/drawing/2014/main" id="{BE335DE2-3843-4BC3-A796-CD07F416668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Page </a:t>
            </a:r>
            <a:fld id="{13C1FABD-55BA-415F-8CB5-8D03776C50D1}" type="slidenum">
              <a:rPr lang="en-US" altLang="en-US" sz="1200" smtClean="0"/>
              <a:pPr/>
              <a:t>12</a:t>
            </a:fld>
            <a:endParaRPr lang="en-US" altLang="en-US" sz="1200"/>
          </a:p>
        </p:txBody>
      </p:sp>
      <p:sp>
        <p:nvSpPr>
          <p:cNvPr id="16390" name="Rectangle 2">
            <a:extLst>
              <a:ext uri="{FF2B5EF4-FFF2-40B4-BE49-F238E27FC236}">
                <a16:creationId xmlns:a16="http://schemas.microsoft.com/office/drawing/2014/main" id="{BF53BBB6-6C07-4BA7-8C03-71F439B0A9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>
            <a:extLst>
              <a:ext uri="{FF2B5EF4-FFF2-40B4-BE49-F238E27FC236}">
                <a16:creationId xmlns:a16="http://schemas.microsoft.com/office/drawing/2014/main" id="{5B512053-EFE5-4D2E-9E4D-E8F123D51C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135924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802.11-21/0183r3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ieee802.org/1/files/public/docs2021/dq-draft-CSD-0121-v01.pdf" TargetMode="External"/><Relationship Id="rId2" Type="http://schemas.openxmlformats.org/officeDocument/2006/relationships/hyperlink" Target="https://ieee802.org/1/files/public/docs2021/dq-draft-PAR-0121-v01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ieee802.org/1/files/public/docs2021/dr-CSD-0221-v01.pdf" TargetMode="External"/><Relationship Id="rId4" Type="http://schemas.openxmlformats.org/officeDocument/2006/relationships/hyperlink" Target="https://www.ieee802.org/1/files/public/docs2021/dr-PAR-0221-v01.pdf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117-00-00bd-ieee-802-11bd-january-2021-tc-meeting-minutes.docx" TargetMode="External"/><Relationship Id="rId2" Type="http://schemas.openxmlformats.org/officeDocument/2006/relationships/hyperlink" Target="https://mentor.ieee.org/802.11/dcn/21/11-21-0068-00-00bd-ieee-802-11bd-january-2021-interim-meeting-minute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327-00-00bd-ieee-802-11bd-february-2021-meeting-minutes.docx" TargetMode="External"/><Relationship Id="rId4" Type="http://schemas.openxmlformats.org/officeDocument/2006/relationships/hyperlink" Target="https://mentor.ieee.org/802.11/dcn/21/11-21-0185-00-00bd-ieee-802-11bd-january-2021-tc-meeting-minutes.docx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ment.standards.ieee.org/myproject-web/public/view.html#pardetail/8770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0/11-20-1117-05-0rcm-rcm-sg-proposed-rcm-csd-draft.docx" TargetMode="Externa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013-AANI-draft-technical-report-on-interworking-between-3gpp-5g-network-wlan.docx" TargetMode="External"/><Relationship Id="rId2" Type="http://schemas.openxmlformats.org/officeDocument/2006/relationships/hyperlink" Target="https://mentor.ieee.org/802.11/dcn/21/11-21-0170-00-0000-2021-jan-liaison-from-wba-re-convergence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0/11-21-0214-AANI-aani-sc-teleconference-agenda-march-2021-plenay.pptx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177-09-0arc-liaison-to-revmd-on-ess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0106-00-000m-sta-and-ap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0/11-20-0174-00-0arc-epd-and-lpd-terminology-misalignment-in-ieee-std-802-1-and-802-11.pptx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WG11 Opening Report Snapshot Slides March 2021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 2021-03-07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475495"/>
              </p:ext>
            </p:extLst>
          </p:nvPr>
        </p:nvGraphicFramePr>
        <p:xfrm>
          <a:off x="990600" y="2413000"/>
          <a:ext cx="10210800" cy="248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Document" r:id="rId4" imgW="10466184" imgH="2539535" progId="Word.Document.8">
                  <p:embed/>
                </p:oleObj>
              </mc:Choice>
              <mc:Fallback>
                <p:oleObj name="Document" r:id="rId4" imgW="10466184" imgH="253953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3000"/>
                        <a:ext cx="10210800" cy="24812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0DE7C-91F5-45A8-9A96-57DA2CC38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dirty="0"/>
              <a:t>PAR Review SC – Snapshot slide</a:t>
            </a:r>
            <a:br>
              <a:rPr lang="en-US" altLang="en-US" sz="2800" dirty="0"/>
            </a:br>
            <a:r>
              <a:rPr lang="en-US" altLang="en-US" sz="2800" dirty="0"/>
              <a:t>Chair: Jon Rosdahl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337E3F-2C54-47D6-B9F4-C7408CA692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1981201"/>
            <a:ext cx="10766394" cy="4400127"/>
          </a:xfrm>
        </p:spPr>
        <p:txBody>
          <a:bodyPr/>
          <a:lstStyle/>
          <a:p>
            <a:pPr marL="285750" indent="-285750"/>
            <a:r>
              <a:rPr lang="en-US" dirty="0"/>
              <a:t>2 PARs to be considered on </a:t>
            </a:r>
            <a:r>
              <a:rPr lang="en-US" altLang="en-US" dirty="0"/>
              <a:t>Telecon March 8</a:t>
            </a:r>
            <a:r>
              <a:rPr lang="en-US" altLang="en-US"/>
              <a:t>, 2020  13:30-15:30 ET</a:t>
            </a:r>
            <a:endParaRPr lang="en-US" altLang="en-US" dirty="0"/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802.1Qdq Amendment: Shaper Parameter Settings for </a:t>
            </a:r>
            <a:r>
              <a:rPr lang="en-US" dirty="0" err="1"/>
              <a:t>Bursty</a:t>
            </a:r>
            <a:r>
              <a:rPr lang="en-US" dirty="0"/>
              <a:t> Traffic requiring Bounded Latency, </a:t>
            </a:r>
            <a:r>
              <a:rPr lang="en-US" dirty="0">
                <a:hlinkClick r:id="rId2"/>
              </a:rPr>
              <a:t>PAR</a:t>
            </a:r>
            <a:r>
              <a:rPr lang="en-US" dirty="0"/>
              <a:t> and </a:t>
            </a:r>
            <a:r>
              <a:rPr lang="en-US" dirty="0">
                <a:hlinkClick r:id="rId3"/>
              </a:rPr>
              <a:t>CSD </a:t>
            </a:r>
            <a:endParaRPr lang="en-US" dirty="0"/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802.1ASdr - Amendment: Inclusive Terminology, </a:t>
            </a:r>
            <a:r>
              <a:rPr lang="en-US" dirty="0">
                <a:hlinkClick r:id="rId4"/>
              </a:rPr>
              <a:t>PAR</a:t>
            </a:r>
            <a:r>
              <a:rPr lang="en-US" dirty="0"/>
              <a:t> and </a:t>
            </a:r>
            <a:r>
              <a:rPr lang="en-US" dirty="0">
                <a:hlinkClick r:id="rId5"/>
              </a:rPr>
              <a:t>CSD</a:t>
            </a:r>
            <a:endParaRPr lang="en-US" dirty="0"/>
          </a:p>
          <a:p>
            <a:pPr marL="857250" lvl="1" indent="-457200">
              <a:buFont typeface="+mj-lt"/>
              <a:buAutoNum type="arabicPeriod"/>
            </a:pPr>
            <a:endParaRPr lang="en-US" dirty="0"/>
          </a:p>
          <a:p>
            <a:pPr marL="285750" indent="-285750"/>
            <a:r>
              <a:rPr lang="en-US" altLang="en-US" dirty="0"/>
              <a:t>Feedback to be reviewed on Thursda</a:t>
            </a:r>
            <a:r>
              <a:rPr lang="en-US" dirty="0"/>
              <a:t>y 18 March 2021 9:00-10:00 ET</a:t>
            </a:r>
            <a:endParaRPr lang="en-US" alt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0E3A87-C269-48A3-8E92-ECFE8A46A6EB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14402" y="304014"/>
            <a:ext cx="1710397" cy="30320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711B1D-FCDD-4755-9D99-2CA74ED21E19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8760296" y="6475416"/>
            <a:ext cx="2701498" cy="27699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800" kern="1200">
                <a:solidFill>
                  <a:srgbClr val="000000"/>
                </a:solidFill>
                <a:latin typeface="Times New Roman" pitchFamily="16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4ACB67-5076-4258-BBF2-1EA3692B05F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27752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93607B38-4802-4BB9-A048-EDD3171A85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581026"/>
            <a:ext cx="7772400" cy="561975"/>
          </a:xfrm>
        </p:spPr>
        <p:txBody>
          <a:bodyPr/>
          <a:lstStyle/>
          <a:p>
            <a:pPr eaLnBrk="1" hangingPunct="1"/>
            <a:r>
              <a:rPr lang="en-US" altLang="en-US"/>
              <a:t>802.11 WNG – March 2021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8A76F44A-66FA-484F-975F-82380E19AE3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057400" y="1722439"/>
            <a:ext cx="8382000" cy="4160837"/>
          </a:xfrm>
        </p:spPr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US" altLang="en-US" dirty="0"/>
              <a:t>Announcements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dirty="0"/>
              <a:t>Approval of Minutes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dirty="0"/>
              <a:t>Presentations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dirty="0"/>
              <a:t>“Wi-Fi and 5G RAN Convergence: Fine Grain and QoS differentiation in WLAN” – </a:t>
            </a:r>
            <a:r>
              <a:rPr lang="en-US" dirty="0" err="1"/>
              <a:t>Binita</a:t>
            </a:r>
            <a:r>
              <a:rPr lang="en-US" dirty="0"/>
              <a:t> Gupta (Intel), with Nigel Bird (Orange) and others from WBA</a:t>
            </a:r>
          </a:p>
          <a:p>
            <a:pPr marL="457200" indent="-457200">
              <a:spcBef>
                <a:spcPct val="0"/>
              </a:spcBef>
              <a:defRPr/>
            </a:pPr>
            <a:r>
              <a:rPr lang="en-US" altLang="en-US" dirty="0"/>
              <a:t>Plans for May 2021</a:t>
            </a:r>
          </a:p>
          <a:p>
            <a:pPr lvl="1">
              <a:spcBef>
                <a:spcPts val="0"/>
              </a:spcBef>
              <a:defRPr/>
            </a:pPr>
            <a:r>
              <a:rPr lang="en-US" altLang="en-US" dirty="0"/>
              <a:t>Chair will make a call for presentations in advance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dirty="0"/>
              <a:t>Adjourn</a:t>
            </a:r>
          </a:p>
          <a:p>
            <a:pPr marL="0" indent="0">
              <a:spcBef>
                <a:spcPts val="0"/>
              </a:spcBef>
              <a:defRPr/>
            </a:pPr>
            <a:endParaRPr lang="en-US" altLang="en-US" dirty="0">
              <a:solidFill>
                <a:srgbClr val="FF0000"/>
              </a:solidFill>
            </a:endParaRPr>
          </a:p>
          <a:p>
            <a:pPr marL="0" indent="0" algn="ctr">
              <a:spcBef>
                <a:spcPts val="0"/>
              </a:spcBef>
              <a:defRPr/>
            </a:pPr>
            <a:r>
              <a:rPr lang="en-US" altLang="en-US" dirty="0"/>
              <a:t>Current agenda is document 11-21/0226r1</a:t>
            </a:r>
          </a:p>
        </p:txBody>
      </p:sp>
      <p:sp>
        <p:nvSpPr>
          <p:cNvPr id="15364" name="Date Placeholder 3">
            <a:extLst>
              <a:ext uri="{FF2B5EF4-FFF2-40B4-BE49-F238E27FC236}">
                <a16:creationId xmlns:a16="http://schemas.microsoft.com/office/drawing/2014/main" id="{D4CF8CB3-1E63-4E24-A223-04DD29E8EAE1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xfrm>
            <a:off x="696913" y="333375"/>
            <a:ext cx="11826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/>
              <a:t>Nov 2011</a:t>
            </a:r>
            <a:endParaRPr lang="en-US" altLang="en-US" sz="1800"/>
          </a:p>
        </p:txBody>
      </p:sp>
      <p:sp>
        <p:nvSpPr>
          <p:cNvPr id="15365" name="Footer Placeholder 4">
            <a:extLst>
              <a:ext uri="{FF2B5EF4-FFF2-40B4-BE49-F238E27FC236}">
                <a16:creationId xmlns:a16="http://schemas.microsoft.com/office/drawing/2014/main" id="{A24F9F4C-C449-4FFE-BCFD-FD0D81623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6294438" y="6475413"/>
            <a:ext cx="224948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/>
              <a:t>Mark Hamilton, Polycom, Inc.</a:t>
            </a:r>
            <a:endParaRPr lang="en-US" altLang="en-US" sz="1200" b="0"/>
          </a:p>
        </p:txBody>
      </p:sp>
      <p:sp>
        <p:nvSpPr>
          <p:cNvPr id="15366" name="Slide Number Placeholder 5">
            <a:extLst>
              <a:ext uri="{FF2B5EF4-FFF2-40B4-BE49-F238E27FC236}">
                <a16:creationId xmlns:a16="http://schemas.microsoft.com/office/drawing/2014/main" id="{4935B527-3E3E-46E4-92FE-BC347EEE1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E37375D9-CE1E-47E9-B721-A59C38140CA6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/>
          </a:p>
        </p:txBody>
      </p:sp>
      <p:sp>
        <p:nvSpPr>
          <p:cNvPr id="15367" name="Rectangle 1">
            <a:extLst>
              <a:ext uri="{FF2B5EF4-FFF2-40B4-BE49-F238E27FC236}">
                <a16:creationId xmlns:a16="http://schemas.microsoft.com/office/drawing/2014/main" id="{FEBDFEB3-F6C4-4FAD-BB5B-BB383AC97E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216026"/>
            <a:ext cx="91440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Monday 8 March (11:15-1:15 EDT)</a:t>
            </a:r>
            <a:endParaRPr lang="en-US" altLang="en-US" sz="20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itle 1">
            <a:extLst>
              <a:ext uri="{FF2B5EF4-FFF2-40B4-BE49-F238E27FC236}">
                <a16:creationId xmlns:a16="http://schemas.microsoft.com/office/drawing/2014/main" id="{9CABA358-A5D0-4DE2-8BE4-D07BE70FE00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274888" y="687388"/>
            <a:ext cx="7772400" cy="10668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altLang="en-US"/>
              <a:t>IEEE 802 JTC1 SC will meet once (virtually) in Mar 2021 </a:t>
            </a:r>
            <a:r>
              <a:rPr lang="en-AU" altLang="en-US"/>
              <a:t>(Tue 4-6pm ET) </a:t>
            </a:r>
            <a:endParaRPr lang="en-US" altLang="en-US"/>
          </a:p>
        </p:txBody>
      </p:sp>
      <p:sp>
        <p:nvSpPr>
          <p:cNvPr id="3078" name="Content Placeholder 2">
            <a:extLst>
              <a:ext uri="{FF2B5EF4-FFF2-40B4-BE49-F238E27FC236}">
                <a16:creationId xmlns:a16="http://schemas.microsoft.com/office/drawing/2014/main" id="{89EC9BB8-E07F-454F-B71D-FAECAE54C4C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209800" y="1981200"/>
            <a:ext cx="7696200" cy="43434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defRPr/>
            </a:pPr>
            <a:r>
              <a:rPr lang="en-AU" altLang="en-US" dirty="0"/>
              <a:t>Agenda items (11-21-159) will include “the usual”:</a:t>
            </a:r>
          </a:p>
          <a:p>
            <a:pPr>
              <a:defRPr/>
            </a:pPr>
            <a:r>
              <a:rPr lang="en-AU" dirty="0"/>
              <a:t>Approve minutes</a:t>
            </a:r>
          </a:p>
          <a:p>
            <a:pPr lvl="1">
              <a:defRPr/>
            </a:pPr>
            <a:r>
              <a:rPr lang="en-AU" dirty="0"/>
              <a:t>From virtual meeting in Jan 2021</a:t>
            </a:r>
          </a:p>
          <a:p>
            <a:pPr>
              <a:defRPr/>
            </a:pPr>
            <a:r>
              <a:rPr lang="en-AU" dirty="0"/>
              <a:t>Review extended goals</a:t>
            </a:r>
          </a:p>
          <a:p>
            <a:pPr lvl="1">
              <a:defRPr/>
            </a:pPr>
            <a:r>
              <a:rPr lang="en-AU" dirty="0"/>
              <a:t>From renewal as SC in Nov 2020</a:t>
            </a:r>
          </a:p>
          <a:p>
            <a:pPr>
              <a:defRPr/>
            </a:pPr>
            <a:r>
              <a:rPr lang="en-AU" dirty="0"/>
              <a:t>Review status of SC6 interactions</a:t>
            </a:r>
          </a:p>
          <a:p>
            <a:pPr lvl="1">
              <a:defRPr/>
            </a:pPr>
            <a:r>
              <a:rPr lang="en-AU" dirty="0"/>
              <a:t>Review liaisons of drafts to SC6</a:t>
            </a:r>
          </a:p>
          <a:p>
            <a:pPr lvl="1">
              <a:defRPr/>
            </a:pPr>
            <a:r>
              <a:rPr lang="en-AU" dirty="0"/>
              <a:t>Review notifications of projects to SC6</a:t>
            </a:r>
          </a:p>
          <a:p>
            <a:pPr lvl="1">
              <a:defRPr/>
            </a:pPr>
            <a:r>
              <a:rPr lang="en-AU" dirty="0"/>
              <a:t>Review status of ballots</a:t>
            </a:r>
          </a:p>
          <a:p>
            <a:pPr>
              <a:defRPr/>
            </a:pPr>
            <a:r>
              <a:rPr lang="en-AU" dirty="0"/>
              <a:t>Review SC6 activities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C6D13F2-22E6-4BBC-8F1F-18EFC71E3E5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Andrew Myles, Cisco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F305643-9085-44F4-B758-8708FBE6B40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CF6A67-D06B-411B-A365-6010D848031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39618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FE6351F4-B138-48DF-A9E9-D99D0F946B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AU" altLang="en-US"/>
              <a:t>IEEE 802 has submitted 109 standards into the PSDO pipeline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957F478E-F1BE-4AEB-8FB5-F0EE8946C528}"/>
              </a:ext>
            </a:extLst>
          </p:cNvPr>
          <p:cNvGraphicFramePr>
            <a:graphicFrameLocks/>
          </p:cNvGraphicFramePr>
          <p:nvPr/>
        </p:nvGraphicFramePr>
        <p:xfrm>
          <a:off x="3238500" y="2133601"/>
          <a:ext cx="5791200" cy="333692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WG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Completed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In-process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802.1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33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14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802.3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15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16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802.11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12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9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802.15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3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0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802.16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0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0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802.21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3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0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802.22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3</a:t>
                      </a:r>
                    </a:p>
                  </a:txBody>
                  <a:tcPr marT="45711" marB="4571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1</a:t>
                      </a:r>
                    </a:p>
                  </a:txBody>
                  <a:tcPr marT="45711" marB="4571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All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69</a:t>
                      </a:r>
                    </a:p>
                  </a:txBody>
                  <a:tcPr marT="45711" marB="4571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40</a:t>
                      </a:r>
                    </a:p>
                  </a:txBody>
                  <a:tcPr marT="45711" marB="4571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541DBDC-5052-4581-9F74-AE769571E5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Andrew Myles, Cisco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0E08BDC-A73E-47BE-9F91-1A23547B08D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4D9D01-E96D-44F1-9F03-ACABBC26A40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92880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5D36D14A-355D-4C7B-83F3-2F6239B769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/>
              <a:t>A large number of IEEE 802 submissions are in the PSDO balloting process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76A8751-709F-43A0-9941-214DD73644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9800" y="1981200"/>
            <a:ext cx="2590800" cy="4114800"/>
          </a:xfrm>
        </p:spPr>
        <p:txBody>
          <a:bodyPr/>
          <a:lstStyle/>
          <a:p>
            <a:pPr>
              <a:defRPr/>
            </a:pPr>
            <a:r>
              <a:rPr lang="en-AU" dirty="0"/>
              <a:t>Passed 60-day ballot</a:t>
            </a:r>
          </a:p>
          <a:p>
            <a:pPr lvl="1">
              <a:defRPr/>
            </a:pPr>
            <a:r>
              <a:rPr lang="en-AU" dirty="0"/>
              <a:t>802.1X</a:t>
            </a:r>
          </a:p>
          <a:p>
            <a:pPr>
              <a:defRPr/>
            </a:pPr>
            <a:r>
              <a:rPr lang="en-AU" sz="2200" dirty="0"/>
              <a:t>Waiting for publication</a:t>
            </a:r>
          </a:p>
          <a:p>
            <a:pPr lvl="1">
              <a:defRPr/>
            </a:pPr>
            <a:r>
              <a:rPr lang="en-AU" dirty="0"/>
              <a:t>802.1AE-2018/Cor 1</a:t>
            </a:r>
          </a:p>
          <a:p>
            <a:pPr lvl="1">
              <a:defRPr/>
            </a:pPr>
            <a:r>
              <a:rPr lang="en-AU" dirty="0"/>
              <a:t>802.3-REV</a:t>
            </a:r>
          </a:p>
          <a:p>
            <a:pPr lvl="2">
              <a:defRPr/>
            </a:pPr>
            <a:endParaRPr lang="en-AU" dirty="0"/>
          </a:p>
          <a:p>
            <a:pPr lvl="2">
              <a:defRPr/>
            </a:pPr>
            <a:endParaRPr lang="en-AU" dirty="0">
              <a:solidFill>
                <a:srgbClr val="FF0000"/>
              </a:solidFill>
            </a:endParaRPr>
          </a:p>
          <a:p>
            <a:pPr marL="182563" indent="-182563">
              <a:spcBef>
                <a:spcPts val="400"/>
              </a:spcBef>
              <a:defRPr/>
            </a:pPr>
            <a:endParaRPr lang="en-AU" sz="2000" b="0" dirty="0"/>
          </a:p>
          <a:p>
            <a:pPr>
              <a:defRPr/>
            </a:pPr>
            <a:endParaRPr lang="en-AU" sz="2000" dirty="0"/>
          </a:p>
        </p:txBody>
      </p:sp>
      <p:sp>
        <p:nvSpPr>
          <p:cNvPr id="18439" name="Content Placeholder 2">
            <a:extLst>
              <a:ext uri="{FF2B5EF4-FFF2-40B4-BE49-F238E27FC236}">
                <a16:creationId xmlns:a16="http://schemas.microsoft.com/office/drawing/2014/main" id="{AFFABCBD-A236-4459-9F23-B6933ABAE8D7}"/>
              </a:ext>
            </a:extLst>
          </p:cNvPr>
          <p:cNvSpPr txBox="1">
            <a:spLocks/>
          </p:cNvSpPr>
          <p:nvPr/>
        </p:nvSpPr>
        <p:spPr bwMode="auto">
          <a:xfrm>
            <a:off x="4876800" y="1981200"/>
            <a:ext cx="2590800" cy="4114800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/>
          <a:lstStyle>
            <a:lvl1pPr marL="182563" indent="-1825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82563" indent="-1809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365125" indent="-180975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11200" indent="-344488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69963" indent="-1651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4271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8843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3415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7987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AU" sz="2200" kern="0" dirty="0"/>
              <a:t>Starting FDIS </a:t>
            </a:r>
          </a:p>
          <a:p>
            <a:pPr lvl="1">
              <a:defRPr/>
            </a:pPr>
            <a:r>
              <a:rPr lang="en-AU" kern="0" dirty="0"/>
              <a:t>802.1Qcc</a:t>
            </a:r>
          </a:p>
          <a:p>
            <a:pPr lvl="1">
              <a:defRPr/>
            </a:pPr>
            <a:r>
              <a:rPr lang="en-AU" kern="0" dirty="0"/>
              <a:t>802.1Qcp</a:t>
            </a:r>
          </a:p>
          <a:p>
            <a:pPr lvl="1">
              <a:defRPr/>
            </a:pPr>
            <a:r>
              <a:rPr lang="en-AU" kern="0" dirty="0"/>
              <a:t>802.1Qcy</a:t>
            </a:r>
          </a:p>
          <a:p>
            <a:pPr lvl="1">
              <a:defRPr/>
            </a:pPr>
            <a:r>
              <a:rPr lang="en-AU" kern="0" dirty="0"/>
              <a:t>802.1AS-Rev</a:t>
            </a:r>
          </a:p>
          <a:p>
            <a:pPr lvl="1">
              <a:defRPr/>
            </a:pPr>
            <a:r>
              <a:rPr lang="en-AU" kern="0" dirty="0"/>
              <a:t>802.1AX-REV</a:t>
            </a:r>
          </a:p>
          <a:p>
            <a:pPr lvl="1">
              <a:defRPr/>
            </a:pPr>
            <a:r>
              <a:rPr lang="en-AU" dirty="0"/>
              <a:t>802.1CMde</a:t>
            </a:r>
            <a:endParaRPr lang="en-AU" kern="0" dirty="0"/>
          </a:p>
          <a:p>
            <a:pPr lvl="1">
              <a:defRPr/>
            </a:pPr>
            <a:r>
              <a:rPr lang="en-AU" kern="0" dirty="0"/>
              <a:t>802.3cb</a:t>
            </a:r>
          </a:p>
          <a:p>
            <a:pPr lvl="1">
              <a:defRPr/>
            </a:pPr>
            <a:r>
              <a:rPr lang="en-AU" kern="0" dirty="0"/>
              <a:t>802.3bt</a:t>
            </a:r>
          </a:p>
          <a:p>
            <a:pPr lvl="1">
              <a:defRPr/>
            </a:pPr>
            <a:r>
              <a:rPr lang="en-AU" kern="0" dirty="0"/>
              <a:t>802.3cd</a:t>
            </a:r>
            <a:endParaRPr lang="en-AU" altLang="en-US" sz="1600" dirty="0"/>
          </a:p>
        </p:txBody>
      </p:sp>
      <p:sp>
        <p:nvSpPr>
          <p:cNvPr id="18440" name="Content Placeholder 2">
            <a:extLst>
              <a:ext uri="{FF2B5EF4-FFF2-40B4-BE49-F238E27FC236}">
                <a16:creationId xmlns:a16="http://schemas.microsoft.com/office/drawing/2014/main" id="{A079C3E1-05F2-4280-B975-38E72D46CBDC}"/>
              </a:ext>
            </a:extLst>
          </p:cNvPr>
          <p:cNvSpPr txBox="1">
            <a:spLocks/>
          </p:cNvSpPr>
          <p:nvPr/>
        </p:nvSpPr>
        <p:spPr bwMode="auto">
          <a:xfrm>
            <a:off x="7391400" y="1971675"/>
            <a:ext cx="2590800" cy="4114800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82563" indent="-1809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365125" indent="-180975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11200" indent="-344488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69963" indent="-1651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4271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8843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3415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7987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>
              <a:defRPr/>
            </a:pPr>
            <a:endParaRPr lang="en-AU" dirty="0"/>
          </a:p>
          <a:p>
            <a:pPr lvl="1">
              <a:defRPr/>
            </a:pPr>
            <a:r>
              <a:rPr lang="en-AU" dirty="0"/>
              <a:t>802.3cn</a:t>
            </a:r>
          </a:p>
          <a:p>
            <a:pPr lvl="1">
              <a:defRPr/>
            </a:pPr>
            <a:r>
              <a:rPr lang="en-AU" dirty="0"/>
              <a:t>802.3cg</a:t>
            </a:r>
          </a:p>
          <a:p>
            <a:pPr lvl="1">
              <a:defRPr/>
            </a:pPr>
            <a:r>
              <a:rPr lang="en-AU" dirty="0"/>
              <a:t>802.3cq</a:t>
            </a:r>
          </a:p>
          <a:p>
            <a:pPr lvl="1">
              <a:defRPr/>
            </a:pPr>
            <a:r>
              <a:rPr lang="en-AU" dirty="0"/>
              <a:t>802.3cm</a:t>
            </a:r>
          </a:p>
          <a:p>
            <a:pPr lvl="1">
              <a:defRPr/>
            </a:pPr>
            <a:r>
              <a:rPr lang="en-AU" dirty="0"/>
              <a:t>802.3ch</a:t>
            </a:r>
          </a:p>
          <a:p>
            <a:pPr lvl="1">
              <a:defRPr/>
            </a:pPr>
            <a:r>
              <a:rPr lang="en-AU" dirty="0"/>
              <a:t>802.3ca</a:t>
            </a:r>
          </a:p>
          <a:p>
            <a:pPr lvl="1">
              <a:defRPr/>
            </a:pPr>
            <a:r>
              <a:rPr lang="en-AU" dirty="0"/>
              <a:t>802.3.2</a:t>
            </a:r>
          </a:p>
          <a:p>
            <a:pPr lvl="1">
              <a:defRPr/>
            </a:pPr>
            <a:r>
              <a:rPr lang="en-AU" kern="0" dirty="0"/>
              <a:t>802.22</a:t>
            </a:r>
            <a:endParaRPr lang="en-AU" alt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1B8B436-415E-4FEB-B447-F2D6EE1A11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Andrew Myles, Cisco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3F7542C-56B1-4DE9-B7EB-4542C6FE0E7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78A52C-6780-4493-8602-E8D4B47261C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82500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2">
            <a:extLst>
              <a:ext uri="{FF2B5EF4-FFF2-40B4-BE49-F238E27FC236}">
                <a16:creationId xmlns:a16="http://schemas.microsoft.com/office/drawing/2014/main" id="{CB8B58FB-73C1-49C2-BB71-15C57D4799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TGme</a:t>
            </a:r>
            <a:r>
              <a:rPr lang="en-US" altLang="en-US" dirty="0"/>
              <a:t> (</a:t>
            </a:r>
            <a:r>
              <a:rPr lang="en-US" altLang="en-US" dirty="0" err="1"/>
              <a:t>REVme</a:t>
            </a:r>
            <a:r>
              <a:rPr lang="en-US" altLang="en-US" dirty="0"/>
              <a:t>) Summary </a:t>
            </a:r>
          </a:p>
        </p:txBody>
      </p:sp>
      <p:sp>
        <p:nvSpPr>
          <p:cNvPr id="15365" name="Rectangle 3">
            <a:extLst>
              <a:ext uri="{FF2B5EF4-FFF2-40B4-BE49-F238E27FC236}">
                <a16:creationId xmlns:a16="http://schemas.microsoft.com/office/drawing/2014/main" id="{9A79BECE-D646-4F7B-A17D-288F1E9162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447800"/>
            <a:ext cx="8001000" cy="4800600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Status:</a:t>
            </a:r>
          </a:p>
          <a:p>
            <a:pPr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P802.11REVme project approved in Feb</a:t>
            </a:r>
          </a:p>
          <a:p>
            <a:pPr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IEEE </a:t>
            </a:r>
            <a:r>
              <a:rPr lang="en-US" altLang="en-US" sz="2000">
                <a:ea typeface="ＭＳ Ｐゴシック" panose="020B0600070205080204" pitchFamily="34" charset="-128"/>
              </a:rPr>
              <a:t>802.11-2020 published in Feb</a:t>
            </a:r>
            <a:endParaRPr lang="en-US" altLang="en-US" sz="2000" dirty="0">
              <a:ea typeface="ＭＳ Ｐゴシック" panose="020B0600070205080204" pitchFamily="34" charset="-128"/>
            </a:endParaRPr>
          </a:p>
          <a:p>
            <a:pPr marL="0" indent="0"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Objectives:</a:t>
            </a:r>
          </a:p>
          <a:p>
            <a:pPr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Elect/Confirm </a:t>
            </a:r>
            <a:r>
              <a:rPr lang="en-US" altLang="en-US" sz="2000" dirty="0" err="1">
                <a:ea typeface="ＭＳ Ｐゴシック" panose="020B0600070205080204" pitchFamily="34" charset="-128"/>
              </a:rPr>
              <a:t>TGm</a:t>
            </a:r>
            <a:r>
              <a:rPr lang="en-US" altLang="en-US" sz="2000" dirty="0">
                <a:ea typeface="ＭＳ Ｐゴシック" panose="020B0600070205080204" pitchFamily="34" charset="-128"/>
              </a:rPr>
              <a:t> leadership</a:t>
            </a:r>
          </a:p>
          <a:p>
            <a:pPr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Discuss initial timeline</a:t>
            </a:r>
          </a:p>
          <a:p>
            <a:pPr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Discuss list of work items held over from </a:t>
            </a:r>
            <a:r>
              <a:rPr lang="en-US" altLang="en-US" sz="2000" dirty="0" err="1">
                <a:ea typeface="ＭＳ Ｐゴシック" panose="020B0600070205080204" pitchFamily="34" charset="-128"/>
              </a:rPr>
              <a:t>REVmd</a:t>
            </a:r>
            <a:r>
              <a:rPr lang="en-US" altLang="en-US" sz="2000" dirty="0">
                <a:ea typeface="ＭＳ Ｐゴシック" panose="020B0600070205080204" pitchFamily="34" charset="-128"/>
              </a:rPr>
              <a:t> </a:t>
            </a:r>
          </a:p>
          <a:p>
            <a:pPr marL="0" indent="0"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Sessions: </a:t>
            </a:r>
          </a:p>
          <a:p>
            <a:pPr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Tuesday March 9, 4-6pm ET</a:t>
            </a:r>
          </a:p>
          <a:p>
            <a:pPr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Thursday March 11, 4-6pm ET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2B57027-381D-421D-AD07-C19239421F9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Mike Montemurro, HP Enterprise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0F2CAD7-567A-448D-AC93-106169D5B8B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0B6EC2-6224-4FD2-BE3F-C7274993FA6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01196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/>
              <a:t>IEEE 802.11ax – March 2021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1219200" y="1524000"/>
            <a:ext cx="9220200" cy="45720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TG completed the balloting process. The last TG teleconference was on November 13, 2020.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On January 26 2021, </a:t>
            </a:r>
            <a:r>
              <a:rPr lang="en-US" sz="2000" dirty="0" err="1"/>
              <a:t>RevCom</a:t>
            </a:r>
            <a:r>
              <a:rPr lang="en-US" sz="2000" dirty="0"/>
              <a:t> recommended approval of P802.11ax (draft D8.0)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On February 9 2021, the IEEE-SA Standard Board approved P802.11ax as a new standard.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 copy of the document is now with the Standards Publications Department for final editing before publishing.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No time slots are scheduled during this week.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Many thanks for all who participated in the TG activities and helped achieve this milestone.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Award presentation planned for May.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985299B-7731-46BB-A9F5-CC5F8B8ED1A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Osama AboulMagd,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655791E-FA5E-4FB5-86E1-7CB1DADE605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16</a:t>
            </a:fld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EC4FF7-E33F-49FF-9D8D-C6B98BD2795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07595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TGay</a:t>
            </a:r>
            <a:r>
              <a:rPr lang="en-US" dirty="0"/>
              <a:t> – Schedule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Balloting has completed for P802.11ay D7.0 since late December 2020</a:t>
            </a:r>
          </a:p>
          <a:p>
            <a:pPr lvl="1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Consideration of P802.11ay D7.0 is will be on the 2021 March </a:t>
            </a:r>
            <a:r>
              <a:rPr lang="en-US" dirty="0" err="1"/>
              <a:t>RevCom</a:t>
            </a:r>
            <a:r>
              <a:rPr lang="en-US" dirty="0"/>
              <a:t>/SASB agenda.</a:t>
            </a:r>
          </a:p>
          <a:p>
            <a:pPr lvl="1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No session is scheduled during this Plenary meeting.</a:t>
            </a:r>
          </a:p>
          <a:p>
            <a:pPr lvl="1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Many thanks for all who participated and contributed in the project!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7A88E5-BC31-49C4-84C8-7D80E463CF9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Edward Au, Huawei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E7D8A2-A50F-446D-A75E-D45365A3129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0B680FA-DBB2-4DFB-A05F-177BB2F23BF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36922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NGP TG AZ – March 2021</a:t>
            </a:r>
            <a:br>
              <a:rPr lang="en-US" dirty="0"/>
            </a:br>
            <a:r>
              <a:rPr lang="en-GB" dirty="0" err="1"/>
              <a:t>TGaz</a:t>
            </a:r>
            <a:r>
              <a:rPr lang="en-GB" dirty="0"/>
              <a:t> Next Generation Positioning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479376" y="1751015"/>
            <a:ext cx="11161240" cy="43434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Status and Work completed since Jan. Meeting: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Published a new major draft D3.0 and recirculated out of January meeting.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Results of LB253: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89% approval rate.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Total comments received: 476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Technical/General: 258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Editorial: 218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TG is scheduled to meet for 3 meeting slots during the IEEE electronic meeting.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Agenda document is submission 11-21/188.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b="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8457408-DE4A-4FFE-BD72-6670D0AF4C1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D7E0E59-2C22-4BCB-84FC-EFE036B2390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C55B94B-5EF7-424B-9D84-BEAA1FBADC6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86887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2209800" y="838200"/>
            <a:ext cx="7772400" cy="1066800"/>
          </a:xfrm>
        </p:spPr>
        <p:txBody>
          <a:bodyPr/>
          <a:lstStyle/>
          <a:p>
            <a:r>
              <a:rPr lang="en-US" dirty="0" err="1"/>
              <a:t>TGba</a:t>
            </a:r>
            <a:r>
              <a:rPr lang="en-US" dirty="0"/>
              <a:t> (Wake-up Radio)</a:t>
            </a:r>
            <a:br>
              <a:rPr lang="en-US" dirty="0"/>
            </a:b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219200" y="1752600"/>
            <a:ext cx="9601200" cy="4722814"/>
          </a:xfrm>
        </p:spPr>
        <p:txBody>
          <a:bodyPr/>
          <a:lstStyle/>
          <a:p>
            <a:pPr>
              <a:defRPr/>
            </a:pPr>
            <a:r>
              <a:rPr lang="en-US" altLang="en-US" sz="2000" dirty="0"/>
              <a:t>The TG completed the balloting process.</a:t>
            </a:r>
          </a:p>
          <a:p>
            <a:pPr>
              <a:defRPr/>
            </a:pPr>
            <a:endParaRPr lang="en-US" altLang="en-US" sz="2000" dirty="0"/>
          </a:p>
          <a:p>
            <a:pPr>
              <a:defRPr/>
            </a:pPr>
            <a:r>
              <a:rPr lang="en-US" altLang="en-US" sz="2000" dirty="0"/>
              <a:t>Last meeting was on January 4</a:t>
            </a:r>
            <a:r>
              <a:rPr lang="en-US" altLang="en-US" sz="2000" baseline="30000" dirty="0"/>
              <a:t>th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TGba</a:t>
            </a:r>
            <a:r>
              <a:rPr lang="en-US" altLang="en-US" sz="2000" dirty="0"/>
              <a:t> CRC telco.</a:t>
            </a:r>
          </a:p>
          <a:p>
            <a:pPr>
              <a:defRPr/>
            </a:pPr>
            <a:endParaRPr lang="en-US" altLang="en-US" sz="2000" dirty="0"/>
          </a:p>
          <a:p>
            <a:pPr>
              <a:defRPr/>
            </a:pPr>
            <a:r>
              <a:rPr lang="en-US" altLang="en-US" sz="2000" dirty="0"/>
              <a:t>P802.11ba D8.0 is on the March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agenda for approval.</a:t>
            </a:r>
          </a:p>
          <a:p>
            <a:pPr>
              <a:defRPr/>
            </a:pPr>
            <a:endParaRPr lang="en-US" altLang="en-US" sz="2000" dirty="0"/>
          </a:p>
          <a:p>
            <a:pPr>
              <a:defRPr/>
            </a:pPr>
            <a:r>
              <a:rPr lang="en-US" altLang="en-US" sz="2000" dirty="0" err="1"/>
              <a:t>TGba</a:t>
            </a:r>
            <a:r>
              <a:rPr lang="en-US" altLang="en-US" sz="2000" dirty="0"/>
              <a:t> is not meeting this week.</a:t>
            </a:r>
          </a:p>
          <a:p>
            <a:pPr marL="0" indent="0"/>
            <a:r>
              <a:rPr lang="en-US" altLang="en-US" sz="1600" b="0" dirty="0"/>
              <a:t>	</a:t>
            </a:r>
          </a:p>
          <a:p>
            <a:pPr marL="0" indent="0"/>
            <a:endParaRPr lang="en-US" altLang="en-US" sz="18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9D77A3-1C1C-4577-9821-2219A94F902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Minyoung Park,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22C147-EC15-4E68-B0AC-1CCF1B4B33E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A11420B-275F-4D05-9246-F236BEBA4F7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8912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2286000"/>
            <a:ext cx="10361084" cy="4189413"/>
          </a:xfrm>
          <a:ln/>
        </p:spPr>
        <p:txBody>
          <a:bodyPr numCol="2"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Editors Meeting
ANA
AANI SC
ARC SC (Architecture)
</a:t>
            </a:r>
            <a:r>
              <a:rPr lang="en-US" altLang="en-US" dirty="0" err="1"/>
              <a:t>Coex</a:t>
            </a:r>
            <a:r>
              <a:rPr lang="en-US" altLang="en-US" dirty="0"/>
              <a:t> SC
PAR Review SC
WNG SC (Wireless Next Generation)
JTC1 802 SC
</a:t>
            </a:r>
            <a:r>
              <a:rPr lang="en-US" altLang="en-US" dirty="0" err="1"/>
              <a:t>TGme</a:t>
            </a:r>
            <a:r>
              <a:rPr lang="en-US" altLang="en-US" dirty="0"/>
              <a:t> (Maintenance)
</a:t>
            </a:r>
            <a:r>
              <a:rPr lang="en-US" altLang="en-US" dirty="0" err="1"/>
              <a:t>TGax</a:t>
            </a:r>
            <a:r>
              <a:rPr lang="en-US" altLang="en-US" dirty="0"/>
              <a:t> (High Efficiency WLAN)
</a:t>
            </a:r>
            <a:r>
              <a:rPr lang="en-US" altLang="en-US" dirty="0" err="1"/>
              <a:t>TGay</a:t>
            </a:r>
            <a:r>
              <a:rPr lang="en-US" altLang="en-US" dirty="0"/>
              <a:t> (Next Generation 60 GHz)
</a:t>
            </a:r>
            <a:r>
              <a:rPr lang="en-US" altLang="en-US" dirty="0" err="1"/>
              <a:t>TGaz</a:t>
            </a:r>
            <a:r>
              <a:rPr lang="en-US" altLang="en-US" dirty="0"/>
              <a:t> (Next Generation Positioning)
</a:t>
            </a:r>
            <a:r>
              <a:rPr lang="en-US" altLang="en-US" dirty="0" err="1"/>
              <a:t>TGba</a:t>
            </a:r>
            <a:r>
              <a:rPr lang="en-US" altLang="en-US" dirty="0"/>
              <a:t> (Wake-Up Radio)
</a:t>
            </a:r>
            <a:r>
              <a:rPr lang="en-US" altLang="en-US" dirty="0" err="1"/>
              <a:t>TGbb</a:t>
            </a:r>
            <a:r>
              <a:rPr lang="en-US" altLang="en-US" dirty="0"/>
              <a:t> (Light Communication)
</a:t>
            </a:r>
            <a:r>
              <a:rPr lang="en-US" altLang="en-US" dirty="0" err="1"/>
              <a:t>TGbc</a:t>
            </a:r>
            <a:r>
              <a:rPr lang="en-US" altLang="en-US" dirty="0"/>
              <a:t> (Broadcast Services)
</a:t>
            </a:r>
            <a:r>
              <a:rPr lang="en-US" altLang="en-US" dirty="0" err="1"/>
              <a:t>TGbd</a:t>
            </a:r>
            <a:r>
              <a:rPr lang="en-US" altLang="en-US" dirty="0"/>
              <a:t> (Next Gen V2X)
</a:t>
            </a:r>
            <a:r>
              <a:rPr lang="en-US" altLang="en-US" dirty="0" err="1"/>
              <a:t>TGbe</a:t>
            </a:r>
            <a:r>
              <a:rPr lang="en-US" altLang="en-US" dirty="0"/>
              <a:t> (Extremely High Throughput)
</a:t>
            </a:r>
            <a:r>
              <a:rPr lang="en-US" altLang="en-US" dirty="0" err="1"/>
              <a:t>TGbf</a:t>
            </a:r>
            <a:r>
              <a:rPr lang="en-US" altLang="en-US" dirty="0"/>
              <a:t> (WLAN Sensing)
</a:t>
            </a:r>
            <a:r>
              <a:rPr lang="en-US" altLang="en-US" dirty="0" err="1"/>
              <a:t>TGbh</a:t>
            </a:r>
            <a:r>
              <a:rPr lang="en-US" altLang="en-US" dirty="0"/>
              <a:t> (Random and Changing MAC Addresses)
</a:t>
            </a:r>
            <a:r>
              <a:rPr lang="en-US" altLang="en-US" dirty="0" err="1"/>
              <a:t>TGbi</a:t>
            </a:r>
            <a:r>
              <a:rPr lang="en-US" altLang="en-US" dirty="0"/>
              <a:t> (Enhanced Data Privacy)
ITU AHG (ITU Liaison)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929217" y="1524000"/>
            <a:ext cx="10346268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None/>
            </a:pPr>
            <a:r>
              <a:rPr lang="en-US" altLang="en-US" kern="0"/>
              <a:t>This presentation contains the IEEE 802.11 WG snapshot slides for the March 2021 session:</a:t>
            </a:r>
            <a:endParaRPr lang="en-US" altLang="en-US" kern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2"/>
            <a:ext cx="10361084" cy="562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TGbb</a:t>
            </a:r>
            <a:r>
              <a:rPr lang="en-GB" dirty="0"/>
              <a:t> (Light Communication)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412776"/>
            <a:ext cx="10361084" cy="468164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Progress since January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GB" altLang="en-US" sz="1800" dirty="0"/>
              <a:t>Multiple proposals for LC MAC considered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GB" altLang="en-US" sz="1800" dirty="0"/>
              <a:t>On-going discussion for CCA implementation/interpretation in Light Communications</a:t>
            </a:r>
          </a:p>
          <a:p>
            <a:pPr marL="400050" algn="just">
              <a:buFont typeface="Arial" panose="020B0604020202020204" pitchFamily="34" charset="0"/>
              <a:buChar char="•"/>
            </a:pPr>
            <a:endParaRPr lang="en-GB" altLang="en-US" sz="2000" dirty="0"/>
          </a:p>
          <a:p>
            <a:pPr marL="400050" algn="just">
              <a:buFont typeface="Arial" panose="020B0604020202020204" pitchFamily="34" charset="0"/>
              <a:buChar char="•"/>
            </a:pPr>
            <a:r>
              <a:rPr lang="en-GB" altLang="en-US" sz="2000" dirty="0"/>
              <a:t>Goals for Mar. meeting (agenda in doc. 11-21/0216)</a:t>
            </a:r>
          </a:p>
          <a:p>
            <a:pPr marL="800100" lvl="1" algn="just">
              <a:buFont typeface="Arial" panose="020B0604020202020204" pitchFamily="34" charset="0"/>
              <a:buChar char="•"/>
            </a:pPr>
            <a:r>
              <a:rPr lang="en-GB" altLang="en-US" sz="1800" dirty="0"/>
              <a:t>Review and resolve any remaining comments</a:t>
            </a:r>
          </a:p>
          <a:p>
            <a:pPr marL="800100" lvl="1" algn="just">
              <a:buFont typeface="Arial" panose="020B0604020202020204" pitchFamily="34" charset="0"/>
              <a:buChar char="•"/>
            </a:pPr>
            <a:r>
              <a:rPr lang="en-GB" altLang="en-US" sz="1800" dirty="0"/>
              <a:t>MAC proposals</a:t>
            </a:r>
          </a:p>
          <a:p>
            <a:pPr marL="800100" lvl="1" algn="just">
              <a:buFont typeface="Arial" panose="020B0604020202020204" pitchFamily="34" charset="0"/>
              <a:buChar char="•"/>
            </a:pPr>
            <a:r>
              <a:rPr lang="en-GB" altLang="en-US" sz="1800" dirty="0"/>
              <a:t>Approve new Draft </a:t>
            </a:r>
            <a:r>
              <a:rPr lang="en-GB" altLang="en-US" sz="1800"/>
              <a:t>0.4 with MAC content </a:t>
            </a:r>
            <a:endParaRPr lang="en-GB" altLang="en-US" sz="1800" dirty="0"/>
          </a:p>
          <a:p>
            <a:pPr marL="800100" lvl="1" algn="just">
              <a:buFont typeface="Arial" panose="020B0604020202020204" pitchFamily="34" charset="0"/>
              <a:buChar char="•"/>
            </a:pPr>
            <a:endParaRPr lang="en-GB" altLang="en-US" sz="1800" dirty="0"/>
          </a:p>
          <a:p>
            <a:pPr marL="800100" lvl="1" algn="just">
              <a:buFont typeface="Arial" panose="020B0604020202020204" pitchFamily="34" charset="0"/>
              <a:buChar char="•"/>
            </a:pPr>
            <a:endParaRPr lang="en-GB" altLang="en-US" sz="16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66F38A6-FF41-4C6A-B2DA-70C8BD6FE35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EDC5198-F970-4E88-891A-84BF36932FB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01D539B-337C-4CDE-9DC2-E1B05D7A84D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45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1" y="908720"/>
            <a:ext cx="10361084" cy="1065213"/>
          </a:xfrm>
        </p:spPr>
        <p:txBody>
          <a:bodyPr/>
          <a:lstStyle/>
          <a:p>
            <a:r>
              <a:rPr lang="en-US" dirty="0" err="1"/>
              <a:t>TGbc</a:t>
            </a:r>
            <a:r>
              <a:rPr lang="en-US" dirty="0"/>
              <a:t> (Broadcast Services)</a:t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1" y="2340123"/>
            <a:ext cx="5397623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Progress since last meeting: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6 telephone conferences (1-hour each)</a:t>
            </a:r>
          </a:p>
          <a:p>
            <a:pPr lvl="2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Discussion of 16 submissions proposing comment resolutions for several comments</a:t>
            </a:r>
          </a:p>
          <a:p>
            <a:pPr lvl="2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Approved resolutions for 95 comments</a:t>
            </a:r>
          </a:p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Goals for this meeting: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Continue comment resolution</a:t>
            </a:r>
          </a:p>
          <a:p>
            <a:pPr lvl="2">
              <a:buFont typeface="Arial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EA86591-A9BD-DC41-9513-06D4D83B7B8E}"/>
              </a:ext>
            </a:extLst>
          </p:cNvPr>
          <p:cNvGraphicFramePr>
            <a:graphicFrameLocks noGrp="1"/>
          </p:cNvGraphicFramePr>
          <p:nvPr/>
        </p:nvGraphicFramePr>
        <p:xfrm>
          <a:off x="7143757" y="2420888"/>
          <a:ext cx="4131728" cy="37223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97109">
                  <a:extLst>
                    <a:ext uri="{9D8B030D-6E8A-4147-A177-3AD203B41FA5}">
                      <a16:colId xmlns:a16="http://schemas.microsoft.com/office/drawing/2014/main" val="404229655"/>
                    </a:ext>
                  </a:extLst>
                </a:gridCol>
                <a:gridCol w="736432">
                  <a:extLst>
                    <a:ext uri="{9D8B030D-6E8A-4147-A177-3AD203B41FA5}">
                      <a16:colId xmlns:a16="http://schemas.microsoft.com/office/drawing/2014/main" val="3360964524"/>
                    </a:ext>
                  </a:extLst>
                </a:gridCol>
                <a:gridCol w="398187">
                  <a:extLst>
                    <a:ext uri="{9D8B030D-6E8A-4147-A177-3AD203B41FA5}">
                      <a16:colId xmlns:a16="http://schemas.microsoft.com/office/drawing/2014/main" val="2572381469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6741989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Owning Ad-hoc</a:t>
                      </a:r>
                      <a:endParaRPr lang="en-GB" sz="16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>
                          <a:effectLst/>
                        </a:rPr>
                        <a:t>Count of CID</a:t>
                      </a:r>
                      <a:endParaRPr lang="en-GB" sz="12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4868371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EDITOR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151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2512762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2021-01-05 - approved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7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8585261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2021-01-12 - approved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41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7254028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2021-01-13 - approved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7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5633808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2021-01-27 - approved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52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257288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2021-02-02 - approved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7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7609158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2021-02-09 - approved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37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240008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CHAIR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492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3771578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2021-01-26 - ready for motion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173448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(Leer)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491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2509348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Gesamtergebnis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643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385379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3844616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1" y="836712"/>
            <a:ext cx="10361084" cy="1065213"/>
          </a:xfrm>
        </p:spPr>
        <p:txBody>
          <a:bodyPr/>
          <a:lstStyle/>
          <a:p>
            <a:r>
              <a:rPr lang="en-US" dirty="0" err="1"/>
              <a:t>TGbc</a:t>
            </a:r>
            <a:r>
              <a:rPr lang="en-US" dirty="0"/>
              <a:t> (Broadcast Services)</a:t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1" y="2124099"/>
            <a:ext cx="10361084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This week 4 Meeting slots:  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Tue 11:15 – 13:15h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Wed 09:00 – 11:00h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Thu 11:15 – 13:15h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Fri 09:00 – 11:00h</a:t>
            </a:r>
          </a:p>
          <a:p>
            <a:pPr lvl="1">
              <a:buFont typeface="Arial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Agenda: 11-21/0198</a:t>
            </a:r>
          </a:p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Note – </a:t>
            </a:r>
            <a:r>
              <a:rPr lang="en-US" dirty="0" err="1">
                <a:solidFill>
                  <a:schemeClr val="tx1"/>
                </a:solidFill>
              </a:rPr>
              <a:t>TGbc</a:t>
            </a:r>
            <a:r>
              <a:rPr lang="en-US" dirty="0">
                <a:solidFill>
                  <a:schemeClr val="tx1"/>
                </a:solidFill>
              </a:rPr>
              <a:t> Telco Schedule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Weekly 1-hour </a:t>
            </a:r>
            <a:r>
              <a:rPr lang="en-US" dirty="0" err="1">
                <a:solidFill>
                  <a:schemeClr val="tx1"/>
                </a:solidFill>
              </a:rPr>
              <a:t>telcos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Tuesdays 10:00h – 11:00h ET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72426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TGbd</a:t>
            </a:r>
            <a:r>
              <a:rPr lang="en-US" altLang="zh-CN" dirty="0"/>
              <a:t> (Next Gen V2X)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969770"/>
            <a:ext cx="10361295" cy="4354830"/>
          </a:xfrm>
        </p:spPr>
        <p:txBody>
          <a:bodyPr>
            <a:normAutofit fontScale="87500" lnSpcReduction="20000"/>
          </a:bodyPr>
          <a:lstStyle/>
          <a:p>
            <a:pPr algn="just"/>
            <a:r>
              <a:rPr lang="en-GB" altLang="en-US" dirty="0"/>
              <a:t>Since Jan 20</a:t>
            </a:r>
            <a:r>
              <a:rPr lang="en-US" altLang="en-GB" dirty="0"/>
              <a:t>21</a:t>
            </a:r>
            <a:r>
              <a:rPr lang="en-GB" altLang="en-US" dirty="0"/>
              <a:t> </a:t>
            </a:r>
            <a:r>
              <a:rPr lang="en-US" altLang="en-GB" dirty="0"/>
              <a:t>IEEE 802.11 interim </a:t>
            </a:r>
            <a:r>
              <a:rPr lang="en-GB" altLang="en-US" dirty="0"/>
              <a:t>meeting</a:t>
            </a:r>
          </a:p>
          <a:p>
            <a:pPr marL="800100" lvl="1" indent="-342900" algn="just">
              <a:buFontTx/>
              <a:buChar char="-"/>
            </a:pPr>
            <a:r>
              <a:rPr lang="en-US" altLang="en-GB" sz="2100" dirty="0" err="1"/>
              <a:t>TGbd</a:t>
            </a:r>
            <a:r>
              <a:rPr lang="en-US" altLang="en-GB" sz="2100" dirty="0"/>
              <a:t> </a:t>
            </a:r>
            <a:r>
              <a:rPr lang="en-US" altLang="zh-CN" sz="2100" dirty="0"/>
              <a:t>held 8 </a:t>
            </a:r>
            <a:r>
              <a:rPr lang="en-US" altLang="en-GB" sz="2100" dirty="0"/>
              <a:t>teleconferences to proceed the comment resolutions. The teleconference minutes are as below:</a:t>
            </a:r>
          </a:p>
          <a:p>
            <a:pPr marL="1200150" lvl="2" indent="-342900" algn="just">
              <a:buFontTx/>
              <a:buChar char="-"/>
            </a:pPr>
            <a:r>
              <a:rPr lang="en-US" altLang="en-GB" dirty="0">
                <a:hlinkClick r:id="rId2"/>
              </a:rPr>
              <a:t>https://mentor.ieee.org/802.11/dcn/21/11-21-0068-00-00bd-ieee-802-11bd-january-2021-interim-meeting-minutes.docx</a:t>
            </a:r>
            <a:endParaRPr lang="en-US" altLang="en-GB" dirty="0"/>
          </a:p>
          <a:p>
            <a:pPr marL="1200150" lvl="2" indent="-342900" algn="just">
              <a:buFontTx/>
              <a:buChar char="-"/>
            </a:pPr>
            <a:r>
              <a:rPr lang="en-US" altLang="en-GB" dirty="0">
                <a:hlinkClick r:id="rId3"/>
              </a:rPr>
              <a:t>https://mentor.ieee.org/802.11/dcn/21/11-21-0117-00-00bd-ieee-802-11bd-january-2021-tc-meeting-minutes.docx</a:t>
            </a:r>
            <a:endParaRPr lang="en-US" altLang="en-GB" dirty="0"/>
          </a:p>
          <a:p>
            <a:pPr marL="1200150" lvl="2" indent="-342900" algn="just">
              <a:buFontTx/>
              <a:buChar char="-"/>
            </a:pPr>
            <a:r>
              <a:rPr lang="en-US" altLang="en-GB" dirty="0">
                <a:hlinkClick r:id="rId4"/>
              </a:rPr>
              <a:t>https://mentor.ieee.org/802.11/dcn/21/11-21-0185-00-00bd-ieee-802-11bd-january-2021-tc-meeting-minutes.docx</a:t>
            </a:r>
            <a:endParaRPr lang="en-US" altLang="en-GB" dirty="0"/>
          </a:p>
          <a:p>
            <a:pPr marL="1200150" lvl="2" indent="-342900" algn="just">
              <a:buFontTx/>
              <a:buChar char="-"/>
            </a:pPr>
            <a:r>
              <a:rPr lang="en-US" altLang="en-GB" dirty="0">
                <a:hlinkClick r:id="rId5"/>
              </a:rPr>
              <a:t>https://mentor.ieee.org/802.11/dcn/21/11-21-0327-00-00bd-ieee-802-11bd-february-2021-meeting-minutes.docx</a:t>
            </a:r>
            <a:endParaRPr lang="en-US" altLang="en-GB" dirty="0"/>
          </a:p>
          <a:p>
            <a:pPr marL="800100" lvl="1" indent="-342900" algn="just">
              <a:buFontTx/>
              <a:buChar char="-"/>
            </a:pPr>
            <a:r>
              <a:rPr lang="en-US" altLang="en-GB" sz="2100" dirty="0"/>
              <a:t>1</a:t>
            </a:r>
            <a:r>
              <a:rPr lang="en-US" altLang="zh-CN" sz="2100" dirty="0"/>
              <a:t>6</a:t>
            </a:r>
            <a:r>
              <a:rPr lang="en-US" altLang="en-GB" sz="2100" dirty="0"/>
              <a:t> CR documents were discussed and majority support achieved via SPs, covering more than </a:t>
            </a:r>
            <a:r>
              <a:rPr lang="en-US" altLang="zh-CN" sz="2100" dirty="0"/>
              <a:t>10</a:t>
            </a:r>
            <a:r>
              <a:rPr lang="en-US" altLang="en-GB" sz="2100" dirty="0"/>
              <a:t>0 tech CIDs.</a:t>
            </a:r>
          </a:p>
          <a:p>
            <a:pPr marL="800100" lvl="1" indent="-342900" algn="just">
              <a:buFontTx/>
              <a:buChar char="-"/>
            </a:pPr>
            <a:r>
              <a:rPr lang="en-US" altLang="en-GB" sz="2100" dirty="0"/>
              <a:t>The group plans 4 TCs during Mar plenary week, focusing on comment resolutions for LB 251. </a:t>
            </a:r>
            <a:endParaRPr lang="en-US" altLang="en-GB" dirty="0"/>
          </a:p>
          <a:p>
            <a:pPr marL="57150" indent="0" algn="just"/>
            <a:r>
              <a:rPr lang="en-US" altLang="en-GB" dirty="0"/>
              <a:t>Goal for IEEE 802.11 Mar 2021 plenary week: </a:t>
            </a:r>
          </a:p>
          <a:p>
            <a:pPr marL="800100" lvl="1" indent="-342900" algn="just">
              <a:buFontTx/>
              <a:buChar char="-"/>
            </a:pPr>
            <a:r>
              <a:rPr lang="en-US" altLang="en-GB" dirty="0"/>
              <a:t>Try completing comment resolution for WG LB 251 for IEEE P802.11bd D1.0</a:t>
            </a:r>
          </a:p>
          <a:p>
            <a:pPr marL="800100" lvl="1" indent="-342900" algn="just">
              <a:buFontTx/>
              <a:buChar char="-"/>
            </a:pPr>
            <a:r>
              <a:rPr lang="en-US" altLang="en-GB" dirty="0"/>
              <a:t>Approve next revision of IEEE P802.11bd spec draft based on approved comment resolutions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B5CE3AE4-DCBA-4DC5-AE11-678723746781}" type="slidenum">
              <a:rPr lang="en-US" smtClean="0"/>
              <a:t>23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Bo Sun (ZTE)</a:t>
            </a:r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IEEE 802.11 </a:t>
            </a:r>
            <a:r>
              <a:rPr lang="en-US" altLang="zh-CN" dirty="0" err="1"/>
              <a:t>TGbd</a:t>
            </a:r>
            <a:r>
              <a:rPr lang="en-US" altLang="zh-CN" dirty="0"/>
              <a:t> TC Plan for the week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751543" y="2056607"/>
            <a:ext cx="9638241" cy="2058193"/>
          </a:xfrm>
        </p:spPr>
        <p:txBody>
          <a:bodyPr>
            <a:normAutofit/>
          </a:bodyPr>
          <a:lstStyle/>
          <a:p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Mar 9</a:t>
            </a:r>
            <a:r>
              <a:rPr lang="en-US" altLang="zh-CN" baseline="30000" dirty="0">
                <a:solidFill>
                  <a:srgbClr val="00B050"/>
                </a:solidFill>
                <a:cs typeface="+mn-ea"/>
                <a:sym typeface="+mn-ea"/>
              </a:rPr>
              <a:t>th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, 9:00am ~ 11:00am, ET; </a:t>
            </a:r>
            <a:r>
              <a:rPr lang="en-US" altLang="zh-CN" dirty="0" err="1">
                <a:solidFill>
                  <a:srgbClr val="00B050"/>
                </a:solidFill>
                <a:cs typeface="+mn-ea"/>
                <a:sym typeface="+mn-ea"/>
              </a:rPr>
              <a:t>Webex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 (IEEE 802.11 Mar Plenary)</a:t>
            </a:r>
          </a:p>
          <a:p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Mar 10</a:t>
            </a:r>
            <a:r>
              <a:rPr lang="en-US" altLang="zh-CN" baseline="30000" dirty="0">
                <a:solidFill>
                  <a:srgbClr val="00B050"/>
                </a:solidFill>
                <a:cs typeface="+mn-ea"/>
                <a:sym typeface="+mn-ea"/>
              </a:rPr>
              <a:t>th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, 11:15am ~ 1:15pm, ET; </a:t>
            </a:r>
            <a:r>
              <a:rPr lang="en-US" altLang="zh-CN" dirty="0" err="1">
                <a:solidFill>
                  <a:srgbClr val="00B050"/>
                </a:solidFill>
                <a:cs typeface="+mn-ea"/>
                <a:sym typeface="+mn-ea"/>
              </a:rPr>
              <a:t>Webex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(IEEE 802.11 Mar Plenary)</a:t>
            </a:r>
          </a:p>
          <a:p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Mar 11</a:t>
            </a:r>
            <a:r>
              <a:rPr lang="en-US" altLang="zh-CN" baseline="30000" dirty="0">
                <a:solidFill>
                  <a:srgbClr val="00B050"/>
                </a:solidFill>
                <a:cs typeface="+mn-ea"/>
                <a:sym typeface="+mn-ea"/>
              </a:rPr>
              <a:t>th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, 7:00pm ~ 9:00pm, ET; </a:t>
            </a:r>
            <a:r>
              <a:rPr lang="en-US" altLang="zh-CN" dirty="0" err="1">
                <a:solidFill>
                  <a:srgbClr val="00B050"/>
                </a:solidFill>
                <a:cs typeface="+mn-ea"/>
                <a:sym typeface="+mn-ea"/>
              </a:rPr>
              <a:t>Webex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 (IEEE 802.11 Mar Plenary)</a:t>
            </a:r>
          </a:p>
          <a:p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Mar 12</a:t>
            </a:r>
            <a:r>
              <a:rPr lang="en-US" altLang="zh-CN" baseline="30000" dirty="0">
                <a:solidFill>
                  <a:srgbClr val="00B050"/>
                </a:solidFill>
                <a:cs typeface="+mn-ea"/>
                <a:sym typeface="+mn-ea"/>
              </a:rPr>
              <a:t>th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, 9:00am ~ 11:00am, ET; </a:t>
            </a:r>
            <a:r>
              <a:rPr lang="en-US" altLang="zh-CN" dirty="0" err="1">
                <a:solidFill>
                  <a:srgbClr val="00B050"/>
                </a:solidFill>
                <a:cs typeface="+mn-ea"/>
                <a:sym typeface="+mn-ea"/>
              </a:rPr>
              <a:t>Webex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 (IEEE 802.11 Mar Plenary)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B5CE3AE4-DCBA-4DC5-AE11-678723746781}" type="slidenum">
              <a:rPr lang="en-US" smtClean="0"/>
              <a:t>24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Bo Sun (ZTE)</a:t>
            </a:r>
            <a:endParaRPr lang="en-US" dirty="0"/>
          </a:p>
        </p:txBody>
      </p:sp>
      <p:sp>
        <p:nvSpPr>
          <p:cNvPr id="7" name="日期占位符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8824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TGbd</a:t>
            </a:r>
            <a:r>
              <a:rPr lang="en-US" altLang="zh-CN" dirty="0"/>
              <a:t> Progress Documents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B5CE3AE4-DCBA-4DC5-AE11-678723746781}" type="slidenum">
              <a:rPr lang="en-US" smtClean="0"/>
              <a:t>25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Bo Sun (ZTE)</a:t>
            </a:r>
          </a:p>
        </p:txBody>
      </p:sp>
      <p:sp>
        <p:nvSpPr>
          <p:cNvPr id="9" name="日期占位符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1447922" y="1756302"/>
          <a:ext cx="9637599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79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896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2026"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TG Documents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Latest</a:t>
                      </a:r>
                      <a:r>
                        <a:rPr lang="en-US" altLang="zh-CN" sz="1800" baseline="0" dirty="0"/>
                        <a:t> Revision</a:t>
                      </a:r>
                      <a:endParaRPr lang="en-US" altLang="zh-CN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Definition and requirements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11-19/0202r1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Selection Procedure document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11-19/0030r6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Functional Requirement document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11-19/0495r3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Spec Framework document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11-19/0497r7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Liaison response to IEEE VT/ITS</a:t>
                      </a:r>
                      <a:r>
                        <a:rPr lang="en-US" altLang="zh-CN" sz="1200" baseline="0" dirty="0"/>
                        <a:t> 1609 WG</a:t>
                      </a:r>
                      <a:endParaRPr lang="en-US" altLang="zh-C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11-19/0437r3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Liaison response</a:t>
                      </a:r>
                      <a:r>
                        <a:rPr lang="en-US" altLang="zh-CN" sz="1200" baseline="0" dirty="0"/>
                        <a:t> to ITU-T CITS</a:t>
                      </a:r>
                      <a:endParaRPr lang="en-US" altLang="zh-C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11-19/0843r0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r>
                        <a:rPr lang="en-US" altLang="zh-CN" sz="1200" dirty="0" err="1"/>
                        <a:t>TBbd</a:t>
                      </a:r>
                      <a:r>
                        <a:rPr lang="en-US" altLang="zh-CN" sz="1200" baseline="0" dirty="0"/>
                        <a:t> FRD/SFD Motion Booklet</a:t>
                      </a:r>
                      <a:endParaRPr lang="en-US" altLang="zh-C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11-19/0514r14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 err="1"/>
                        <a:t>TGbd</a:t>
                      </a:r>
                      <a:r>
                        <a:rPr lang="en-US" altLang="zh-CN" sz="1200" dirty="0"/>
                        <a:t> Use Case</a:t>
                      </a:r>
                      <a:r>
                        <a:rPr lang="en-US" altLang="zh-CN" sz="1200" baseline="0" dirty="0"/>
                        <a:t> document</a:t>
                      </a:r>
                      <a:endParaRPr lang="en-US" altLang="zh-C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11-19/1342r1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/>
                        <a:t>Teleconference Agenda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  <a:sym typeface="+mn-ea"/>
                        </a:rPr>
                        <a:t>11-20/0774r10,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11-20/1164r7, 11-20/1352r9, 11-20/1561r7, 11-20/1806r2, 11-20/1891r0, 11-20/1923r11, </a:t>
                      </a:r>
                      <a:r>
                        <a:rPr lang="en-US" altLang="zh-CN" sz="1200" dirty="0">
                          <a:solidFill>
                            <a:srgbClr val="0070C0"/>
                          </a:solidFill>
                        </a:rPr>
                        <a:t>11-21/0177r2, 11-21/0207r1</a:t>
                      </a:r>
                      <a:endParaRPr lang="en-US" altLang="zh-CN" sz="1200" dirty="0">
                        <a:solidFill>
                          <a:srgbClr val="0070C0"/>
                        </a:solidFill>
                        <a:sym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Teleconference Minutes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  <a:sym typeface="+mn-ea"/>
                        </a:rPr>
                        <a:t>11-20/0276r11, 11-20/1105r8, 11-20/1489r1, 11-20/1655r3, 11-20/1775r1, 11-20/1907r1, 11-21/0068r0,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  <a:sym typeface="+mn-ea"/>
                        </a:rPr>
                        <a:t>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  <a:sym typeface="+mn-ea"/>
                        </a:rPr>
                        <a:t>11-21/0117r0,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  <a:sym typeface="+mn-ea"/>
                        </a:rPr>
                        <a:t> 11-21/0185r0, </a:t>
                      </a:r>
                      <a:r>
                        <a:rPr lang="en-US" altLang="zh-CN" sz="1200" baseline="0" dirty="0">
                          <a:solidFill>
                            <a:srgbClr val="0070C0"/>
                          </a:solidFill>
                          <a:sym typeface="+mn-ea"/>
                        </a:rPr>
                        <a:t>11-21/0327r0</a:t>
                      </a:r>
                      <a:endParaRPr lang="en-US" altLang="zh-CN" sz="1200" dirty="0">
                        <a:solidFill>
                          <a:srgbClr val="0070C0"/>
                        </a:solidFill>
                        <a:sym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/>
                        <a:t>Tech Editor Report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11-19/2045r7 (D0.3)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/>
                        <a:t>Comment Database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11-20/0701r7 (D0.3), </a:t>
                      </a:r>
                      <a:r>
                        <a:rPr lang="en-US" altLang="zh-CN" sz="1200" dirty="0">
                          <a:solidFill>
                            <a:srgbClr val="0070C0"/>
                          </a:solidFill>
                        </a:rPr>
                        <a:t>11-20/1887r5 (LB251)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Coexistence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</a:rPr>
                        <a:t> Assurance Document</a:t>
                      </a:r>
                      <a:endParaRPr lang="en-US" altLang="zh-CN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11-20/1564r2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TGbd</a:t>
            </a:r>
            <a:r>
              <a:rPr lang="en-US" altLang="zh-CN" dirty="0"/>
              <a:t> Timeline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B5CE3AE4-DCBA-4DC5-AE11-678723746781}" type="slidenum">
              <a:rPr lang="en-US" smtClean="0"/>
              <a:t>26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Bo Sun (ZTE)</a:t>
            </a:r>
          </a:p>
        </p:txBody>
      </p:sp>
      <p:sp>
        <p:nvSpPr>
          <p:cNvPr id="8" name="日期占位符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9" name="文本占位符 2"/>
          <p:cNvSpPr txBox="1">
            <a:spLocks/>
          </p:cNvSpPr>
          <p:nvPr/>
        </p:nvSpPr>
        <p:spPr>
          <a:xfrm>
            <a:off x="2215430" y="1751012"/>
            <a:ext cx="8144392" cy="4573511"/>
          </a:xfrm>
          <a:prstGeom prst="rect">
            <a:avLst/>
          </a:prstGeom>
          <a:noFill/>
          <a:ln w="9525">
            <a:noFill/>
          </a:ln>
        </p:spPr>
        <p:txBody>
          <a:bodyPr lIns="92160" tIns="46080" rIns="92160" bIns="46080" anchor="t" anchorCtr="0">
            <a:normAutofit/>
          </a:bodyPr>
          <a:lstStyle>
            <a:lvl1pPr marL="257175" indent="-257175" algn="l" defTabSz="336550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530" indent="-214630" algn="l" defTabSz="336550" rtl="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550" rtl="0" eaLnBrk="0" fontAlgn="base" hangingPunct="0">
              <a:spcBef>
                <a:spcPts val="3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PAR approved							Dec 2018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First TG meeting							Jan 2019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D0.1 										</a:t>
            </a:r>
            <a:r>
              <a:rPr lang="en-US" altLang="en-US" sz="2000" kern="0" dirty="0">
                <a:solidFill>
                  <a:srgbClr val="00B050"/>
                </a:solidFill>
                <a:sym typeface="Wingdings" panose="05000000000000000000" pitchFamily="2" charset="2"/>
              </a:rPr>
              <a:t>Nov 2019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D1.0 Letter Ballot						</a:t>
            </a:r>
            <a:r>
              <a:rPr lang="en-US" altLang="en-US" sz="2000" kern="0" dirty="0">
                <a:solidFill>
                  <a:srgbClr val="00B050"/>
                </a:solidFill>
                <a:cs typeface="+mn-ea"/>
                <a:sym typeface="Wingdings" panose="05000000000000000000" pitchFamily="2" charset="2"/>
              </a:rPr>
              <a:t>Sep 2020  Oct 2020</a:t>
            </a:r>
            <a:endParaRPr lang="en-US" altLang="en-US" sz="2000" kern="0" dirty="0">
              <a:solidFill>
                <a:srgbClr val="00B050"/>
              </a:solidFill>
              <a:cs typeface="+mn-ea"/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D2.0 LB recirculation		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Mar 2021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Form Sponsor Ballot Pool	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Jul 2021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D3.0 LB recirculation		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Sep 2021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D3.0 unchanged recirculation 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Sep 2021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Initial Sponsor Ballot (D4.0)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Nov 2021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Final 802.11 WG approval	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Jul 2022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802 EC approval				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Jul 2022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 err="1">
                <a:solidFill>
                  <a:schemeClr val="tx1"/>
                </a:solidFill>
                <a:sym typeface="+mn-ea"/>
              </a:rPr>
              <a:t>RevCom</a:t>
            </a: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 and SASB approval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Sep 2022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5E040B57-1D93-4ECB-AF79-BC87E3270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TGbe (Extremely High Throughput)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0D889CA-1380-4761-BDD5-F60F94A588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195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Since the January electronic interim meeting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Delivered IEEE802.11be D0.3, which is available in the members area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dirty="0"/>
              <a:t>CC34 comment collection, which closed on February 4</a:t>
            </a:r>
            <a:r>
              <a:rPr lang="en-US" baseline="30000" dirty="0"/>
              <a:t>th</a:t>
            </a:r>
            <a:r>
              <a:rPr lang="en-US" dirty="0"/>
              <a:t>, 2021, generated 2409 comments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Held 16 teleconferences (6 Joint, 9 parallel MAC/PHY, and one extra MAC conf call)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Covering a variety of submissions: ~</a:t>
            </a:r>
            <a:r>
              <a:rPr lang="en-US" dirty="0">
                <a:solidFill>
                  <a:schemeClr val="tx1"/>
                </a:solidFill>
              </a:rPr>
              <a:t>55</a:t>
            </a:r>
            <a:r>
              <a:rPr lang="en-US" dirty="0"/>
              <a:t> MAC, ~50 PHY, </a:t>
            </a:r>
            <a:r>
              <a:rPr lang="en-US"/>
              <a:t>~15 </a:t>
            </a:r>
            <a:r>
              <a:rPr lang="en-US" dirty="0"/>
              <a:t>Joint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dirty="0"/>
              <a:t>Varying between proposed draft texts, comment resolution documents and technical submissions.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Task group BE and ad-hoc groups operated smoothly following guidelines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Ran straw polls on technical submissions by using electronic polling systems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Proposed draft texts and CR documents are expected to be included in subsequent TGbe drafts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Ran (cumulative) motions during pre-announced Joint conference calls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3D9847-5657-4B58-B8FF-3668580ECB8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27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F877FD-3629-4CD9-BDC2-2377AD7A92A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49A46B-83F4-41E7-8168-FFD1DD87FE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74440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5FFF3-3971-4A1D-9E32-FCF52E85E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TGbe (Extremely High Throughput)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DC9244-F1D3-4E6B-8812-9165AD945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TGbe has scheduled 4 conf. calls during the March electronic plenary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Two Joint calls, and two parallel MAC/PHY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Continue presentation of PDTs, Comment Resolutions, and of technical submissions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Working towards the creation of TGbe D0.4</a:t>
            </a:r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Agenda is available in 11-21/205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u="sng" dirty="0">
                <a:highlight>
                  <a:srgbClr val="00FF00"/>
                </a:highlight>
              </a:rPr>
              <a:t>Schedule</a:t>
            </a:r>
            <a:r>
              <a:rPr lang="en-US" dirty="0"/>
              <a:t> is provided in the next slide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71601A-E80F-434B-A97D-F320083E6E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7159C5-3E2B-41FA-9D49-BA4DCFB9A8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1C99AD-073C-44E2-9ED3-C4B1C975F36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319914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6B6C1-2CF1-4FA7-A15B-497AAB3AE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Teleconference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3ED5AE-CF03-4422-B92D-E9623D1A5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5105399" cy="4494213"/>
          </a:xfrm>
        </p:spPr>
        <p:txBody>
          <a:bodyPr/>
          <a:lstStyle/>
          <a:p>
            <a:r>
              <a:rPr lang="en-US" sz="1400" u="sng" dirty="0">
                <a:highlight>
                  <a:srgbClr val="00FF00"/>
                </a:highlight>
              </a:rPr>
              <a:t>Mar 08	Monday 	– MAC/PHY	19:00-21:00 ET</a:t>
            </a:r>
          </a:p>
          <a:p>
            <a:r>
              <a:rPr lang="en-US" sz="1400" u="sng" dirty="0">
                <a:highlight>
                  <a:srgbClr val="00FF00"/>
                </a:highlight>
              </a:rPr>
              <a:t>Mar 10	Wednesday – Joint (Motions)	09:00-11:00 ET</a:t>
            </a:r>
          </a:p>
          <a:p>
            <a:r>
              <a:rPr lang="en-US" sz="1400" u="sng" dirty="0">
                <a:highlight>
                  <a:srgbClr val="00FF00"/>
                </a:highlight>
              </a:rPr>
              <a:t>Mar 11	Thursday 	– MAC/PHY	10:00-12:00 ET</a:t>
            </a:r>
          </a:p>
          <a:p>
            <a:r>
              <a:rPr lang="en-US" sz="1400" u="sng" dirty="0">
                <a:highlight>
                  <a:srgbClr val="00FF00"/>
                </a:highlight>
              </a:rPr>
              <a:t>Mar 15	Monday 	– Joint (Motions)	19:00-21:00 ET</a:t>
            </a:r>
          </a:p>
          <a:p>
            <a:pPr lvl="0"/>
            <a:r>
              <a:rPr lang="en-US" sz="1400" dirty="0"/>
              <a:t>Mar 17	Wednesday – MAC/PHY	10:00-12:00 ET</a:t>
            </a:r>
          </a:p>
          <a:p>
            <a:pPr lvl="0"/>
            <a:r>
              <a:rPr lang="en-US" sz="1400" dirty="0"/>
              <a:t>Mar 18	Thursday 	– MAC/PHY	10:00-12:00 ET</a:t>
            </a:r>
          </a:p>
          <a:p>
            <a:pPr lvl="0"/>
            <a:r>
              <a:rPr lang="en-US" sz="1400" dirty="0"/>
              <a:t>Mar 22	Monday 	– MAC/PHY	19:00-22:00 ET</a:t>
            </a:r>
          </a:p>
          <a:p>
            <a:pPr lvl="0"/>
            <a:r>
              <a:rPr lang="en-US" sz="1400" dirty="0"/>
              <a:t>Mar 24	Wednesday – Joint (Motions)	10:00-12:00 ET</a:t>
            </a:r>
          </a:p>
          <a:p>
            <a:pPr lvl="0"/>
            <a:r>
              <a:rPr lang="en-US" sz="1400" dirty="0"/>
              <a:t>Mar 25	Thursday 	– MAC/PHY	10:00-12:00 ET</a:t>
            </a:r>
          </a:p>
          <a:p>
            <a:pPr lvl="0"/>
            <a:r>
              <a:rPr lang="en-US" sz="1400" dirty="0"/>
              <a:t>Mar 29	Monday 	– MAC/PHY	19:00-22:00 ET</a:t>
            </a:r>
          </a:p>
          <a:p>
            <a:pPr lvl="0"/>
            <a:r>
              <a:rPr lang="en-US" sz="1400" dirty="0"/>
              <a:t>Mar 31	Wednesday – Joint		10:00-12:00 ET</a:t>
            </a:r>
          </a:p>
          <a:p>
            <a:pPr lvl="0"/>
            <a:r>
              <a:rPr lang="en-US" sz="1400" dirty="0">
                <a:solidFill>
                  <a:srgbClr val="FF0000"/>
                </a:solidFill>
                <a:highlight>
                  <a:srgbClr val="00FFFF"/>
                </a:highlight>
              </a:rPr>
              <a:t>Apr 01	Thursday 	– No Conf Call 	Holiday</a:t>
            </a:r>
          </a:p>
          <a:p>
            <a:pPr lvl="0"/>
            <a:r>
              <a:rPr lang="en-US" sz="1400" dirty="0">
                <a:solidFill>
                  <a:srgbClr val="FF0000"/>
                </a:solidFill>
                <a:highlight>
                  <a:srgbClr val="00FFFF"/>
                </a:highlight>
              </a:rPr>
              <a:t>Apr 05	Monday 	– No Conf Call 	Holiday </a:t>
            </a:r>
          </a:p>
          <a:p>
            <a:pPr lvl="0"/>
            <a:r>
              <a:rPr lang="en-US" sz="1400" dirty="0"/>
              <a:t>Apr 07	Wednesday – Joint		10:00-12:00 ET </a:t>
            </a:r>
          </a:p>
          <a:p>
            <a:pPr lvl="0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52FC8E-3F2C-4E2E-ABD1-7DF4A6D163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806CAB-098F-4FA4-874C-F09858EA0A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5D496B-D904-44CD-879F-8DF7E1D59DD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7F4F601-23E3-46B6-A79D-1B06F13D1768}"/>
              </a:ext>
            </a:extLst>
          </p:cNvPr>
          <p:cNvSpPr txBox="1">
            <a:spLocks/>
          </p:cNvSpPr>
          <p:nvPr/>
        </p:nvSpPr>
        <p:spPr bwMode="auto">
          <a:xfrm>
            <a:off x="6428318" y="1981200"/>
            <a:ext cx="4952999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1400" dirty="0"/>
              <a:t>Apr 08	Thursday 	– MAC/PHY		10:00-12:00 ET</a:t>
            </a:r>
          </a:p>
          <a:p>
            <a:r>
              <a:rPr lang="en-US" sz="1400" dirty="0"/>
              <a:t>Apr 12	Monday 	– MAC/PHY		19:00-22:00 ET</a:t>
            </a:r>
          </a:p>
          <a:p>
            <a:r>
              <a:rPr lang="en-US" sz="1400" dirty="0"/>
              <a:t>Apr 14	Wednesday – Joint (Motions)		10:00-12:00 ET</a:t>
            </a:r>
          </a:p>
          <a:p>
            <a:r>
              <a:rPr lang="en-US" sz="1400" dirty="0"/>
              <a:t>Apr 15	Thursday 	– MAC/PHY		10:00-12:00 ET</a:t>
            </a:r>
          </a:p>
          <a:p>
            <a:r>
              <a:rPr lang="en-US" sz="1400" dirty="0"/>
              <a:t>Apr 19	Monday 	– MAC/PHY		19:00-22:00 ET</a:t>
            </a:r>
          </a:p>
          <a:p>
            <a:r>
              <a:rPr lang="en-US" sz="1400" dirty="0"/>
              <a:t>Apr 21	Wednesday – Joint			10:00-12:00 ET</a:t>
            </a:r>
          </a:p>
          <a:p>
            <a:r>
              <a:rPr lang="en-US" sz="1400" dirty="0"/>
              <a:t>Apr 22	Thursday 	– MAC/PHY		10:00-12:00 ET</a:t>
            </a:r>
          </a:p>
          <a:p>
            <a:r>
              <a:rPr lang="en-US" sz="1400" dirty="0"/>
              <a:t>Apr 26	Monday 	– MAC/PHY		19:00-22:00 ET</a:t>
            </a:r>
          </a:p>
          <a:p>
            <a:r>
              <a:rPr lang="en-US" sz="1400" dirty="0"/>
              <a:t>Apr 28	Wednesday – Joint (Motions) 	10:00-12:00 ET</a:t>
            </a:r>
          </a:p>
          <a:p>
            <a:r>
              <a:rPr lang="en-US" sz="1400" dirty="0"/>
              <a:t>Apr 29	Thursday 	– MAC/PHY		10:00-12:00 ET</a:t>
            </a:r>
          </a:p>
          <a:p>
            <a:r>
              <a:rPr lang="en-US" sz="1400" dirty="0">
                <a:solidFill>
                  <a:srgbClr val="FF0000"/>
                </a:solidFill>
                <a:highlight>
                  <a:srgbClr val="00FFFF"/>
                </a:highlight>
              </a:rPr>
              <a:t>May 03	Monday 	– No Conf Call 		Holiday</a:t>
            </a:r>
          </a:p>
          <a:p>
            <a:r>
              <a:rPr lang="en-US" sz="1400" dirty="0">
                <a:solidFill>
                  <a:srgbClr val="FF0000"/>
                </a:solidFill>
                <a:highlight>
                  <a:srgbClr val="00FFFF"/>
                </a:highlight>
              </a:rPr>
              <a:t>May 05	Wednesday – No Conf Call 		Holiday</a:t>
            </a:r>
          </a:p>
          <a:p>
            <a:r>
              <a:rPr lang="en-US" sz="1400" dirty="0"/>
              <a:t>May 06	Thursday	– MAC/PHY		10:00-12:00 ET</a:t>
            </a:r>
          </a:p>
        </p:txBody>
      </p:sp>
    </p:spTree>
    <p:extLst>
      <p:ext uri="{BB962C8B-B14F-4D97-AF65-F5344CB8AC3E}">
        <p14:creationId xmlns:p14="http://schemas.microsoft.com/office/powerpoint/2010/main" val="1752578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Editors meeting agenda for 2021-03-08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Brief status report</a:t>
            </a:r>
          </a:p>
          <a:p>
            <a:r>
              <a:rPr lang="en-US" dirty="0"/>
              <a:t>Draft Numbering</a:t>
            </a:r>
          </a:p>
          <a:p>
            <a:r>
              <a:rPr lang="en-US" dirty="0"/>
              <a:t>802.11 Mandatory Draft Review before SB</a:t>
            </a:r>
          </a:p>
          <a:p>
            <a:r>
              <a:rPr lang="en-US"/>
              <a:t>802.11az </a:t>
            </a:r>
            <a:r>
              <a:rPr lang="en-US" dirty="0"/>
              <a:t>MDR 21/0329</a:t>
            </a:r>
          </a:p>
          <a:p>
            <a:r>
              <a:rPr lang="en-US" dirty="0"/>
              <a:t>WG Style Guide for 802.11 draft 09/1034r17</a:t>
            </a:r>
          </a:p>
          <a:p>
            <a:r>
              <a:rPr lang="en-US" dirty="0"/>
              <a:t>Review WG Style Guide and </a:t>
            </a:r>
            <a:r>
              <a:rPr lang="en-US" dirty="0" err="1"/>
              <a:t>REVmd</a:t>
            </a:r>
            <a:r>
              <a:rPr lang="en-US" dirty="0"/>
              <a:t> practice</a:t>
            </a:r>
          </a:p>
          <a:p>
            <a:r>
              <a:rPr lang="en-US" dirty="0"/>
              <a:t>Draft and Amendment alignments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Peter Ecclesine (Cisco Systems)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872031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TGbf</a:t>
            </a:r>
            <a:r>
              <a:rPr lang="en-US" altLang="zh-CN" dirty="0"/>
              <a:t> (WLAN Sensing) </a:t>
            </a:r>
            <a:r>
              <a:rPr lang="en-US" dirty="0"/>
              <a:t>– </a:t>
            </a:r>
            <a:r>
              <a:rPr lang="en-US" altLang="zh-CN" dirty="0"/>
              <a:t>March </a:t>
            </a:r>
            <a:r>
              <a:rPr lang="en-US" dirty="0"/>
              <a:t>2021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76400"/>
            <a:ext cx="10361084" cy="4495800"/>
          </a:xfrm>
          <a:ln/>
        </p:spPr>
        <p:txBody>
          <a:bodyPr/>
          <a:lstStyle/>
          <a:p>
            <a:pPr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Progress since </a:t>
            </a:r>
            <a:r>
              <a:rPr lang="en-US" altLang="zh-CN" dirty="0"/>
              <a:t>January </a:t>
            </a:r>
            <a:r>
              <a:rPr lang="en-US" dirty="0"/>
              <a:t>meeting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dirty="0"/>
              <a:t>3 teleconference calls were held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dirty="0"/>
              <a:t>Presentation of technical submissions (e.g., Definition, general protocol and procedure, channel model……)</a:t>
            </a:r>
          </a:p>
          <a:p>
            <a:pPr marL="165735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pPr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Goals for March meeting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dirty="0"/>
              <a:t>3 teleconference calls scheduled for </a:t>
            </a:r>
            <a:r>
              <a:rPr lang="en-US" dirty="0" err="1"/>
              <a:t>TGbf</a:t>
            </a:r>
            <a:r>
              <a:rPr lang="en-US" dirty="0"/>
              <a:t> (</a:t>
            </a:r>
            <a:r>
              <a:rPr lang="en-US" altLang="zh-CN" dirty="0"/>
              <a:t>March </a:t>
            </a:r>
            <a:r>
              <a:rPr lang="en-US" dirty="0"/>
              <a:t>9, 12, 15, 9am - 11:00am ET)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dirty="0"/>
              <a:t>Presentation of technical submissions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endParaRPr lang="en-US" dirty="0"/>
          </a:p>
          <a:p>
            <a:pPr marL="165735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DB6AF2-3B2B-497C-BB27-94FBD54AAC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Tony Xiao Han, Huawei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D2F591-F6B0-4BA0-855B-6C34C37A9A2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FC8266-2B7E-4DC2-9F8F-5381E04DC6B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04315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Teleconference Times</a:t>
            </a:r>
            <a:endParaRPr lang="en-US" altLang="en-US" dirty="0">
              <a:solidFill>
                <a:schemeClr val="tx2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85800" y="1524000"/>
            <a:ext cx="94488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22860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1" indent="-228600" algn="just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zh-CN" sz="2800" b="1" dirty="0">
                <a:cs typeface="Times New Roman" panose="02020603050405020304" pitchFamily="18" charset="0"/>
              </a:rPr>
              <a:t>Confirmed for March Plenary week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2000" b="1" dirty="0">
                <a:cs typeface="Times New Roman" panose="02020603050405020304" pitchFamily="18" charset="0"/>
              </a:rPr>
              <a:t>March 9 (Tuesday), 9am - 11:00am ET ---- March Plenary 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2000" b="1" dirty="0">
                <a:cs typeface="Times New Roman" panose="02020603050405020304" pitchFamily="18" charset="0"/>
              </a:rPr>
              <a:t>March 12 (Friday), 9am - 11:00am ET ---- March Plenary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2000" b="1" dirty="0">
                <a:cs typeface="Times New Roman" panose="02020603050405020304" pitchFamily="18" charset="0"/>
              </a:rPr>
              <a:t>March 15 (Monday), 9am - 11:00am ET ---- March Plenary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Font typeface="Times New Roman" panose="02020603050405020304" pitchFamily="18" charset="0"/>
              <a:buChar char="―"/>
              <a:defRPr/>
            </a:pPr>
            <a:endParaRPr lang="en-US" altLang="zh-CN" sz="2000" b="1" dirty="0">
              <a:cs typeface="Times New Roman" panose="02020603050405020304" pitchFamily="18" charset="0"/>
            </a:endParaRPr>
          </a:p>
          <a:p>
            <a:pPr lvl="1" indent="-228600" algn="just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zh-CN" sz="2800" b="1" dirty="0">
                <a:cs typeface="Times New Roman" panose="02020603050405020304" pitchFamily="18" charset="0"/>
              </a:rPr>
              <a:t>Confirmed after March Plenary week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2000" b="1" dirty="0">
                <a:cs typeface="Times New Roman" panose="02020603050405020304" pitchFamily="18" charset="0"/>
              </a:rPr>
              <a:t>March 23 (Tuesday), 10am - 12:00pm ET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2000" b="1" dirty="0">
                <a:cs typeface="Times New Roman" panose="02020603050405020304" pitchFamily="18" charset="0"/>
              </a:rPr>
              <a:t>April   6   (Tuesday), 10am - 12:00pm ET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2000" b="1" dirty="0">
                <a:cs typeface="Times New Roman" panose="02020603050405020304" pitchFamily="18" charset="0"/>
              </a:rPr>
              <a:t>April   20 (Tuesday), 10am - 12:00pm ET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2000" b="1" dirty="0">
                <a:cs typeface="Times New Roman" panose="02020603050405020304" pitchFamily="18" charset="0"/>
              </a:rPr>
              <a:t>April   27 (Tuesday), 10am - 12:00pm ET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2000" b="1" dirty="0"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2000" b="1" dirty="0">
              <a:cs typeface="Times New Roman" panose="02020603050405020304" pitchFamily="18" charset="0"/>
            </a:endParaRPr>
          </a:p>
          <a:p>
            <a:pPr lvl="1" indent="-228600" algn="just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endParaRPr lang="en-US" altLang="zh-CN" sz="2800" b="1" dirty="0">
              <a:cs typeface="Times New Roman" panose="02020603050405020304" pitchFamily="18" charset="0"/>
            </a:endParaRPr>
          </a:p>
          <a:p>
            <a:pPr lvl="1" algn="just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endParaRPr lang="en-US" altLang="zh-CN" sz="2800" b="1" dirty="0">
              <a:cs typeface="Times New Roman" panose="02020603050405020304" pitchFamily="18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ACE47C-79E6-46AC-970E-13AECB95EE0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Tony Xiao Han, Huawei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E809A0-FCCC-47C0-9596-F78836F5B3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FB3DDF-228C-4FB7-836E-5E8C9C7925B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48683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685801"/>
            <a:ext cx="11201399" cy="9905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TGbh</a:t>
            </a:r>
            <a:r>
              <a:rPr lang="en-US" altLang="en-US" dirty="0"/>
              <a:t> (Random and Changing MAC Addresses) – Mar 2021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889001" y="1828800"/>
            <a:ext cx="10361084" cy="4343399"/>
          </a:xfrm>
          <a:ln/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000" b="1" dirty="0"/>
              <a:t>Starting new TG… (We’ve had one teleconference)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b="1" dirty="0"/>
              <a:t>PAR and CSD approved in February:</a:t>
            </a:r>
          </a:p>
          <a:p>
            <a:pPr marL="857250" lvl="1" indent="-4572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PAR: </a:t>
            </a:r>
            <a:r>
              <a:rPr lang="en-US" sz="1800" dirty="0">
                <a:hlinkClick r:id="rId3"/>
              </a:rPr>
              <a:t>https://development.standards.ieee.org/myproject-web/public/view.html#pardetail/8770</a:t>
            </a:r>
            <a:r>
              <a:rPr lang="en-US" sz="1800" dirty="0"/>
              <a:t> </a:t>
            </a:r>
          </a:p>
          <a:p>
            <a:pPr marL="857250" lvl="1" indent="-4572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CSD: </a:t>
            </a:r>
            <a:r>
              <a:rPr lang="en-US" sz="1800" dirty="0">
                <a:hlinkClick r:id="rId4"/>
              </a:rPr>
              <a:t>11-20/1117r5</a:t>
            </a:r>
            <a:endParaRPr lang="en-US" sz="1800" dirty="0"/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b="1" dirty="0"/>
              <a:t>“Preserve existing services that might otherwise be restricted…”, “enable session continuity…”, “Ensure… provisions … remain valid…”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b="1" dirty="0"/>
              <a:t>“without affecting user privacy…”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000" b="1" dirty="0"/>
              <a:t>Will have two meetings this week: Tuesday 13:30 ET, Thursday 13:30 ET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endParaRPr lang="en-US" altLang="en-US" sz="2000" b="1" dirty="0"/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000" b="1" dirty="0"/>
              <a:t>Agenda topics (detailed agenda is in 11-21/0286):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000" b="1" dirty="0"/>
              <a:t>Officer elections/appointments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000" b="1" dirty="0"/>
              <a:t>Agree on process/organization (we are “fixing issues”, which is a little different)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000" b="1" dirty="0"/>
              <a:t>Contributions and technical discussions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000" b="1" dirty="0"/>
              <a:t>Agree planned timeline, teleconferences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endParaRPr lang="en-US" altLang="en-US" sz="2400" b="1" dirty="0"/>
          </a:p>
          <a:p>
            <a:pPr marL="342900" lvl="3" indent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defRPr/>
            </a:pPr>
            <a:endParaRPr lang="en-US" sz="18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itle 1"/>
          <p:cNvSpPr txBox="1">
            <a:spLocks noGrp="1"/>
          </p:cNvSpPr>
          <p:nvPr>
            <p:ph type="title" idx="4294967295"/>
          </p:nvPr>
        </p:nvSpPr>
        <p:spPr>
          <a:xfrm>
            <a:off x="929217" y="457200"/>
            <a:ext cx="10333565" cy="1066800"/>
          </a:xfrm>
          <a:prstGeom prst="rect">
            <a:avLst/>
          </a:prstGeom>
        </p:spPr>
        <p:txBody>
          <a:bodyPr lIns="45719" tIns="45719" rIns="45719" bIns="45719"/>
          <a:lstStyle/>
          <a:p>
            <a:r>
              <a:rPr lang="en-US" dirty="0" err="1"/>
              <a:t>TGbi</a:t>
            </a:r>
            <a:r>
              <a:rPr lang="en-US" dirty="0"/>
              <a:t> (Enhanced Data Privacy) </a:t>
            </a:r>
            <a:r>
              <a:rPr dirty="0"/>
              <a:t>– </a:t>
            </a:r>
            <a:r>
              <a:rPr lang="en-US" dirty="0"/>
              <a:t>March 2021</a:t>
            </a:r>
            <a:endParaRPr dirty="0"/>
          </a:p>
        </p:txBody>
      </p:sp>
      <p:sp>
        <p:nvSpPr>
          <p:cNvPr id="82" name="Content Placeholder 2"/>
          <p:cNvSpPr txBox="1">
            <a:spLocks noGrp="1"/>
          </p:cNvSpPr>
          <p:nvPr>
            <p:ph type="body" idx="4294967295"/>
          </p:nvPr>
        </p:nvSpPr>
        <p:spPr>
          <a:xfrm>
            <a:off x="1178984" y="1415143"/>
            <a:ext cx="10210800" cy="4572000"/>
          </a:xfrm>
          <a:prstGeom prst="rect">
            <a:avLst/>
          </a:prstGeom>
        </p:spPr>
        <p:txBody>
          <a:bodyPr lIns="45719" tIns="45719" rIns="45719" bIns="45719">
            <a:noAutofit/>
          </a:bodyPr>
          <a:lstStyle/>
          <a:p>
            <a:pPr>
              <a:buFont typeface="Arial"/>
              <a:buChar char="•"/>
            </a:pP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TGbi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will hold elections for Vice Chairs and confirmation votes for secretary and editor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postions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during the Plenary session</a:t>
            </a:r>
          </a:p>
          <a:p>
            <a:pPr marL="0" indent="0"/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3619">
              <a:lnSpc>
                <a:spcPct val="81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sz="1500" b="1" spc="-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2 sessions in the March Interim for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TGbi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922338" lvl="3" indent="-461963">
              <a:lnSpc>
                <a:spcPct val="81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sz="1500" b="1" spc="-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Wednesday 13:30 ET – will hold vice chair elections</a:t>
            </a:r>
          </a:p>
          <a:p>
            <a:pPr marL="922338" lvl="3" indent="-461963">
              <a:lnSpc>
                <a:spcPct val="81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sz="1500" b="1" spc="-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Friday    	11:15 ET – will confirm secretary and editor positions</a:t>
            </a:r>
          </a:p>
          <a:p>
            <a:pPr>
              <a:buFont typeface="Arial"/>
              <a:buChar char="•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any technical submissions are received, they will be added to the agenda during the plenary or to a subsequent teleconference.</a:t>
            </a:r>
          </a:p>
          <a:p>
            <a:pPr>
              <a:buFont typeface="Arial"/>
              <a:buChar char="•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agenda will be available as 802.11-21/271r2.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9A37905-9E40-487E-AFF9-B24D0E67339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Carol Ansley, Self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D26E8EC-29BF-48FC-B005-EF069371422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33</a:t>
            </a:fld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BE8BBF-A376-463F-BB3C-E901D52B0CB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370970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01699" y="555626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ITU Liaison Ad Hoc (ITU AHG) – March 2021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5458" y="1143000"/>
            <a:ext cx="10361084" cy="5073649"/>
          </a:xfrm>
          <a:ln/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dirty="0">
                <a:solidFill>
                  <a:schemeClr val="tx1"/>
                </a:solidFill>
              </a:rPr>
              <a:t>Had 3 meetings during Jan &amp; Feb 2021 (Jan 12, Jan 27 and Feb 9) working on two main contributions, proposed revisions to ITU Rec M.1450-5 and M.1801-2. Proposed modifications include</a:t>
            </a:r>
          </a:p>
          <a:p>
            <a:pPr marL="8001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</a:rPr>
              <a:t>Updates to the latest IEEE 802.11 standards, amendments and drafts </a:t>
            </a:r>
          </a:p>
          <a:p>
            <a:pPr marL="8001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</a:rPr>
              <a:t>Addressing reference to frequency range in M.1801</a:t>
            </a:r>
          </a:p>
          <a:p>
            <a:pPr marL="8001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</a:rPr>
              <a:t>Addressing recommendation on usage of M.1405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dirty="0">
                <a:solidFill>
                  <a:schemeClr val="tx1"/>
                </a:solidFill>
              </a:rPr>
              <a:t>ITU AHG finalized and recommended two contribution to 802.11 and 802.18 as revision to IEEE 802 previously submitted modifications to M-1450-5 and M.1801-2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</a:rPr>
              <a:t>11-21-0163-02-0itu, Proposed modifications to ITU-R M.1450-5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</a:rPr>
              <a:t>11-21-0164-02-0itu, Proposed modifications to ITU-R M.1801-2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</a:rPr>
              <a:t>802.18 applied required changes, approved following revisions that were approved by EC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solidFill>
                  <a:schemeClr val="tx1"/>
                </a:solidFill>
              </a:rPr>
              <a:t>IEEE 802.18-21/0014r01, Proposed modifications to ITU-R M.1450-5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solidFill>
                  <a:schemeClr val="tx1"/>
                </a:solidFill>
              </a:rPr>
              <a:t>IEEE 802.18-21/0015r01, Proposed modifications to ITU-R M.1801-2</a:t>
            </a:r>
          </a:p>
          <a:p>
            <a:pPr marL="2286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</a:rPr>
              <a:t>The contributions are being submitted to WP 5A and presented in contributions to next WP 5A meeting on 2021-04-28 to 2021-05-11</a:t>
            </a:r>
          </a:p>
          <a:p>
            <a:pPr marL="2286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</a:rPr>
              <a:t>ITU AHG has one session during March 2021 Plenary on Mar 9, 2021 7PM EST</a:t>
            </a:r>
          </a:p>
          <a:p>
            <a:pPr marL="342900" lvl="3" indent="0">
              <a:spcBef>
                <a:spcPts val="30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08B6F1-6C55-4AF3-86AC-6608EF29693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Hassan Yaghoobi, Intel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6AD806-7610-48E2-9F53-A5960CF4F89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9245034-989D-45B2-9F24-ADA6AD03851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19877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4"/>
          <p:cNvSpPr>
            <a:spLocks noGrp="1"/>
          </p:cNvSpPr>
          <p:nvPr>
            <p:ph type="title"/>
          </p:nvPr>
        </p:nvSpPr>
        <p:spPr>
          <a:xfrm>
            <a:off x="2209800" y="609600"/>
            <a:ext cx="7772400" cy="1066800"/>
          </a:xfrm>
        </p:spPr>
        <p:txBody>
          <a:bodyPr/>
          <a:lstStyle/>
          <a:p>
            <a:r>
              <a:rPr lang="en-US" altLang="en-US" dirty="0"/>
              <a:t>ANA Status</a:t>
            </a:r>
          </a:p>
        </p:txBody>
      </p:sp>
      <p:sp>
        <p:nvSpPr>
          <p:cNvPr id="4099" name="Content Placeholder 6"/>
          <p:cNvSpPr>
            <a:spLocks noGrp="1"/>
          </p:cNvSpPr>
          <p:nvPr>
            <p:ph idx="1"/>
          </p:nvPr>
        </p:nvSpPr>
        <p:spPr>
          <a:xfrm>
            <a:off x="2209800" y="1905000"/>
            <a:ext cx="7772400" cy="3505200"/>
          </a:xfrm>
        </p:spPr>
        <p:txBody>
          <a:bodyPr/>
          <a:lstStyle/>
          <a:p>
            <a:pPr eaLnBrk="1" hangingPunct="1"/>
            <a:r>
              <a:rPr lang="en-US" altLang="en-US" dirty="0"/>
              <a:t>The latest database is 11-11/0270r54 (March 2021)</a:t>
            </a:r>
          </a:p>
          <a:p>
            <a:pPr eaLnBrk="1" hangingPunct="1"/>
            <a:r>
              <a:rPr lang="en-US" altLang="en-US" dirty="0"/>
              <a:t>Changes since October 2020:</a:t>
            </a:r>
          </a:p>
          <a:p>
            <a:pPr lvl="1" eaLnBrk="1" hangingPunct="1"/>
            <a:r>
              <a:rPr lang="en-US" altLang="en-US" dirty="0"/>
              <a:t>None </a:t>
            </a:r>
          </a:p>
          <a:p>
            <a:pPr eaLnBrk="1" hangingPunct="1"/>
            <a:r>
              <a:rPr lang="en-US" altLang="en-US" dirty="0"/>
              <a:t>Pending changes:</a:t>
            </a:r>
          </a:p>
          <a:p>
            <a:pPr lvl="1" eaLnBrk="1" hangingPunct="1"/>
            <a:r>
              <a:rPr lang="en-US" altLang="en-US" dirty="0" err="1"/>
              <a:t>TGbd</a:t>
            </a:r>
            <a:r>
              <a:rPr lang="en-US" altLang="en-US" dirty="0"/>
              <a:t> allocations for MIB </a:t>
            </a:r>
          </a:p>
        </p:txBody>
      </p:sp>
      <p:sp>
        <p:nvSpPr>
          <p:cNvPr id="4100" name="Date Placeholder 1"/>
          <p:cNvSpPr>
            <a:spLocks noGrp="1"/>
          </p:cNvSpPr>
          <p:nvPr>
            <p:ph type="dt" sz="quarter" idx="10"/>
          </p:nvPr>
        </p:nvSpPr>
        <p:spPr bwMode="auto">
          <a:xfrm>
            <a:off x="869690" y="332601"/>
            <a:ext cx="134011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dirty="0"/>
              <a:t>March 2021</a:t>
            </a:r>
            <a:endParaRPr lang="en-US" altLang="en-US" sz="18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6C674F9-F9B8-4800-B8B0-3FD7D5B58D3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9A4048F-5817-4DCE-86DA-114F6D12919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5645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7898" y="685800"/>
            <a:ext cx="7770813" cy="428626"/>
          </a:xfrm>
        </p:spPr>
        <p:txBody>
          <a:bodyPr/>
          <a:lstStyle/>
          <a:p>
            <a:r>
              <a:rPr lang="en-US" dirty="0"/>
              <a:t>AANI SC – March 2021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1803" y="1229520"/>
            <a:ext cx="8763000" cy="5245893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Meeting Goals: 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dirty="0"/>
              <a:t>WBA Report/LS </a:t>
            </a:r>
            <a:r>
              <a:rPr lang="en-US" dirty="0">
                <a:hlinkClick r:id="rId2"/>
              </a:rPr>
              <a:t>11-21-0170r0</a:t>
            </a:r>
            <a:r>
              <a:rPr lang="en-US" dirty="0"/>
              <a:t> – 802.11ax features:</a:t>
            </a:r>
          </a:p>
          <a:p>
            <a:pPr marL="1371600" lvl="2" indent="-457200">
              <a:buFont typeface="+mj-lt"/>
              <a:buAutoNum type="alphaLcParenR"/>
            </a:pPr>
            <a:r>
              <a:rPr lang="en-US" dirty="0"/>
              <a:t>Contributions on 802.11ax features addressing the WBA specific challenge:</a:t>
            </a:r>
            <a:br>
              <a:rPr lang="en-US" dirty="0"/>
            </a:br>
            <a:r>
              <a:rPr lang="en-US" dirty="0"/>
              <a:t>“</a:t>
            </a:r>
            <a:r>
              <a:rPr lang="en-GB" dirty="0"/>
              <a:t>Need for further study within IEEE 802.11 on how fine grain QoS for 5G flows can be provided in 802.11ax …”</a:t>
            </a:r>
            <a:endParaRPr lang="en-US" dirty="0"/>
          </a:p>
          <a:p>
            <a:pPr marL="1371600" lvl="2" indent="-457200">
              <a:buFont typeface="+mj-lt"/>
              <a:buAutoNum type="alphaLcParenR"/>
            </a:pPr>
            <a:r>
              <a:rPr lang="en-US" dirty="0"/>
              <a:t>Discussion/contributions: Proposed text for the reply LS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dirty="0"/>
              <a:t>Progress </a:t>
            </a:r>
            <a:r>
              <a:rPr lang="en-US" altLang="en-US" dirty="0">
                <a:hlinkClick r:id="rId3"/>
              </a:rPr>
              <a:t>11-20/0013</a:t>
            </a:r>
            <a:r>
              <a:rPr lang="en-US" altLang="en-US" dirty="0"/>
              <a:t> - Technical Report on Interworking  </a:t>
            </a:r>
          </a:p>
          <a:p>
            <a:pPr marL="1371600" lvl="2" indent="-457200">
              <a:buFont typeface="+mj-lt"/>
              <a:buAutoNum type="alphaLcParenR"/>
            </a:pPr>
            <a:r>
              <a:rPr lang="en-US" dirty="0"/>
              <a:t>Review the status of the report</a:t>
            </a:r>
          </a:p>
          <a:p>
            <a:pPr marL="1371600" lvl="2" indent="-457200">
              <a:buFont typeface="+mj-lt"/>
              <a:buAutoNum type="alphaLcParenR"/>
            </a:pPr>
            <a:r>
              <a:rPr lang="en-US" dirty="0"/>
              <a:t>Contributions/Discussions - Plan for 802.11 WG approve the report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Agenda: </a:t>
            </a:r>
            <a:r>
              <a:rPr lang="en-US" altLang="en-US" sz="2000" b="0" dirty="0"/>
              <a:t>See </a:t>
            </a:r>
            <a:r>
              <a:rPr lang="en-US" altLang="en-US" sz="2000" b="0" dirty="0">
                <a:hlinkClick r:id="rId4"/>
              </a:rPr>
              <a:t>11-21/0214</a:t>
            </a:r>
            <a:r>
              <a:rPr lang="en-US" altLang="en-US" sz="2000" b="0" dirty="0"/>
              <a:t> for additional background and details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sz="1800" dirty="0"/>
              <a:t>AANI SC is scheduled to meet for 4 sessions: </a:t>
            </a:r>
            <a:br>
              <a:rPr lang="en-US" altLang="en-US" sz="1800" dirty="0"/>
            </a:br>
            <a:r>
              <a:rPr lang="en-US" altLang="en-US" sz="1800" dirty="0"/>
              <a:t>Tue	 09 Mar 	11:15-13:15 h ET – Status, WBA Report/LS discussions</a:t>
            </a:r>
            <a:br>
              <a:rPr lang="en-US" altLang="en-US" sz="1800" dirty="0"/>
            </a:br>
            <a:r>
              <a:rPr lang="en-US" altLang="en-US" sz="1800" dirty="0"/>
              <a:t>Wed	 10 Mar 	19:00-21:00 h ET – Technical Report way forward, Continue WBA</a:t>
            </a:r>
            <a:br>
              <a:rPr lang="en-US" altLang="en-US" sz="1800" dirty="0"/>
            </a:br>
            <a:r>
              <a:rPr lang="en-US" altLang="en-US" sz="1800" dirty="0"/>
              <a:t>Thu	 11 Mar 	11:15-13:15 h ET – Continue discussions – WBA, Technical Report</a:t>
            </a:r>
            <a:br>
              <a:rPr lang="en-US" altLang="en-US" sz="1800" dirty="0"/>
            </a:br>
            <a:r>
              <a:rPr lang="en-US" altLang="en-US" sz="1800" dirty="0"/>
              <a:t>Mon	 15 Mar 	19:00-21:00 h ET – Continue discussions –Technical Report, WBA 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200" dirty="0"/>
              <a:t>At 802.11 Closing Plenary Request 802.11 WG Approve the Report</a:t>
            </a:r>
            <a:r>
              <a:rPr lang="en-US" altLang="en-US" sz="2200" b="0" dirty="0"/>
              <a:t> </a:t>
            </a:r>
          </a:p>
          <a:p>
            <a:pPr marL="800100" lvl="1">
              <a:buFont typeface="Arial" panose="020B0604020202020204" pitchFamily="34" charset="0"/>
              <a:buChar char="•"/>
            </a:pPr>
            <a:endParaRPr lang="en-US" altLang="en-US" sz="100" b="1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0738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ARC (Architecture) – March 2021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00200"/>
            <a:ext cx="10361084" cy="4924425"/>
          </a:xfrm>
          <a:ln/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Teleconferences since January: 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b="1" dirty="0"/>
              <a:t>Continuing discussions on the </a:t>
            </a:r>
            <a:r>
              <a:rPr lang="en-US" altLang="en-US" sz="2400" b="1" dirty="0" err="1"/>
              <a:t>TGbe</a:t>
            </a:r>
            <a:r>
              <a:rPr lang="en-US" altLang="en-US" sz="2400" b="1" dirty="0"/>
              <a:t> multi-link architecture implications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b="1" dirty="0"/>
              <a:t>Completed “What is an ESS?” (and </a:t>
            </a:r>
            <a:r>
              <a:rPr lang="en-US" altLang="en-US" sz="2400" b="1" dirty="0" err="1"/>
              <a:t>HeSS</a:t>
            </a:r>
            <a:r>
              <a:rPr lang="en-US" altLang="en-US" sz="2400" b="1" dirty="0"/>
              <a:t>) discussion, input to </a:t>
            </a:r>
            <a:r>
              <a:rPr lang="en-US" altLang="en-US" sz="2400" b="1" dirty="0" err="1"/>
              <a:t>REVme</a:t>
            </a:r>
            <a:r>
              <a:rPr lang="en-US" altLang="en-US" sz="2400" b="1" dirty="0"/>
              <a:t>: </a:t>
            </a:r>
            <a:r>
              <a:rPr lang="en-US" altLang="en-US" sz="2400" b="1" dirty="0">
                <a:hlinkClick r:id="rId3"/>
              </a:rPr>
              <a:t>11-20/0177r9</a:t>
            </a:r>
            <a:r>
              <a:rPr lang="en-US" altLang="en-US" sz="2400" b="1" dirty="0"/>
              <a:t> 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endParaRPr lang="en-US" altLang="en-US" sz="2400" b="1" dirty="0"/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Will have two meetings this week: 	Monday 13:30 ET, Wednesday 11:15 ET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endParaRPr lang="en-US" altLang="en-US" sz="2400" b="1" dirty="0"/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Agenda topics: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Continue </a:t>
            </a:r>
            <a:r>
              <a:rPr lang="en-US" altLang="en-US" sz="2400" b="1" dirty="0" err="1"/>
              <a:t>TGbe</a:t>
            </a:r>
            <a:r>
              <a:rPr lang="en-US" altLang="en-US" sz="2400" b="1" dirty="0"/>
              <a:t> architecture discussion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Annex G way forward discussion (including, especially, for </a:t>
            </a:r>
            <a:r>
              <a:rPr lang="en-US" altLang="en-US" sz="2400" b="1" dirty="0" err="1"/>
              <a:t>TGbe</a:t>
            </a:r>
            <a:r>
              <a:rPr lang="en-US" altLang="en-US" sz="2400" b="1" dirty="0"/>
              <a:t>)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Any other topics (especially from next slide) ??</a:t>
            </a:r>
          </a:p>
          <a:p>
            <a:pPr marL="342900" lvl="3" indent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defRPr/>
            </a:pPr>
            <a:endParaRPr lang="en-US" sz="18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ARC (Architecture) – March 2021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00200"/>
            <a:ext cx="10361084" cy="4924425"/>
          </a:xfrm>
          <a:ln/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Other items being tracked (but not actively worked unless/until contributions):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/>
              <a:t>Consider any changes to remove 802.2/LLC terms?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/>
              <a:t>“What is a STA?” (per </a:t>
            </a:r>
            <a:r>
              <a:rPr lang="en-US" b="1" dirty="0" err="1"/>
              <a:t>REVmd</a:t>
            </a:r>
            <a:r>
              <a:rPr lang="en-US" b="1" dirty="0"/>
              <a:t> discussion: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11-19/0106r0</a:t>
            </a:r>
            <a:r>
              <a:rPr lang="en-US" b="1" dirty="0"/>
              <a:t>), Also off-channel TDLS architecture</a:t>
            </a:r>
          </a:p>
          <a:p>
            <a:pPr marL="685800" lvl="2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/>
              <a:t>MLME-RESET, versus MLME-JOIN, MLME-START, MLME-SCAN and MLME-END</a:t>
            </a:r>
          </a:p>
          <a:p>
            <a:pPr marL="1143000" lvl="3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/>
              <a:t>One aspect is how MAC address is set/controlled – related to IEEE 1609/</a:t>
            </a:r>
            <a:r>
              <a:rPr lang="en-US" b="1" dirty="0" err="1"/>
              <a:t>TGbd</a:t>
            </a:r>
            <a:r>
              <a:rPr lang="en-US" b="1" dirty="0"/>
              <a:t>  activities</a:t>
            </a:r>
          </a:p>
          <a:p>
            <a:pPr marL="685800" lvl="3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b="1" dirty="0" err="1"/>
              <a:t>TGaz</a:t>
            </a:r>
            <a:r>
              <a:rPr lang="en-US" sz="1800" b="1" dirty="0"/>
              <a:t> work on Fine Timing Measurement and IEEE 1588 mapping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/>
              <a:t>Clarifying EPD/LPD: </a:t>
            </a:r>
            <a:r>
              <a:rPr lang="en-US" dirty="0">
                <a:hlinkClick r:id="rId4"/>
              </a:rPr>
              <a:t>11-20/0174r0</a:t>
            </a:r>
            <a:r>
              <a:rPr lang="en-US" dirty="0"/>
              <a:t>; </a:t>
            </a:r>
            <a:r>
              <a:rPr lang="en-US" b="1" dirty="0"/>
              <a:t>monitor 802.1 discussions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 err="1"/>
              <a:t>Nendica’s</a:t>
            </a:r>
            <a:r>
              <a:rPr lang="en-US" b="1" dirty="0"/>
              <a:t>/</a:t>
            </a:r>
            <a:r>
              <a:rPr lang="en-US" b="1" dirty="0" err="1"/>
              <a:t>TGbe’s</a:t>
            </a:r>
            <a:r>
              <a:rPr lang="en-US" b="1" dirty="0"/>
              <a:t> discussion on 802.11 in a Deterministic Network/Time-Sensitive Networking</a:t>
            </a:r>
          </a:p>
          <a:p>
            <a:pPr marL="342900" lvl="3" indent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defRPr/>
            </a:pPr>
            <a:endParaRPr lang="en-US" sz="18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54621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itle 1">
            <a:extLst>
              <a:ext uri="{FF2B5EF4-FFF2-40B4-BE49-F238E27FC236}">
                <a16:creationId xmlns:a16="http://schemas.microsoft.com/office/drawing/2014/main" id="{EB88B2FC-D1F4-489D-9026-0ED4805BD07A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220913" y="609600"/>
            <a:ext cx="7772400" cy="9906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dirty="0"/>
              <a:t>The </a:t>
            </a:r>
            <a:r>
              <a:rPr lang="en-US" altLang="en-US" dirty="0" err="1"/>
              <a:t>Coex</a:t>
            </a:r>
            <a:r>
              <a:rPr lang="en-US" altLang="en-US" dirty="0"/>
              <a:t> SC will formally meet once during the March 2021 virtual meeting</a:t>
            </a:r>
          </a:p>
        </p:txBody>
      </p:sp>
      <p:sp>
        <p:nvSpPr>
          <p:cNvPr id="15366" name="Content Placeholder 2">
            <a:extLst>
              <a:ext uri="{FF2B5EF4-FFF2-40B4-BE49-F238E27FC236}">
                <a16:creationId xmlns:a16="http://schemas.microsoft.com/office/drawing/2014/main" id="{34E509B5-2BB6-4171-917A-98081AF1FB7C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2251076" y="2036763"/>
            <a:ext cx="7783513" cy="42672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AU" altLang="en-US"/>
              <a:t>The Coex SC is formally meeting once this week:</a:t>
            </a:r>
          </a:p>
          <a:p>
            <a:pPr lvl="1"/>
            <a:r>
              <a:rPr lang="en-AU" altLang="en-US"/>
              <a:t>Wed, 10 Mar 2021 at 4-6 pm</a:t>
            </a:r>
          </a:p>
          <a:p>
            <a:r>
              <a:rPr lang="en-AU" altLang="en-US"/>
              <a:t>The meeting will be relatively short because this week clashes with ETSI BRAN sessions… </a:t>
            </a:r>
          </a:p>
          <a:p>
            <a:r>
              <a:rPr lang="en-AU" altLang="en-US"/>
              <a:t>… and so we are waiting for significant new developments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C7B6CC4-427B-4BE1-9446-8CBC7CB028C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Andrew Myles, Cisco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A947198-1A30-4FC0-991F-4A5683019C1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96A092-8FDC-462F-847E-61781A995E1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35420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Title 1">
            <a:extLst>
              <a:ext uri="{FF2B5EF4-FFF2-40B4-BE49-F238E27FC236}">
                <a16:creationId xmlns:a16="http://schemas.microsoft.com/office/drawing/2014/main" id="{9C062B4D-135D-4F7E-8517-24E0281AA48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220913" y="609601"/>
            <a:ext cx="7772400" cy="912813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The IEEE 802.11 Coex SC will focus on various issues related to coexistence</a:t>
            </a:r>
          </a:p>
        </p:txBody>
      </p:sp>
      <p:sp>
        <p:nvSpPr>
          <p:cNvPr id="3078" name="Content Placeholder 2">
            <a:extLst>
              <a:ext uri="{FF2B5EF4-FFF2-40B4-BE49-F238E27FC236}">
                <a16:creationId xmlns:a16="http://schemas.microsoft.com/office/drawing/2014/main" id="{D238FD48-CFB7-492A-B473-FB12C2007027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209801" y="2057400"/>
            <a:ext cx="7783513" cy="34290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defRPr/>
            </a:pPr>
            <a:r>
              <a:rPr lang="en-AU" altLang="en-US" dirty="0"/>
              <a:t>Agenda items (11-21-217) to be addressed include:</a:t>
            </a:r>
          </a:p>
          <a:p>
            <a:pPr>
              <a:defRPr/>
            </a:pPr>
            <a:r>
              <a:rPr lang="en-AU" dirty="0"/>
              <a:t>Review of recent/upcoming ETSI BRAN activities</a:t>
            </a:r>
          </a:p>
          <a:p>
            <a:pPr lvl="1">
              <a:defRPr/>
            </a:pPr>
            <a:r>
              <a:rPr lang="en-AU" dirty="0"/>
              <a:t>EN 303 687 issues (6 GHz)</a:t>
            </a:r>
          </a:p>
          <a:p>
            <a:pPr lvl="2">
              <a:defRPr/>
            </a:pPr>
            <a:r>
              <a:rPr lang="en-AU" dirty="0"/>
              <a:t>Good news on a continuing compromise for operation in 6 GHz band!</a:t>
            </a:r>
          </a:p>
          <a:p>
            <a:pPr lvl="2">
              <a:defRPr/>
            </a:pPr>
            <a:r>
              <a:rPr lang="en-AU" dirty="0"/>
              <a:t>Also sync access, wideband access, LBT mechanism, NB FH issues</a:t>
            </a:r>
          </a:p>
          <a:p>
            <a:pPr lvl="1">
              <a:defRPr/>
            </a:pPr>
            <a:r>
              <a:rPr lang="en-AU" dirty="0"/>
              <a:t>EN 301 893 issues (5 GHz)</a:t>
            </a:r>
          </a:p>
          <a:p>
            <a:pPr lvl="2">
              <a:defRPr/>
            </a:pPr>
            <a:r>
              <a:rPr lang="en-AU" dirty="0"/>
              <a:t>Good-</a:t>
            </a:r>
            <a:r>
              <a:rPr lang="en-AU" dirty="0" err="1"/>
              <a:t>ish</a:t>
            </a:r>
            <a:r>
              <a:rPr lang="en-AU" dirty="0"/>
              <a:t> news, with a potential compromise … but no consensus yet</a:t>
            </a:r>
          </a:p>
          <a:p>
            <a:pPr>
              <a:defRPr/>
            </a:pPr>
            <a:r>
              <a:rPr lang="en-AU" dirty="0"/>
              <a:t>Coexistence in 5 GHz </a:t>
            </a:r>
            <a:r>
              <a:rPr lang="en-AU"/>
              <a:t>in China (new!)</a:t>
            </a:r>
            <a:endParaRPr lang="en-AU" dirty="0"/>
          </a:p>
          <a:p>
            <a:pPr>
              <a:defRPr/>
            </a:pPr>
            <a:r>
              <a:rPr lang="en-AU" dirty="0"/>
              <a:t>Discussion about standards refinements</a:t>
            </a:r>
          </a:p>
          <a:p>
            <a:pPr lvl="1">
              <a:defRPr/>
            </a:pPr>
            <a:r>
              <a:rPr lang="en-AU" dirty="0"/>
              <a:t>Use of ED-only @ -72dBm by 11be (5 GHz) &amp; 11ax/be (6 GHz)</a:t>
            </a:r>
          </a:p>
          <a:p>
            <a:pPr lvl="1">
              <a:defRPr/>
            </a:pPr>
            <a:r>
              <a:rPr lang="en-AU" dirty="0"/>
              <a:t>Enablement of 11be features in EN 301 893 and EN 303 687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F36278A-C96A-4D70-B6F4-46983566222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Andrew Myles, Cisco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CF79979-4CA3-4253-A4EE-B589BC79DD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9C0F07-AF83-4E7D-9597-EB97056E205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83111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AD99616218D054EA63C510D5C3ED3A7" ma:contentTypeVersion="13" ma:contentTypeDescription="Create a new document." ma:contentTypeScope="" ma:versionID="9088c02c015a5ae6094a345e86c0e1ae">
  <xsd:schema xmlns:xsd="http://www.w3.org/2001/XMLSchema" xmlns:xs="http://www.w3.org/2001/XMLSchema" xmlns:p="http://schemas.microsoft.com/office/2006/metadata/properties" xmlns:ns3="23347348-f209-4824-a23a-1433d5a4d5f5" xmlns:ns4="5d48a4fd-b80d-4fe1-b239-a49a0c8fe0fd" targetNamespace="http://schemas.microsoft.com/office/2006/metadata/properties" ma:root="true" ma:fieldsID="0203ac7f69cc6692272b6eeae0d61c95" ns3:_="" ns4:_="">
    <xsd:import namespace="23347348-f209-4824-a23a-1433d5a4d5f5"/>
    <xsd:import namespace="5d48a4fd-b80d-4fe1-b239-a49a0c8fe0f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347348-f209-4824-a23a-1433d5a4d5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48a4fd-b80d-4fe1-b239-a49a0c8fe0f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804785E-67BB-4305-9B97-6021308D188E}">
  <ds:schemaRefs>
    <ds:schemaRef ds:uri="23347348-f209-4824-a23a-1433d5a4d5f5"/>
    <ds:schemaRef ds:uri="http://schemas.microsoft.com/office/2006/metadata/properties"/>
    <ds:schemaRef ds:uri="http://purl.org/dc/terms/"/>
    <ds:schemaRef ds:uri="http://schemas.microsoft.com/office/2006/documentManagement/types"/>
    <ds:schemaRef ds:uri="5d48a4fd-b80d-4fe1-b239-a49a0c8fe0fd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68BF55D-B36D-4C6C-8902-4C438DCE577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1AF8EE4-B00A-41DD-9B69-99C984DD69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3347348-f209-4824-a23a-1433d5a4d5f5"/>
    <ds:schemaRef ds:uri="5d48a4fd-b80d-4fe1-b239-a49a0c8fe0f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11041</TotalTime>
  <Words>3687</Words>
  <Application>Microsoft Office PowerPoint</Application>
  <PresentationFormat>Widescreen</PresentationFormat>
  <Paragraphs>583</Paragraphs>
  <Slides>34</Slides>
  <Notes>19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9" baseType="lpstr">
      <vt:lpstr>Arial</vt:lpstr>
      <vt:lpstr>Calibri</vt:lpstr>
      <vt:lpstr>Times New Roman</vt:lpstr>
      <vt:lpstr>Office Theme</vt:lpstr>
      <vt:lpstr>Document</vt:lpstr>
      <vt:lpstr>WG11 Opening Report Snapshot Slides March 2021</vt:lpstr>
      <vt:lpstr>Abstract</vt:lpstr>
      <vt:lpstr>Editors meeting agenda for 2021-03-08</vt:lpstr>
      <vt:lpstr>ANA Status</vt:lpstr>
      <vt:lpstr>AANI SC – March 2021</vt:lpstr>
      <vt:lpstr>ARC (Architecture) – March 2021</vt:lpstr>
      <vt:lpstr>ARC (Architecture) – March 2021</vt:lpstr>
      <vt:lpstr>The Coex SC will formally meet once during the March 2021 virtual meeting</vt:lpstr>
      <vt:lpstr>The IEEE 802.11 Coex SC will focus on various issues related to coexistence</vt:lpstr>
      <vt:lpstr>PAR Review SC – Snapshot slide Chair: Jon Rosdahl</vt:lpstr>
      <vt:lpstr>802.11 WNG – March 2021</vt:lpstr>
      <vt:lpstr>IEEE 802 JTC1 SC will meet once (virtually) in Mar 2021 (Tue 4-6pm ET) </vt:lpstr>
      <vt:lpstr>IEEE 802 has submitted 109 standards into the PSDO pipeline</vt:lpstr>
      <vt:lpstr>A large number of IEEE 802 submissions are in the PSDO balloting process</vt:lpstr>
      <vt:lpstr>TGme (REVme) Summary </vt:lpstr>
      <vt:lpstr>IEEE 802.11ax – March 2021</vt:lpstr>
      <vt:lpstr>TGay – Schedule</vt:lpstr>
      <vt:lpstr>NGP TG AZ – March 2021 TGaz Next Generation Positioning</vt:lpstr>
      <vt:lpstr>TGba (Wake-up Radio) </vt:lpstr>
      <vt:lpstr>TGbb (Light Communication)</vt:lpstr>
      <vt:lpstr>TGbc (Broadcast Services) Chair: Marc Emmelmann</vt:lpstr>
      <vt:lpstr>TGbc (Broadcast Services) Chair: Marc Emmelmann</vt:lpstr>
      <vt:lpstr>TGbd (Next Gen V2X)</vt:lpstr>
      <vt:lpstr>IEEE 802.11 TGbd TC Plan for the week</vt:lpstr>
      <vt:lpstr>TGbd Progress Documents</vt:lpstr>
      <vt:lpstr>TGbd Timeline</vt:lpstr>
      <vt:lpstr>TGbe (Extremely High Throughput)</vt:lpstr>
      <vt:lpstr>TGbe (Extremely High Throughput)</vt:lpstr>
      <vt:lpstr>Teleconference Plan</vt:lpstr>
      <vt:lpstr>TGbf (WLAN Sensing) – March 2021</vt:lpstr>
      <vt:lpstr>Teleconference Times</vt:lpstr>
      <vt:lpstr>TGbh (Random and Changing MAC Addresses) – Mar 2021</vt:lpstr>
      <vt:lpstr>TGbi (Enhanced Data Privacy) – March 2021</vt:lpstr>
      <vt:lpstr>ITU Liaison Ad Hoc (ITU AHG) – March 2021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Stacey, Robert</dc:creator>
  <cp:keywords>CTPClassification=CTP_PUBLIC:VisualMarkings=, CTPClassification=CTP_NT</cp:keywords>
  <cp:lastModifiedBy>Stacey, Robert</cp:lastModifiedBy>
  <cp:revision>205</cp:revision>
  <cp:lastPrinted>1601-01-01T00:00:00Z</cp:lastPrinted>
  <dcterms:created xsi:type="dcterms:W3CDTF">2018-05-02T19:26:26Z</dcterms:created>
  <dcterms:modified xsi:type="dcterms:W3CDTF">2021-03-08T14:37:17Z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b31d2a93-48ab-4433-a33b-4408480a8ecd</vt:lpwstr>
  </property>
  <property fmtid="{D5CDD505-2E9C-101B-9397-08002B2CF9AE}" pid="3" name="CTP_TimeStamp">
    <vt:lpwstr>2020-07-06 15:50:08Z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ContentTypeId">
    <vt:lpwstr>0x0101005AD99616218D054EA63C510D5C3ED3A7</vt:lpwstr>
  </property>
</Properties>
</file>