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83" r:id="rId3"/>
    <p:sldId id="262" r:id="rId4"/>
    <p:sldId id="269" r:id="rId5"/>
    <p:sldId id="270" r:id="rId6"/>
    <p:sldId id="278" r:id="rId7"/>
    <p:sldId id="273" r:id="rId8"/>
    <p:sldId id="282" r:id="rId9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350" autoAdjust="0"/>
    <p:restoredTop sz="94660"/>
  </p:normalViewPr>
  <p:slideViewPr>
    <p:cSldViewPr>
      <p:cViewPr varScale="1">
        <p:scale>
          <a:sx n="57" d="100"/>
          <a:sy n="57" d="100"/>
        </p:scale>
        <p:origin x="78" y="40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3/15/2021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4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5236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5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3965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6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0192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7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4897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Peter Ecclesine (Cisco Systems)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March 2021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Peter Ecclesine (Cisco Systems)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2021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Peter Ecclesine (Cisco Systems)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2021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2021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Peter Ecclesine (Cisco Systems)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2021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Peter Ecclesine (Cisco Systems)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Peter Ecclesine (Cisco Systems)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Peter Ecclesine (Cisco Systems)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March 2021</a:t>
            </a:r>
            <a:endParaRPr lang="en-US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802.11-21/0181r2</a:t>
            </a:r>
          </a:p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mailto:volker.jungnickel@hhi.fraunhofer.de" TargetMode="External"/><Relationship Id="rId13" Type="http://schemas.openxmlformats.org/officeDocument/2006/relationships/hyperlink" Target="mailto:claudio.da.silva@intel.com" TargetMode="External"/><Relationship Id="rId3" Type="http://schemas.openxmlformats.org/officeDocument/2006/relationships/hyperlink" Target="mailto:robert.stacey@intel.com" TargetMode="External"/><Relationship Id="rId7" Type="http://schemas.openxmlformats.org/officeDocument/2006/relationships/hyperlink" Target="mailto:po-kai.huang@intel.com" TargetMode="External"/><Relationship Id="rId12" Type="http://schemas.openxmlformats.org/officeDocument/2006/relationships/hyperlink" Target="mailto:edward.ks.au@huawei.com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chaochun.wang@mediatek.com" TargetMode="External"/><Relationship Id="rId11" Type="http://schemas.openxmlformats.org/officeDocument/2006/relationships/hyperlink" Target="mailto:bahareh.sagedhi@intel.com" TargetMode="External"/><Relationship Id="rId5" Type="http://schemas.openxmlformats.org/officeDocument/2006/relationships/hyperlink" Target="mailto:RoyWant@google.com" TargetMode="External"/><Relationship Id="rId10" Type="http://schemas.openxmlformats.org/officeDocument/2006/relationships/hyperlink" Target="mailto:carol@ansley.com" TargetMode="External"/><Relationship Id="rId4" Type="http://schemas.openxmlformats.org/officeDocument/2006/relationships/hyperlink" Target="mailto:carlos.cordeiro@intel.com" TargetMode="External"/><Relationship Id="rId9" Type="http://schemas.openxmlformats.org/officeDocument/2006/relationships/hyperlink" Target="mailto:harrybims@me.com" TargetMode="External"/><Relationship Id="rId14" Type="http://schemas.openxmlformats.org/officeDocument/2006/relationships/hyperlink" Target="mailto:emily.h.qi@intel.com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myproject/Public/mytools/draft/styleman.pdf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grouper.ieee.org/groups/802/11/Reports/802.11_Timelines.htm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802.11 WG Editor’s Meeting (Mar 2021)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2021-03-15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March 2021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Peter Ecclesine (Cisco Systems)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62794483"/>
              </p:ext>
            </p:extLst>
          </p:nvPr>
        </p:nvGraphicFramePr>
        <p:xfrm>
          <a:off x="993775" y="2436813"/>
          <a:ext cx="10123488" cy="2460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39485" imgH="2546686" progId="Word.Document.8">
                  <p:embed/>
                </p:oleObj>
              </mc:Choice>
              <mc:Fallback>
                <p:oleObj name="Document" r:id="rId3" imgW="10439485" imgH="2546686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3775" y="2436813"/>
                        <a:ext cx="10123488" cy="24606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 for 2021-03-08 meeting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Roll Call / Contacts / Reflector</a:t>
            </a:r>
          </a:p>
          <a:p>
            <a:r>
              <a:rPr lang="en-US" dirty="0"/>
              <a:t>Brief status report</a:t>
            </a:r>
          </a:p>
          <a:p>
            <a:r>
              <a:rPr lang="en-US" dirty="0"/>
              <a:t>Draft Numbering</a:t>
            </a:r>
          </a:p>
          <a:p>
            <a:r>
              <a:rPr lang="en-US" dirty="0"/>
              <a:t>Draft and Amendment alignments</a:t>
            </a:r>
          </a:p>
          <a:p>
            <a:r>
              <a:rPr lang="en-US" dirty="0"/>
              <a:t>802.11 Mandatory Draft Review before SB</a:t>
            </a:r>
          </a:p>
          <a:p>
            <a:r>
              <a:rPr lang="en-US" dirty="0"/>
              <a:t>802.11az MDR 21/0329</a:t>
            </a:r>
          </a:p>
          <a:p>
            <a:r>
              <a:rPr lang="en-US" dirty="0"/>
              <a:t>WG Style Guide for 802.11 draft 09/1034r17</a:t>
            </a:r>
          </a:p>
          <a:p>
            <a:r>
              <a:rPr lang="en-US" dirty="0"/>
              <a:t>Review WG Style Guide and </a:t>
            </a:r>
            <a:r>
              <a:rPr lang="en-US" dirty="0" err="1"/>
              <a:t>REVmd</a:t>
            </a:r>
            <a:r>
              <a:rPr lang="en-US" dirty="0"/>
              <a:t> practice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Peter Ecclesine (Cisco Systems)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687203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Volunteer Editor Contacts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2021</a:t>
            </a:r>
            <a:endParaRPr lang="en-GB"/>
          </a:p>
        </p:txBody>
      </p:sp>
      <p:sp>
        <p:nvSpPr>
          <p:cNvPr id="8" name="Rectangle 3"/>
          <p:cNvSpPr>
            <a:spLocks noGrp="1" noChangeArrowheads="1"/>
          </p:cNvSpPr>
          <p:nvPr>
            <p:ph idx="1"/>
          </p:nvPr>
        </p:nvSpPr>
        <p:spPr>
          <a:xfrm>
            <a:off x="907283" y="1524000"/>
            <a:ext cx="10361084" cy="4876800"/>
          </a:xfrm>
          <a:noFill/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sz="1600" b="1" dirty="0" err="1"/>
              <a:t>TGax</a:t>
            </a:r>
            <a:r>
              <a:rPr lang="en-US" sz="1600" b="1" dirty="0"/>
              <a:t> – Robert Stacey </a:t>
            </a:r>
            <a:r>
              <a:rPr lang="en-US" sz="1600" dirty="0"/>
              <a:t>– </a:t>
            </a:r>
            <a:r>
              <a:rPr lang="en-US" sz="1600" dirty="0">
                <a:hlinkClick r:id="rId3"/>
              </a:rPr>
              <a:t>robert.stacey@intel.com</a:t>
            </a:r>
            <a:r>
              <a:rPr lang="en-US" sz="1600" dirty="0"/>
              <a:t> </a:t>
            </a:r>
            <a:r>
              <a:rPr lang="en-US" sz="1600" b="0" dirty="0"/>
              <a:t> </a:t>
            </a:r>
          </a:p>
          <a:p>
            <a:pPr marL="342900" lvl="1" indent="-342900">
              <a:buFontTx/>
              <a:buChar char="•"/>
            </a:pPr>
            <a:r>
              <a:rPr lang="en-US" sz="1600" b="1" dirty="0" err="1"/>
              <a:t>TGay</a:t>
            </a:r>
            <a:r>
              <a:rPr lang="en-US" sz="1600" b="1" dirty="0"/>
              <a:t> – Carlos </a:t>
            </a:r>
            <a:r>
              <a:rPr lang="en-US" sz="1600" b="1" dirty="0" err="1"/>
              <a:t>Cordeiro</a:t>
            </a:r>
            <a:r>
              <a:rPr lang="en-US" sz="1600" b="1" dirty="0"/>
              <a:t> </a:t>
            </a:r>
            <a:r>
              <a:rPr lang="en-US" sz="1600" dirty="0"/>
              <a:t>– </a:t>
            </a:r>
            <a:r>
              <a:rPr lang="en-US" sz="1600" dirty="0">
                <a:hlinkClick r:id="rId4"/>
              </a:rPr>
              <a:t>carlos.cordeiro@intel.com</a:t>
            </a:r>
            <a:r>
              <a:rPr lang="en-US" sz="1600" dirty="0"/>
              <a:t>  </a:t>
            </a:r>
          </a:p>
          <a:p>
            <a:pPr marL="342900" lvl="1" indent="-342900">
              <a:buFontTx/>
              <a:buChar char="•"/>
            </a:pPr>
            <a:r>
              <a:rPr lang="en-US" sz="1600" b="1" dirty="0" err="1"/>
              <a:t>TGaz</a:t>
            </a:r>
            <a:r>
              <a:rPr lang="en-US" sz="1600" b="1" dirty="0"/>
              <a:t> – Roy Want </a:t>
            </a:r>
            <a:r>
              <a:rPr lang="en-US" sz="1600" dirty="0">
                <a:hlinkClick r:id="rId5"/>
              </a:rPr>
              <a:t>RoyWant@google.com</a:t>
            </a:r>
            <a:r>
              <a:rPr lang="en-US" sz="1600" dirty="0"/>
              <a:t> , </a:t>
            </a:r>
            <a:r>
              <a:rPr lang="en-US" sz="1600" b="1" dirty="0"/>
              <a:t>Chao Chun Wang </a:t>
            </a:r>
            <a:r>
              <a:rPr lang="en-US" sz="1600" dirty="0"/>
              <a:t>– </a:t>
            </a:r>
            <a:r>
              <a:rPr lang="en-US" sz="1600" dirty="0">
                <a:hlinkClick r:id="rId6"/>
              </a:rPr>
              <a:t>chaochun.wang@mediatek.com</a:t>
            </a:r>
            <a:r>
              <a:rPr lang="en-US" sz="1600" dirty="0"/>
              <a:t> </a:t>
            </a:r>
          </a:p>
          <a:p>
            <a:pPr marL="342900" lvl="1" indent="-342900">
              <a:buFontTx/>
              <a:buChar char="•"/>
            </a:pPr>
            <a:r>
              <a:rPr lang="en-US" sz="1600" b="1" dirty="0" err="1"/>
              <a:t>TGba</a:t>
            </a:r>
            <a:r>
              <a:rPr lang="en-US" sz="1600" b="1" dirty="0"/>
              <a:t> – Po-kai Huang </a:t>
            </a:r>
            <a:r>
              <a:rPr lang="en-US" sz="1600" dirty="0"/>
              <a:t>– </a:t>
            </a:r>
            <a:r>
              <a:rPr lang="en-US" sz="1600" dirty="0">
                <a:hlinkClick r:id="rId7"/>
              </a:rPr>
              <a:t>po-kai.huang@intel.com</a:t>
            </a:r>
            <a:r>
              <a:rPr lang="en-US" sz="1600" dirty="0"/>
              <a:t> </a:t>
            </a:r>
          </a:p>
          <a:p>
            <a:pPr marL="342900" lvl="1" indent="-342900">
              <a:buFontTx/>
              <a:buChar char="•"/>
            </a:pPr>
            <a:r>
              <a:rPr lang="en-US" sz="1600" b="1" dirty="0" err="1"/>
              <a:t>TGbb</a:t>
            </a:r>
            <a:r>
              <a:rPr lang="en-US" sz="1600" b="1" dirty="0"/>
              <a:t> – Volker </a:t>
            </a:r>
            <a:r>
              <a:rPr lang="en-US" sz="1600" b="1" dirty="0" err="1"/>
              <a:t>Jungnickel</a:t>
            </a:r>
            <a:r>
              <a:rPr lang="en-US" sz="1600" b="1" dirty="0"/>
              <a:t> </a:t>
            </a:r>
            <a:r>
              <a:rPr lang="en-US" sz="1600" dirty="0"/>
              <a:t>– </a:t>
            </a:r>
            <a:r>
              <a:rPr lang="en-US" sz="1600" dirty="0">
                <a:hlinkClick r:id="rId8"/>
              </a:rPr>
              <a:t>volker.jungnickel@hhi.fraunhofer.de</a:t>
            </a:r>
            <a:r>
              <a:rPr lang="en-US" sz="1600" dirty="0"/>
              <a:t> , </a:t>
            </a:r>
            <a:r>
              <a:rPr lang="en-US" sz="1600" b="1" dirty="0"/>
              <a:t>Harry </a:t>
            </a:r>
            <a:r>
              <a:rPr lang="en-US" sz="1600" b="1" dirty="0" err="1"/>
              <a:t>Bims</a:t>
            </a:r>
            <a:r>
              <a:rPr lang="en-US" sz="1600" b="1" dirty="0"/>
              <a:t> </a:t>
            </a:r>
            <a:r>
              <a:rPr lang="en-US" sz="1600" dirty="0">
                <a:hlinkClick r:id="rId9"/>
              </a:rPr>
              <a:t>harrybims@me.com</a:t>
            </a:r>
            <a:r>
              <a:rPr lang="en-US" sz="1600" dirty="0"/>
              <a:t> </a:t>
            </a:r>
          </a:p>
          <a:p>
            <a:pPr marL="342900" lvl="1" indent="-342900">
              <a:buFontTx/>
              <a:buChar char="•"/>
            </a:pPr>
            <a:r>
              <a:rPr lang="en-US" sz="1600" b="1" dirty="0" err="1"/>
              <a:t>TGbc</a:t>
            </a:r>
            <a:r>
              <a:rPr lang="en-US" sz="1600" b="1" dirty="0"/>
              <a:t> – Carol Ansley </a:t>
            </a:r>
            <a:r>
              <a:rPr lang="en-US" sz="1600" dirty="0"/>
              <a:t>– </a:t>
            </a:r>
            <a:r>
              <a:rPr lang="en-US" sz="1600" dirty="0">
                <a:hlinkClick r:id="rId10"/>
              </a:rPr>
              <a:t>carol@ansley.com</a:t>
            </a:r>
            <a:r>
              <a:rPr lang="en-US" sz="1600" dirty="0"/>
              <a:t> </a:t>
            </a:r>
          </a:p>
          <a:p>
            <a:pPr marL="342900" lvl="1" indent="-342900">
              <a:buFontTx/>
              <a:buChar char="•"/>
            </a:pPr>
            <a:r>
              <a:rPr lang="en-US" sz="1600" b="1" dirty="0" err="1"/>
              <a:t>TGbd</a:t>
            </a:r>
            <a:r>
              <a:rPr lang="en-US" sz="1600" b="1" dirty="0"/>
              <a:t> – </a:t>
            </a:r>
            <a:r>
              <a:rPr lang="en-US" sz="1600" b="1" dirty="0" err="1"/>
              <a:t>Bahar</a:t>
            </a:r>
            <a:r>
              <a:rPr lang="en-US" sz="1600" b="1" dirty="0"/>
              <a:t> Sadeghi </a:t>
            </a:r>
            <a:r>
              <a:rPr lang="en-US" sz="1600" dirty="0"/>
              <a:t>–</a:t>
            </a:r>
            <a:r>
              <a:rPr lang="en-US" sz="1600" b="1" dirty="0"/>
              <a:t> </a:t>
            </a:r>
            <a:r>
              <a:rPr lang="en-US" sz="1600" dirty="0">
                <a:hlinkClick r:id="rId11"/>
              </a:rPr>
              <a:t>bahareh.sagedhi@intel.com</a:t>
            </a:r>
            <a:r>
              <a:rPr lang="en-US" sz="1600" dirty="0"/>
              <a:t> </a:t>
            </a:r>
          </a:p>
          <a:p>
            <a:pPr marL="342900" lvl="1" indent="-342900">
              <a:buFontTx/>
              <a:buChar char="•"/>
            </a:pPr>
            <a:r>
              <a:rPr lang="en-US" sz="1600" b="1" dirty="0" err="1"/>
              <a:t>TGbe</a:t>
            </a:r>
            <a:r>
              <a:rPr lang="en-US" sz="1600" b="1" dirty="0"/>
              <a:t> – Edward Au </a:t>
            </a:r>
            <a:r>
              <a:rPr lang="en-US" sz="1600" dirty="0"/>
              <a:t>– </a:t>
            </a:r>
            <a:r>
              <a:rPr lang="en-US" sz="1600" u="sng" dirty="0">
                <a:hlinkClick r:id="rId12"/>
              </a:rPr>
              <a:t>edward.ks.au@huawei.com</a:t>
            </a:r>
            <a:r>
              <a:rPr lang="en-US" sz="1600" dirty="0"/>
              <a:t> </a:t>
            </a:r>
          </a:p>
          <a:p>
            <a:pPr marL="342900" lvl="1" indent="-342900">
              <a:buFontTx/>
              <a:buChar char="•"/>
            </a:pPr>
            <a:r>
              <a:rPr lang="en-US" sz="1600" b="1" dirty="0" err="1"/>
              <a:t>TGbf</a:t>
            </a:r>
            <a:r>
              <a:rPr lang="en-US" sz="1600" b="1" dirty="0"/>
              <a:t> – Claudio da Silva </a:t>
            </a:r>
            <a:r>
              <a:rPr lang="en-US" sz="1600" dirty="0"/>
              <a:t>– </a:t>
            </a:r>
            <a:r>
              <a:rPr lang="en-US" sz="1600" dirty="0">
                <a:hlinkClick r:id="rId13"/>
              </a:rPr>
              <a:t>claudio.da.silva@intel.com</a:t>
            </a:r>
            <a:r>
              <a:rPr lang="en-US" sz="1600" dirty="0"/>
              <a:t> </a:t>
            </a:r>
          </a:p>
          <a:p>
            <a:pPr marL="342900" lvl="1" indent="-342900">
              <a:buFontTx/>
              <a:buChar char="•"/>
            </a:pPr>
            <a:r>
              <a:rPr lang="en-US" sz="1600" b="1" dirty="0" err="1"/>
              <a:t>REVme</a:t>
            </a:r>
            <a:r>
              <a:rPr lang="en-US" sz="1600" b="1" dirty="0"/>
              <a:t> – Emily Qi </a:t>
            </a:r>
            <a:r>
              <a:rPr lang="en-US" sz="1600" dirty="0"/>
              <a:t>– </a:t>
            </a:r>
            <a:r>
              <a:rPr lang="en-US" sz="1600" b="0" dirty="0">
                <a:hlinkClick r:id="rId14"/>
              </a:rPr>
              <a:t>emily.h.qi@intel.com</a:t>
            </a:r>
            <a:r>
              <a:rPr lang="en-US" sz="1600" dirty="0"/>
              <a:t>, </a:t>
            </a:r>
            <a:r>
              <a:rPr lang="en-US" sz="1600" b="1" dirty="0"/>
              <a:t>Edward Au </a:t>
            </a:r>
            <a:r>
              <a:rPr lang="en-US" sz="1600" dirty="0"/>
              <a:t>– </a:t>
            </a:r>
            <a:r>
              <a:rPr lang="en-US" sz="1600" b="0" u="sng" dirty="0">
                <a:hlinkClick r:id="rId12"/>
              </a:rPr>
              <a:t>edward.ks.au@huawei.com</a:t>
            </a:r>
            <a:r>
              <a:rPr lang="en-US" sz="1600" dirty="0"/>
              <a:t>, </a:t>
            </a:r>
          </a:p>
          <a:p>
            <a:pPr lvl="1"/>
            <a:endParaRPr lang="en-US" sz="16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534988"/>
            <a:ext cx="10361084" cy="1065213"/>
          </a:xfrm>
        </p:spPr>
        <p:txBody>
          <a:bodyPr/>
          <a:lstStyle/>
          <a:p>
            <a:r>
              <a:rPr lang="en-GB" dirty="0"/>
              <a:t>MDR Status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29217" y="1524000"/>
            <a:ext cx="10361084" cy="4799012"/>
          </a:xfrm>
          <a:ln/>
        </p:spPr>
        <p:txBody>
          <a:bodyPr/>
          <a:lstStyle/>
          <a:p>
            <a:r>
              <a:rPr lang="en-US" dirty="0"/>
              <a:t>802.11 Working Group Mandatory Draft Review</a:t>
            </a:r>
          </a:p>
          <a:p>
            <a:pPr lvl="1">
              <a:buFontTx/>
              <a:buNone/>
            </a:pPr>
            <a:r>
              <a:rPr lang="en-US" sz="1800" dirty="0"/>
              <a:t>802.11-11/615r6 documents the process. MDR now in the 802.11 Operating Manual 802.11-14/0629r8. The process causes some changes to the draft, so the report is done after the editing is done. </a:t>
            </a:r>
          </a:p>
          <a:p>
            <a:r>
              <a:rPr lang="en-US" sz="1400" dirty="0" err="1"/>
              <a:t>REVmd</a:t>
            </a:r>
            <a:r>
              <a:rPr lang="en-US" sz="1400" dirty="0"/>
              <a:t> on Draft 2.1 was started out of February 2019 (Robert Stacey, Joseph Levy, Carol Ansley, Menzo Wentink, </a:t>
            </a:r>
            <a:r>
              <a:rPr lang="en-US" sz="1400" dirty="0" err="1"/>
              <a:t>Bahar</a:t>
            </a:r>
            <a:r>
              <a:rPr lang="en-US" sz="1400" dirty="0"/>
              <a:t> Sadeghi, Mark Hamilton, Yongho Seok, Emily Qi, Edward Au, Peter Ecclesine) 19/260r15 – IEEE SA staff - mixing normative and informative, see 19/1444r4 MDR complete</a:t>
            </a:r>
          </a:p>
          <a:p>
            <a:r>
              <a:rPr lang="en-US" sz="1400" dirty="0"/>
              <a:t>P802.11ay was started on D3.1 out of March 2019 (Robert Stacey, Solomon </a:t>
            </a:r>
            <a:r>
              <a:rPr lang="en-US" sz="1400" dirty="0" err="1"/>
              <a:t>Trainin</a:t>
            </a:r>
            <a:r>
              <a:rPr lang="en-US" sz="1400" dirty="0"/>
              <a:t>, Edward Au, Emily Qi, Yongho Seok, Peter Ecclesine) 19/681r6 MDR complete</a:t>
            </a:r>
          </a:p>
          <a:p>
            <a:r>
              <a:rPr lang="en-US" sz="1400" dirty="0"/>
              <a:t>P802.11ax was started on D4.1 out of May 2019 (Robert Stacey, Edward Au, Yongho Seok, Naveen Kakani, Perry </a:t>
            </a:r>
            <a:r>
              <a:rPr lang="en-US" sz="1400" dirty="0" err="1"/>
              <a:t>Correll</a:t>
            </a:r>
            <a:r>
              <a:rPr lang="en-US" sz="1400" dirty="0"/>
              <a:t>, Peter Ecclesine, Po-Kai Huang) 19/1015r4 MDR complete</a:t>
            </a:r>
          </a:p>
          <a:p>
            <a:r>
              <a:rPr lang="en-US" sz="1400" dirty="0"/>
              <a:t>P802.11ba was started on D4.0 out of September 2019 (Robert Stacey, Po-Kai Huang, </a:t>
            </a:r>
            <a:r>
              <a:rPr lang="en-US" sz="1400" dirty="0" err="1"/>
              <a:t>Rojan</a:t>
            </a:r>
            <a:r>
              <a:rPr lang="en-US" sz="1400" dirty="0"/>
              <a:t> </a:t>
            </a:r>
            <a:r>
              <a:rPr lang="en-US" sz="1400" dirty="0" err="1"/>
              <a:t>Chitrakar</a:t>
            </a:r>
            <a:r>
              <a:rPr lang="en-US" sz="1400" dirty="0"/>
              <a:t>, </a:t>
            </a:r>
            <a:r>
              <a:rPr lang="en-US" sz="1400" dirty="0" err="1"/>
              <a:t>Yunsong</a:t>
            </a:r>
            <a:r>
              <a:rPr lang="en-US" sz="1400" dirty="0"/>
              <a:t> Yang, </a:t>
            </a:r>
            <a:r>
              <a:rPr lang="en-US" sz="1400" dirty="0" err="1"/>
              <a:t>Yongho</a:t>
            </a:r>
            <a:r>
              <a:rPr lang="en-US" sz="1400" dirty="0"/>
              <a:t> Seok, Mark Hamilton ) 19/176</a:t>
            </a:r>
            <a:r>
              <a:rPr lang="en-US" sz="1400" dirty="0">
                <a:solidFill>
                  <a:schemeClr val="tx1"/>
                </a:solidFill>
              </a:rPr>
              <a:t>5r6 </a:t>
            </a:r>
            <a:r>
              <a:rPr lang="en-US" sz="1400" dirty="0"/>
              <a:t>MDR complete</a:t>
            </a:r>
          </a:p>
          <a:p>
            <a:r>
              <a:rPr lang="en-US" sz="1800" dirty="0"/>
              <a:t>P802.11az was started on D3.0 out of January 2021 (Robert Stacey,  Emily Qi, Edward Au, Carol Ansley, Peter Ecclesine, </a:t>
            </a:r>
            <a:r>
              <a:rPr lang="en-US" sz="1800" dirty="0" err="1"/>
              <a:t>Yongho</a:t>
            </a:r>
            <a:r>
              <a:rPr lang="en-US" sz="1800" dirty="0"/>
              <a:t> Seok, Mark Hamilton) 21/0329r4 MDR in progress</a:t>
            </a:r>
          </a:p>
          <a:p>
            <a:r>
              <a:rPr lang="en-US" sz="1800" dirty="0"/>
              <a:t>	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editors reviewed most of the findings. The MIB findings came in after the editors meeting. They are present in r4.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TGaz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editor will provide feedback on the findings and we will perform further review on a to be announced editors meeting.</a:t>
            </a:r>
          </a:p>
          <a:p>
            <a:r>
              <a:rPr lang="en-US" sz="1800" dirty="0"/>
              <a:t> </a:t>
            </a:r>
          </a:p>
          <a:p>
            <a:endParaRPr lang="en-US" sz="1800" dirty="0"/>
          </a:p>
          <a:p>
            <a:endParaRPr lang="en-US" sz="16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9681294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802.11 Style Guide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876796" y="1600200"/>
            <a:ext cx="10361084" cy="4875214"/>
          </a:xfrm>
          <a:ln/>
        </p:spPr>
        <p:txBody>
          <a:bodyPr/>
          <a:lstStyle/>
          <a:p>
            <a:r>
              <a:rPr lang="en-GB" dirty="0"/>
              <a:t>See 11-09-1034</a:t>
            </a:r>
            <a:r>
              <a:rPr lang="en-GB" dirty="0">
                <a:solidFill>
                  <a:schemeClr val="tx1"/>
                </a:solidFill>
              </a:rPr>
              <a:t>-17-</a:t>
            </a:r>
            <a:r>
              <a:rPr lang="en-GB" dirty="0"/>
              <a:t>0000-802-11-editorial-style-guide.docx   </a:t>
            </a:r>
          </a:p>
          <a:p>
            <a:r>
              <a:rPr lang="en-US" dirty="0"/>
              <a:t>We update 802.11 Style Guide based on IEEE Standards Style Manual and consistency changes in final publication of the 802.11 standard</a:t>
            </a:r>
            <a:endParaRPr lang="en-GB" dirty="0"/>
          </a:p>
          <a:p>
            <a:r>
              <a:rPr lang="en-US" b="0" dirty="0"/>
              <a:t>Editor’s responsibility includes checking the </a:t>
            </a:r>
            <a:r>
              <a:rPr lang="en-US" dirty="0"/>
              <a:t>2020 IEEE Standards Style Manual </a:t>
            </a:r>
            <a:r>
              <a:rPr lang="en-US" b="0" dirty="0"/>
              <a:t>when creating or updating drafts. </a:t>
            </a:r>
            <a:r>
              <a:rPr lang="en-US" sz="1800" u="sng" dirty="0"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hlinkClick r:id="rId3"/>
              </a:rPr>
              <a:t>https://mentor.ieee.org/myproject/Public/mytools/draft/styleman.pdf</a:t>
            </a:r>
            <a:endParaRPr lang="en-US" b="0" dirty="0"/>
          </a:p>
          <a:p>
            <a:r>
              <a:rPr lang="en-US" b="0" dirty="0"/>
              <a:t>Submissions with draft text should conform to both the WG11 Style Guide and IEEE Standards Style Manual</a:t>
            </a:r>
          </a:p>
          <a:p>
            <a:r>
              <a:rPr lang="en-US" b="0" dirty="0"/>
              <a:t>Note that the 802.11 Style Guide evolves with our practice,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0838991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MIB Style</a:t>
            </a:r>
            <a:r>
              <a:rPr lang="en-GB" dirty="0"/>
              <a:t>, Visio and Frame Practices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981201"/>
            <a:ext cx="10361084" cy="4419599"/>
          </a:xfrm>
          <a:ln/>
        </p:spPr>
        <p:txBody>
          <a:bodyPr/>
          <a:lstStyle/>
          <a:p>
            <a:r>
              <a:rPr lang="en-GB" sz="2000" dirty="0"/>
              <a:t>11-15/355r13 MIB </a:t>
            </a:r>
            <a:r>
              <a:rPr lang="en-GB" sz="2000" dirty="0" err="1"/>
              <a:t>TruthValue</a:t>
            </a:r>
            <a:r>
              <a:rPr lang="en-GB" sz="2000" dirty="0"/>
              <a:t> usage patterns</a:t>
            </a:r>
          </a:p>
          <a:p>
            <a:r>
              <a:rPr lang="en-GB" sz="2000" dirty="0"/>
              <a:t>MIB Style: We use a single style with appropriately set tabs,  and use leading</a:t>
            </a:r>
            <a:r>
              <a:rPr lang="en-US" sz="2000" dirty="0"/>
              <a:t> </a:t>
            </a:r>
            <a:r>
              <a:rPr lang="en-GB" sz="2000" dirty="0"/>
              <a:t>Tabs to distinguish the syntax and description parts. (Adrian Stephens Feb 9, 2010)</a:t>
            </a:r>
            <a:endParaRPr lang="en-US" sz="2000" dirty="0"/>
          </a:p>
          <a:p>
            <a:r>
              <a:rPr lang="en-GB" sz="2000" dirty="0">
                <a:solidFill>
                  <a:schemeClr val="tx1"/>
                </a:solidFill>
              </a:rPr>
              <a:t>Two ways to format a figure &amp; its caption in frame:</a:t>
            </a:r>
            <a:endParaRPr lang="en-US" sz="2000" dirty="0">
              <a:solidFill>
                <a:schemeClr val="tx1"/>
              </a:solidFill>
            </a:endParaRPr>
          </a:p>
          <a:p>
            <a:pPr lvl="1"/>
            <a:r>
              <a:rPr lang="en-GB" sz="1400" dirty="0">
                <a:solidFill>
                  <a:schemeClr val="tx1"/>
                </a:solidFill>
              </a:rPr>
              <a:t>Insert a table.  Insert anchored frame inside table cell to hold graphics.  Use table caption as figure caption.</a:t>
            </a:r>
            <a:endParaRPr lang="en-US" sz="1400" dirty="0">
              <a:solidFill>
                <a:schemeClr val="tx1"/>
              </a:solidFill>
            </a:endParaRPr>
          </a:p>
          <a:p>
            <a:pPr lvl="1"/>
            <a:r>
              <a:rPr lang="en-GB" sz="1400" dirty="0">
                <a:solidFill>
                  <a:schemeClr val="tx1"/>
                </a:solidFill>
              </a:rPr>
              <a:t>Insert an anchored frame.  Insert caption inside a text frame inside the anchored frame.  Insert graphics inside the anchored frame.</a:t>
            </a:r>
            <a:endParaRPr lang="en-US" sz="1400" dirty="0">
              <a:solidFill>
                <a:schemeClr val="tx1"/>
              </a:solidFill>
            </a:endParaRPr>
          </a:p>
          <a:p>
            <a:r>
              <a:rPr lang="en-GB" sz="1800" dirty="0">
                <a:solidFill>
                  <a:srgbClr val="FF0000"/>
                </a:solidFill>
              </a:rPr>
              <a:t>Do not reference other clauses in Visio figures</a:t>
            </a:r>
            <a:r>
              <a:rPr lang="en-US" sz="1800" dirty="0"/>
              <a:t>, it is very hard to maintain the references</a:t>
            </a:r>
            <a:r>
              <a:rPr lang="en-GB" sz="2000" dirty="0"/>
              <a:t> in figures</a:t>
            </a:r>
          </a:p>
          <a:p>
            <a:r>
              <a:rPr lang="en-GB" sz="2000" dirty="0"/>
              <a:t>Keep embedded figures using </a:t>
            </a:r>
            <a:r>
              <a:rPr lang="en-GB" sz="2000" dirty="0" err="1"/>
              <a:t>visio</a:t>
            </a:r>
            <a:r>
              <a:rPr lang="en-GB" sz="2000" dirty="0"/>
              <a:t> as long as possible (not in Word)</a:t>
            </a:r>
            <a:endParaRPr lang="en-US" sz="2000" dirty="0"/>
          </a:p>
          <a:p>
            <a:pPr lvl="1"/>
            <a:r>
              <a:rPr lang="en-GB" sz="1800" dirty="0"/>
              <a:t>Near the end of sponsor ballot, </a:t>
            </a:r>
            <a:r>
              <a:rPr lang="en-GB" sz="1800" dirty="0">
                <a:solidFill>
                  <a:schemeClr val="tx1"/>
                </a:solidFill>
              </a:rPr>
              <a:t>turn these all into .</a:t>
            </a:r>
            <a:r>
              <a:rPr lang="en-GB" sz="1800" dirty="0" err="1">
                <a:solidFill>
                  <a:schemeClr val="tx1"/>
                </a:solidFill>
              </a:rPr>
              <a:t>emf</a:t>
            </a:r>
            <a:r>
              <a:rPr lang="en-GB" sz="1800" dirty="0">
                <a:solidFill>
                  <a:schemeClr val="tx1"/>
                </a:solidFill>
              </a:rPr>
              <a:t> </a:t>
            </a:r>
            <a:r>
              <a:rPr lang="en-GB" sz="1800" dirty="0"/>
              <a:t>(windows meta file) format files (you can do this from </a:t>
            </a:r>
            <a:r>
              <a:rPr lang="en-GB" sz="1800" dirty="0" err="1"/>
              <a:t>visio</a:t>
            </a:r>
            <a:r>
              <a:rPr lang="en-GB" sz="1800" dirty="0"/>
              <a:t> using “save as”).   </a:t>
            </a:r>
            <a:r>
              <a:rPr lang="en-GB" sz="1800" dirty="0">
                <a:solidFill>
                  <a:srgbClr val="FF0000"/>
                </a:solidFill>
              </a:rPr>
              <a:t>Keep </a:t>
            </a:r>
            <a:r>
              <a:rPr lang="en-GB" sz="1800" dirty="0"/>
              <a:t>separate files for the .</a:t>
            </a:r>
            <a:r>
              <a:rPr lang="en-GB" sz="1800" dirty="0" err="1"/>
              <a:t>vsd</a:t>
            </a:r>
            <a:r>
              <a:rPr lang="en-GB" sz="1800" dirty="0"/>
              <a:t> source and the .</a:t>
            </a:r>
            <a:r>
              <a:rPr lang="en-GB" sz="1800" dirty="0" err="1"/>
              <a:t>emf</a:t>
            </a:r>
            <a:r>
              <a:rPr lang="en-GB" sz="1800" dirty="0"/>
              <a:t> file that is linked to from frame. There is high likelihood we should use .</a:t>
            </a:r>
            <a:r>
              <a:rPr lang="en-GB" sz="1800" dirty="0" err="1"/>
              <a:t>emf</a:t>
            </a:r>
            <a:endParaRPr lang="en-GB" sz="1800" dirty="0"/>
          </a:p>
          <a:p>
            <a:r>
              <a:rPr lang="en-GB" sz="1800" dirty="0"/>
              <a:t>Frame format figures are tables</a:t>
            </a:r>
          </a:p>
          <a:p>
            <a:r>
              <a:rPr lang="en-GB" sz="1800" dirty="0"/>
              <a:t>The MathML editor for equations may be applicable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6776342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380999"/>
          </a:xfrm>
        </p:spPr>
        <p:txBody>
          <a:bodyPr/>
          <a:lstStyle/>
          <a:p>
            <a:r>
              <a:rPr lang="en-US" dirty="0"/>
              <a:t>Editor Amendment Ordering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146176"/>
            <a:ext cx="10361084" cy="5329237"/>
          </a:xfrm>
          <a:ln/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2000" dirty="0"/>
              <a:t>Data as of </a:t>
            </a:r>
            <a:r>
              <a:rPr lang="en-US" sz="2000" dirty="0">
                <a:solidFill>
                  <a:srgbClr val="FF0000"/>
                </a:solidFill>
              </a:rPr>
              <a:t>Mar 2021</a:t>
            </a:r>
          </a:p>
          <a:p>
            <a:pPr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600" dirty="0"/>
              <a:t>See </a:t>
            </a:r>
            <a:r>
              <a:rPr lang="en-US" sz="1600" dirty="0">
                <a:hlinkClick r:id="rId3"/>
              </a:rPr>
              <a:t>http://grouper.ieee.org/groups/802/11/Reports/802.11_Timelines.htm</a:t>
            </a:r>
            <a:endParaRPr lang="en-US" sz="1600" dirty="0"/>
          </a:p>
          <a:p>
            <a:pPr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800" dirty="0"/>
              <a:t>We will revisit the running order in</a:t>
            </a:r>
            <a:r>
              <a:rPr lang="en-US" sz="1800" dirty="0">
                <a:solidFill>
                  <a:srgbClr val="FF0000"/>
                </a:solidFill>
              </a:rPr>
              <a:t> May, changes are usually based on MDR suitability</a:t>
            </a:r>
            <a:r>
              <a:rPr lang="en-US" sz="1800" dirty="0"/>
              <a:t>.</a:t>
            </a:r>
          </a:p>
          <a:p>
            <a:pPr>
              <a:buFont typeface="Times New Roman" pitchFamily="16" charset="0"/>
              <a:buChar char="•"/>
            </a:pPr>
            <a:endParaRPr lang="en-GB" b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2021</a:t>
            </a:r>
            <a:endParaRPr lang="en-GB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7208301"/>
              </p:ext>
            </p:extLst>
          </p:nvPr>
        </p:nvGraphicFramePr>
        <p:xfrm>
          <a:off x="794783" y="2057400"/>
          <a:ext cx="10589685" cy="63272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67617">
                  <a:extLst>
                    <a:ext uri="{9D8B030D-6E8A-4147-A177-3AD203B41FA5}">
                      <a16:colId xmlns:a16="http://schemas.microsoft.com/office/drawing/2014/main" val="3336049185"/>
                    </a:ext>
                  </a:extLst>
                </a:gridCol>
                <a:gridCol w="4297243">
                  <a:extLst>
                    <a:ext uri="{9D8B030D-6E8A-4147-A177-3AD203B41FA5}">
                      <a16:colId xmlns:a16="http://schemas.microsoft.com/office/drawing/2014/main" val="1921072032"/>
                    </a:ext>
                  </a:extLst>
                </a:gridCol>
                <a:gridCol w="3124825">
                  <a:extLst>
                    <a:ext uri="{9D8B030D-6E8A-4147-A177-3AD203B41FA5}">
                      <a16:colId xmlns:a16="http://schemas.microsoft.com/office/drawing/2014/main" val="3834352144"/>
                    </a:ext>
                  </a:extLst>
                </a:gridCol>
              </a:tblGrid>
              <a:tr h="47244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Amendment Number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Task Group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Projected REVCOM Date</a:t>
                      </a: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78554141"/>
                  </a:ext>
                </a:extLst>
              </a:tr>
              <a:tr h="51352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802.11-2020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REVmd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Amendment 1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TGm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– 4377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TGax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– 820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Dec 2020*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Feb 2021*</a:t>
                      </a: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6556490"/>
                  </a:ext>
                </a:extLst>
              </a:tr>
              <a:tr h="26703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REVmd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Amendment 2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TGay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– 784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 2021</a:t>
                      </a: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14023622"/>
                  </a:ext>
                </a:extLst>
              </a:tr>
              <a:tr h="26703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REVmd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Amendment 3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TGba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– 189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 2021</a:t>
                      </a: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27809256"/>
                  </a:ext>
                </a:extLst>
              </a:tr>
              <a:tr h="51352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REVmd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Amendment 4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REVmd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Amendment 5**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TGaz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–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269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TGbb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–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52 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Dec 2022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Jul 2022</a:t>
                      </a: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82380037"/>
                  </a:ext>
                </a:extLst>
              </a:tr>
              <a:tr h="51352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REVmd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Amendment 6**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TGbc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–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 77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Sep 2022</a:t>
                      </a: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14100842"/>
                  </a:ext>
                </a:extLst>
              </a:tr>
              <a:tr h="51352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REVmd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Amendment 7**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REVmd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Amendment 8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TGbd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 – 102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TGbe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 – 389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Sep 2022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Sep 2024</a:t>
                      </a: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53177727"/>
                  </a:ext>
                </a:extLst>
              </a:tr>
              <a:tr h="67784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*</a:t>
                      </a: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REVmd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published ** Review in May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7905179"/>
                  </a:ext>
                </a:extLst>
              </a:tr>
              <a:tr h="26703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82416159"/>
                  </a:ext>
                </a:extLst>
              </a:tr>
              <a:tr h="26703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02494330"/>
                  </a:ext>
                </a:extLst>
              </a:tr>
              <a:tr h="26703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39065581"/>
                  </a:ext>
                </a:extLst>
              </a:tr>
              <a:tr h="26703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76352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5488325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753" y="580101"/>
            <a:ext cx="10361084" cy="1065213"/>
          </a:xfrm>
        </p:spPr>
        <p:txBody>
          <a:bodyPr/>
          <a:lstStyle/>
          <a:p>
            <a:r>
              <a:rPr lang="en-US" dirty="0"/>
              <a:t>Draft Development Snapshot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99558558"/>
              </p:ext>
            </p:extLst>
          </p:nvPr>
        </p:nvGraphicFramePr>
        <p:xfrm>
          <a:off x="737392" y="1374227"/>
          <a:ext cx="9395946" cy="4655109"/>
        </p:xfrm>
        <a:graphic>
          <a:graphicData uri="http://schemas.openxmlformats.org/drawingml/2006/table">
            <a:tbl>
              <a:tblPr firstRow="1">
                <a:tableStyleId>{073A0DAA-6AF3-43AB-8588-CEC1D06C72B9}</a:tableStyleId>
              </a:tblPr>
              <a:tblGrid>
                <a:gridCol w="618827">
                  <a:extLst>
                    <a:ext uri="{9D8B030D-6E8A-4147-A177-3AD203B41FA5}">
                      <a16:colId xmlns:a16="http://schemas.microsoft.com/office/drawing/2014/main" val="4261970102"/>
                    </a:ext>
                  </a:extLst>
                </a:gridCol>
                <a:gridCol w="403471">
                  <a:extLst>
                    <a:ext uri="{9D8B030D-6E8A-4147-A177-3AD203B41FA5}">
                      <a16:colId xmlns:a16="http://schemas.microsoft.com/office/drawing/2014/main" val="78877518"/>
                    </a:ext>
                  </a:extLst>
                </a:gridCol>
                <a:gridCol w="394224">
                  <a:extLst>
                    <a:ext uri="{9D8B030D-6E8A-4147-A177-3AD203B41FA5}">
                      <a16:colId xmlns:a16="http://schemas.microsoft.com/office/drawing/2014/main" val="3029749347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94802276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1543342895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3821760127"/>
                    </a:ext>
                  </a:extLst>
                </a:gridCol>
                <a:gridCol w="436886">
                  <a:extLst>
                    <a:ext uri="{9D8B030D-6E8A-4147-A177-3AD203B41FA5}">
                      <a16:colId xmlns:a16="http://schemas.microsoft.com/office/drawing/2014/main" val="1625024730"/>
                    </a:ext>
                  </a:extLst>
                </a:gridCol>
                <a:gridCol w="477514">
                  <a:extLst>
                    <a:ext uri="{9D8B030D-6E8A-4147-A177-3AD203B41FA5}">
                      <a16:colId xmlns:a16="http://schemas.microsoft.com/office/drawing/2014/main" val="2849464904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3784159027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327754882"/>
                    </a:ext>
                  </a:extLst>
                </a:gridCol>
                <a:gridCol w="1280551">
                  <a:extLst>
                    <a:ext uri="{9D8B030D-6E8A-4147-A177-3AD203B41FA5}">
                      <a16:colId xmlns:a16="http://schemas.microsoft.com/office/drawing/2014/main" val="309422106"/>
                    </a:ext>
                  </a:extLst>
                </a:gridCol>
                <a:gridCol w="436886">
                  <a:extLst>
                    <a:ext uri="{9D8B030D-6E8A-4147-A177-3AD203B41FA5}">
                      <a16:colId xmlns:a16="http://schemas.microsoft.com/office/drawing/2014/main" val="2746800865"/>
                    </a:ext>
                  </a:extLst>
                </a:gridCol>
                <a:gridCol w="1852449">
                  <a:extLst>
                    <a:ext uri="{9D8B030D-6E8A-4147-A177-3AD203B41FA5}">
                      <a16:colId xmlns:a16="http://schemas.microsoft.com/office/drawing/2014/main" val="664609411"/>
                    </a:ext>
                  </a:extLst>
                </a:gridCol>
                <a:gridCol w="1132938">
                  <a:extLst>
                    <a:ext uri="{9D8B030D-6E8A-4147-A177-3AD203B41FA5}">
                      <a16:colId xmlns:a16="http://schemas.microsoft.com/office/drawing/2014/main" val="1668201667"/>
                    </a:ext>
                  </a:extLst>
                </a:gridCol>
              </a:tblGrid>
              <a:tr h="354270"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TG</a:t>
                      </a: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8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Published or Draft Baseline Documents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u="none" strike="noStrike" cap="none" normalizeH="0" baseline="0" dirty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Source</a:t>
                      </a:r>
                      <a:endParaRPr kumimoji="0" 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u="none" strike="noStrike" cap="none" normalizeH="0" baseline="0" dirty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MDR</a:t>
                      </a:r>
                      <a:endParaRPr kumimoji="0" 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u="none" strike="noStrike" cap="none" normalizeH="0" baseline="0" dirty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Editor</a:t>
                      </a:r>
                      <a:endParaRPr kumimoji="0" 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Snapshot Date</a:t>
                      </a:r>
                      <a:endParaRPr kumimoji="0" 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7557412"/>
                  </a:ext>
                </a:extLst>
              </a:tr>
              <a:tr h="45549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Published</a:t>
                      </a: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ax</a:t>
                      </a: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ay</a:t>
                      </a: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ba</a:t>
                      </a: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az</a:t>
                      </a: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bb</a:t>
                      </a: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bc</a:t>
                      </a: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bd</a:t>
                      </a:r>
                      <a:r>
                        <a:rPr kumimoji="0" lang="en-US" sz="11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 </a:t>
                      </a: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Times New Roman" pitchFamily="18" charset="0"/>
                        </a:rPr>
                        <a:t>be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1105578"/>
                  </a:ext>
                </a:extLst>
              </a:tr>
              <a:tr h="4830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ax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8.0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kern="12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Framemaker</a:t>
                      </a:r>
                      <a:r>
                        <a:rPr lang="en-US" sz="1400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2020 release</a:t>
                      </a:r>
                      <a:endParaRPr lang="en-US" sz="1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Yes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Robert Stacey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8-Mar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93073376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8.0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7.0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Word</a:t>
                      </a:r>
                      <a:endParaRPr lang="en-US" sz="1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Yes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Carlos </a:t>
                      </a: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Cordeiro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11-Mar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52362811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ba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8.0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7.0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8.0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kern="12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Framemaker</a:t>
                      </a:r>
                      <a:r>
                        <a:rPr lang="en-US" sz="1400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2017 release</a:t>
                      </a:r>
                      <a:endParaRPr lang="en-US" sz="1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Yes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Po-Kai Huang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7-Mar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72046837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az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7.0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6.0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7.0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3.0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Word</a:t>
                      </a:r>
                      <a:endParaRPr lang="en-US" sz="1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002060"/>
                          </a:solidFill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Roy Want, Chao Chun Wang, 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8-Mar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60612243"/>
                  </a:ext>
                </a:extLst>
              </a:tr>
              <a:tr h="41050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bb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8.0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7.0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8.0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3.0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0.3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Word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rgbClr val="002060"/>
                          </a:solidFill>
                        </a:rPr>
                        <a:t>Volker </a:t>
                      </a:r>
                      <a:r>
                        <a:rPr lang="en-US" sz="1600" dirty="0" err="1">
                          <a:solidFill>
                            <a:srgbClr val="002060"/>
                          </a:solidFill>
                        </a:rPr>
                        <a:t>Jungnickel</a:t>
                      </a:r>
                      <a:r>
                        <a:rPr lang="en-US" sz="1600" dirty="0">
                          <a:solidFill>
                            <a:srgbClr val="002060"/>
                          </a:solidFill>
                        </a:rPr>
                        <a:t>, Harry </a:t>
                      </a:r>
                      <a:r>
                        <a:rPr lang="en-US" sz="1600" dirty="0" err="1">
                          <a:solidFill>
                            <a:srgbClr val="002060"/>
                          </a:solidFill>
                        </a:rPr>
                        <a:t>Bims</a:t>
                      </a:r>
                      <a:endParaRPr lang="en-US" sz="1600" dirty="0">
                        <a:solidFill>
                          <a:srgbClr val="002060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8-Mar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58542191"/>
                  </a:ext>
                </a:extLst>
              </a:tr>
              <a:tr h="41050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bc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rgbClr val="002060"/>
                          </a:solidFill>
                          <a:latin typeface="+mn-lt"/>
                        </a:rPr>
                        <a:t>6.0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rgbClr val="002060"/>
                          </a:solidFill>
                          <a:latin typeface="+mn-lt"/>
                        </a:rPr>
                        <a:t>5.0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5.0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1.5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1.01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Word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002060"/>
                          </a:solidFill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Carol Ansley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8-Mar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11138465"/>
                  </a:ext>
                </a:extLst>
              </a:tr>
              <a:tr h="41050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>
                          <a:solidFill>
                            <a:schemeClr val="tx1"/>
                          </a:solidFill>
                        </a:rPr>
                        <a:t>bd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00B050"/>
                          </a:solidFill>
                        </a:rPr>
                        <a:t>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solidFill>
                            <a:srgbClr val="002060"/>
                          </a:solidFill>
                          <a:latin typeface="+mn-lt"/>
                        </a:rPr>
                        <a:t>7.0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solidFill>
                            <a:srgbClr val="002060"/>
                          </a:solidFill>
                          <a:latin typeface="+mn-lt"/>
                        </a:rPr>
                        <a:t>6.0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solidFill>
                            <a:srgbClr val="002060"/>
                          </a:solidFill>
                          <a:latin typeface="+mn-lt"/>
                        </a:rPr>
                        <a:t>7.0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solidFill>
                            <a:srgbClr val="002060"/>
                          </a:solidFill>
                          <a:latin typeface="+mn-lt"/>
                        </a:rPr>
                        <a:t>2.3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solidFill>
                            <a:srgbClr val="002060"/>
                          </a:solidFill>
                          <a:latin typeface="+mn-lt"/>
                        </a:rPr>
                        <a:t>1.1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Framemaker</a:t>
                      </a:r>
                      <a:r>
                        <a:rPr lang="en-US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 2019 release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rgbClr val="002060"/>
                          </a:solidFill>
                        </a:rPr>
                        <a:t>No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err="1">
                          <a:solidFill>
                            <a:srgbClr val="002060"/>
                          </a:solidFill>
                        </a:rPr>
                        <a:t>Bahar</a:t>
                      </a:r>
                      <a:r>
                        <a:rPr lang="en-US" sz="1600" dirty="0">
                          <a:solidFill>
                            <a:srgbClr val="002060"/>
                          </a:solidFill>
                        </a:rPr>
                        <a:t> Sadeghi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FF0000"/>
                          </a:solidFill>
                        </a:rPr>
                        <a:t>11-Mar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85866631"/>
                  </a:ext>
                </a:extLst>
              </a:tr>
              <a:tr h="41050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be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00B050"/>
                          </a:solidFill>
                        </a:rPr>
                        <a:t>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solidFill>
                            <a:srgbClr val="002060"/>
                          </a:solidFill>
                          <a:latin typeface="+mn-lt"/>
                        </a:rPr>
                        <a:t>8.0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solidFill>
                            <a:srgbClr val="002060"/>
                          </a:solidFill>
                          <a:latin typeface="+mn-lt"/>
                        </a:rPr>
                        <a:t>7.0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solidFill>
                            <a:srgbClr val="002060"/>
                          </a:solidFill>
                          <a:latin typeface="+mn-lt"/>
                        </a:rPr>
                        <a:t>8.0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solidFill>
                            <a:srgbClr val="FF0000"/>
                          </a:solidFill>
                          <a:latin typeface="+mn-lt"/>
                        </a:rPr>
                        <a:t>3.0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solidFill>
                            <a:srgbClr val="002060"/>
                          </a:solidFill>
                          <a:latin typeface="+mn-lt"/>
                        </a:rPr>
                        <a:t>0.2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solidFill>
                            <a:srgbClr val="002060"/>
                          </a:solidFill>
                          <a:latin typeface="+mn-lt"/>
                        </a:rPr>
                        <a:t>1.01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solidFill>
                            <a:srgbClr val="002060"/>
                          </a:solidFill>
                          <a:latin typeface="+mn-lt"/>
                        </a:rPr>
                        <a:t>1.1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solidFill>
                            <a:srgbClr val="002060"/>
                          </a:solidFill>
                          <a:latin typeface="+mn-lt"/>
                        </a:rPr>
                        <a:t>0.3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Frame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rgbClr val="002060"/>
                          </a:solidFill>
                        </a:rPr>
                        <a:t>No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2060"/>
                          </a:solidFill>
                        </a:rPr>
                        <a:t>Edward Au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FF0000"/>
                          </a:solidFill>
                        </a:rPr>
                        <a:t>8-Mar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48918916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2021</a:t>
            </a:r>
            <a:endParaRPr lang="en-GB" dirty="0"/>
          </a:p>
        </p:txBody>
      </p:sp>
      <p:sp>
        <p:nvSpPr>
          <p:cNvPr id="7" name="Text Box 116"/>
          <p:cNvSpPr txBox="1">
            <a:spLocks noChangeArrowheads="1"/>
          </p:cNvSpPr>
          <p:nvPr/>
        </p:nvSpPr>
        <p:spPr bwMode="auto">
          <a:xfrm>
            <a:off x="9753600" y="670986"/>
            <a:ext cx="1295400" cy="646331"/>
          </a:xfrm>
          <a:prstGeom prst="rect">
            <a:avLst/>
          </a:prstGeom>
          <a:solidFill>
            <a:srgbClr val="92D050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/>
            <a:r>
              <a:rPr lang="en-US" sz="1200" dirty="0"/>
              <a:t>Most current doc shaded green.</a:t>
            </a:r>
            <a:endParaRPr lang="en-US" sz="1200" b="1" dirty="0"/>
          </a:p>
        </p:txBody>
      </p:sp>
      <p:sp>
        <p:nvSpPr>
          <p:cNvPr id="8" name="Text Box 231"/>
          <p:cNvSpPr txBox="1">
            <a:spLocks noChangeArrowheads="1"/>
          </p:cNvSpPr>
          <p:nvPr/>
        </p:nvSpPr>
        <p:spPr bwMode="auto">
          <a:xfrm>
            <a:off x="687316" y="580101"/>
            <a:ext cx="12192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600" dirty="0">
                <a:solidFill>
                  <a:srgbClr val="FF0000"/>
                </a:solidFill>
                <a:latin typeface="Arial" charset="0"/>
              </a:rPr>
              <a:t>Mar 2021</a:t>
            </a:r>
            <a:endParaRPr lang="en-US" sz="1800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9" name="Text Box 116"/>
          <p:cNvSpPr txBox="1">
            <a:spLocks noChangeArrowheads="1"/>
          </p:cNvSpPr>
          <p:nvPr/>
        </p:nvSpPr>
        <p:spPr bwMode="auto">
          <a:xfrm>
            <a:off x="687316" y="761104"/>
            <a:ext cx="1676400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</a:rPr>
              <a:t>Changes from  last report shown in </a:t>
            </a:r>
            <a:r>
              <a:rPr lang="en-US" sz="1200" b="1" dirty="0">
                <a:solidFill>
                  <a:srgbClr val="FF0000"/>
                </a:solidFill>
              </a:rPr>
              <a:t>red.</a:t>
            </a:r>
          </a:p>
        </p:txBody>
      </p:sp>
    </p:spTree>
    <p:extLst>
      <p:ext uri="{BB962C8B-B14F-4D97-AF65-F5344CB8AC3E}">
        <p14:creationId xmlns:p14="http://schemas.microsoft.com/office/powerpoint/2010/main" val="38849579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4755FF"/>
      </a:hlink>
      <a:folHlink>
        <a:srgbClr val="858585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 (1)</Template>
  <TotalTime>10887</TotalTime>
  <Words>1238</Words>
  <Application>Microsoft Office PowerPoint</Application>
  <PresentationFormat>Widescreen</PresentationFormat>
  <Paragraphs>236</Paragraphs>
  <Slides>8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Times New Roman</vt:lpstr>
      <vt:lpstr>Office Theme</vt:lpstr>
      <vt:lpstr>Document</vt:lpstr>
      <vt:lpstr>802.11 WG Editor’s Meeting (Mar 2021)</vt:lpstr>
      <vt:lpstr>Agenda for 2021-03-08 meeting</vt:lpstr>
      <vt:lpstr>Volunteer Editor Contacts</vt:lpstr>
      <vt:lpstr>MDR Status</vt:lpstr>
      <vt:lpstr>802.11 Style Guide</vt:lpstr>
      <vt:lpstr>MIB Style, Visio and Frame Practices</vt:lpstr>
      <vt:lpstr>Editor Amendment Ordering</vt:lpstr>
      <vt:lpstr>Draft Development Snapshot</vt:lpstr>
    </vt:vector>
  </TitlesOfParts>
  <Company>Cisco Systems,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Peter Ecclesine (pecclesi)</dc:creator>
  <cp:keywords>CTPClassification=CTP_NT</cp:keywords>
  <cp:lastModifiedBy>Peter Ecclesine (pecclesi)</cp:lastModifiedBy>
  <cp:revision>391</cp:revision>
  <cp:lastPrinted>1601-01-01T00:00:00Z</cp:lastPrinted>
  <dcterms:created xsi:type="dcterms:W3CDTF">2018-01-07T18:30:13Z</dcterms:created>
  <dcterms:modified xsi:type="dcterms:W3CDTF">2021-03-15T14:11:05Z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aac88202-5e9b-4871-89ab-389b8f17b9bc</vt:lpwstr>
  </property>
  <property fmtid="{D5CDD505-2E9C-101B-9397-08002B2CF9AE}" pid="3" name="CTP_TimeStamp">
    <vt:lpwstr>2020-01-17 00:36:12Z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