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471" r:id="rId3"/>
    <p:sldId id="481" r:id="rId4"/>
    <p:sldId id="472" r:id="rId5"/>
    <p:sldId id="482" r:id="rId6"/>
    <p:sldId id="483" r:id="rId7"/>
    <p:sldId id="484" r:id="rId8"/>
    <p:sldId id="485" r:id="rId9"/>
    <p:sldId id="486" r:id="rId10"/>
    <p:sldId id="477" r:id="rId11"/>
    <p:sldId id="478" r:id="rId12"/>
    <p:sldId id="487"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보통 스타일 4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보통 스타일 4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65" autoAdjust="0"/>
    <p:restoredTop sz="93823" autoAdjust="0"/>
  </p:normalViewPr>
  <p:slideViewPr>
    <p:cSldViewPr>
      <p:cViewPr varScale="1">
        <p:scale>
          <a:sx n="109" d="100"/>
          <a:sy n="109" d="100"/>
        </p:scale>
        <p:origin x="178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3/18/2021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586872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061482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60977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646853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December, 2020</a:t>
            </a:r>
            <a:endParaRPr lang="en-GB" altLang="ko-KR" dirty="0"/>
          </a:p>
        </p:txBody>
      </p:sp>
      <p:sp>
        <p:nvSpPr>
          <p:cNvPr id="5" name="Footer Placeholder 4"/>
          <p:cNvSpPr>
            <a:spLocks noGrp="1"/>
          </p:cNvSpPr>
          <p:nvPr>
            <p:ph type="ftr" idx="11"/>
          </p:nvPr>
        </p:nvSpPr>
        <p:spPr/>
        <p:txBody>
          <a:bodyPr/>
          <a:lstStyle>
            <a:lvl1pPr>
              <a:defRPr/>
            </a:lvl1pPr>
          </a:lstStyle>
          <a:p>
            <a:r>
              <a:rPr lang="en-GB" dirty="0" smtClean="0"/>
              <a:t>Jeongki Kim,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December, 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January, 2021</a:t>
            </a:r>
            <a:endParaRPr lang="en-GB" altLang="ko-KR"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Jeongki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802.11-21/0179</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smtClean="0"/>
              <a:t>January, 2021</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Multi-link TIM follow-up</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2021-01-19</a:t>
            </a:r>
            <a:endParaRPr lang="en-GB" sz="2000" b="0" dirty="0"/>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Jeongki Kim, LGE</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431443065"/>
              </p:ext>
            </p:extLst>
          </p:nvPr>
        </p:nvGraphicFramePr>
        <p:xfrm>
          <a:off x="681038" y="2780928"/>
          <a:ext cx="7707386" cy="2940329"/>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Namyeong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namyeong.kim@lge.com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Sunhee</a:t>
                      </a:r>
                      <a:r>
                        <a:rPr lang="en-US" altLang="ko-KR" sz="1200" kern="1200" dirty="0" smtClean="0">
                          <a:solidFill>
                            <a:schemeClr val="tx1"/>
                          </a:solidFill>
                          <a:latin typeface="+mn-lt"/>
                          <a:ea typeface="Malgun Gothic"/>
                          <a:cs typeface="+mn-cs"/>
                        </a:rPr>
                        <a:t> </a:t>
                      </a:r>
                      <a:r>
                        <a:rPr lang="en-US" altLang="ko-KR" sz="1200" kern="1200" dirty="0" err="1" smtClean="0">
                          <a:solidFill>
                            <a:schemeClr val="tx1"/>
                          </a:solidFill>
                          <a:latin typeface="+mn-lt"/>
                          <a:ea typeface="Malgun Gothic"/>
                          <a:cs typeface="+mn-cs"/>
                        </a:rPr>
                        <a:t>Baek</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endParaRPr lang="ko-KR" altLang="en-US" sz="1200" b="0" dirty="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Insun</a:t>
                      </a:r>
                      <a:r>
                        <a:rPr lang="en-US" altLang="ko-KR" sz="1200" kern="1200" dirty="0" smtClean="0">
                          <a:solidFill>
                            <a:schemeClr val="tx1"/>
                          </a:solidFill>
                          <a:latin typeface="+mn-lt"/>
                          <a:ea typeface="Malgun Gothic"/>
                          <a:cs typeface="+mn-cs"/>
                        </a:rPr>
                        <a:t>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200" b="0" kern="1200" dirty="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endParaRPr lang="en-US" altLang="ko-KR" sz="1800" b="0" dirty="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
        <p:nvSpPr>
          <p:cNvPr id="8" name="내용 개체 틀 2"/>
          <p:cNvSpPr txBox="1">
            <a:spLocks/>
          </p:cNvSpPr>
          <p:nvPr/>
        </p:nvSpPr>
        <p:spPr bwMode="auto">
          <a:xfrm>
            <a:off x="685800" y="1989292"/>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1800" kern="0" dirty="0" smtClean="0"/>
              <a:t>When a non-AP MLD receives TIM indicating the MLD for default mapping traffic, the non-AP MLD need to decide how many links should be awaken</a:t>
            </a:r>
            <a:endParaRPr lang="en-US" altLang="ko-KR" sz="1800" kern="0" dirty="0"/>
          </a:p>
          <a:p>
            <a:pPr>
              <a:buFont typeface="Arial" panose="020B0604020202020204" pitchFamily="34" charset="0"/>
              <a:buChar char="•"/>
            </a:pPr>
            <a:r>
              <a:rPr lang="en-US" altLang="ko-KR" sz="1800" kern="0" dirty="0" smtClean="0"/>
              <a:t>To select the proper number of the links, AP MLD can provide the non-AP MLD with some information such as the buffer status of the non-AP MLD or traffic ID/traffic characteristic</a:t>
            </a:r>
          </a:p>
          <a:p>
            <a:pPr>
              <a:buFont typeface="Arial" panose="020B0604020202020204" pitchFamily="34" charset="0"/>
              <a:buChar char="•"/>
            </a:pPr>
            <a:r>
              <a:rPr lang="en-US" altLang="ko-KR" sz="1800" kern="0" dirty="0" smtClean="0"/>
              <a:t>The information can be carried with the TIM information or DL data frame</a:t>
            </a:r>
          </a:p>
        </p:txBody>
      </p:sp>
    </p:spTree>
    <p:extLst>
      <p:ext uri="{BB962C8B-B14F-4D97-AF65-F5344CB8AC3E}">
        <p14:creationId xmlns:p14="http://schemas.microsoft.com/office/powerpoint/2010/main" val="3094600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 R1?</a:t>
            </a:r>
          </a:p>
          <a:p>
            <a:pPr lvl="1">
              <a:buFont typeface="Arial" panose="020B0604020202020204" pitchFamily="34" charset="0"/>
              <a:buChar char="•"/>
            </a:pPr>
            <a:r>
              <a:rPr lang="en-US" altLang="ko-KR" dirty="0" smtClean="0"/>
              <a:t>When </a:t>
            </a:r>
            <a:r>
              <a:rPr lang="en-US" altLang="ko-KR" dirty="0"/>
              <a:t>an AP of an AP MLD sends </a:t>
            </a:r>
            <a:r>
              <a:rPr lang="en-US" altLang="ko-KR" dirty="0" smtClean="0"/>
              <a:t>a traffic indication to </a:t>
            </a:r>
            <a:r>
              <a:rPr lang="en-US" altLang="ko-KR" dirty="0"/>
              <a:t>a non-AP STA of a non-AP MLD </a:t>
            </a:r>
            <a:r>
              <a:rPr lang="en-US" altLang="ko-KR" dirty="0" smtClean="0"/>
              <a:t>with the default TID mapping traffic, the AP can provide the non-AP STA with amount of buffer traffics for the non-AP MLD   </a:t>
            </a: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Tree>
    <p:extLst>
      <p:ext uri="{BB962C8B-B14F-4D97-AF65-F5344CB8AC3E}">
        <p14:creationId xmlns:p14="http://schemas.microsoft.com/office/powerpoint/2010/main" val="1376996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 R1?</a:t>
            </a:r>
          </a:p>
          <a:p>
            <a:pPr lvl="1">
              <a:buFont typeface="Arial" panose="020B0604020202020204" pitchFamily="34" charset="0"/>
              <a:buChar char="•"/>
            </a:pPr>
            <a:r>
              <a:rPr lang="en-US" altLang="ko-KR" dirty="0" smtClean="0"/>
              <a:t>When an AP of an AP MLD sends a non-AP STA of a non-AP MLD the DL data frame, the AP can provide the non-AP STA with amount of buffer traffics for the non-AP MLD   </a:t>
            </a: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Tree>
    <p:extLst>
      <p:ext uri="{BB962C8B-B14F-4D97-AF65-F5344CB8AC3E}">
        <p14:creationId xmlns:p14="http://schemas.microsoft.com/office/powerpoint/2010/main" val="4233427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Abstract</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In this contribution, we propose the method for enhancing MLD level TIM mechanism for considering default TID-to-link mapping</a:t>
            </a:r>
            <a:endParaRPr lang="en-US" altLang="ko-KR" b="0" dirty="0" smtClean="0"/>
          </a:p>
          <a:p>
            <a:endParaRPr lang="en-US" altLang="ko-KR" sz="1600" b="0" dirty="0"/>
          </a:p>
          <a:p>
            <a:endParaRPr lang="en-US" altLang="ko-KR" sz="1600" b="0" dirty="0" smtClean="0"/>
          </a:p>
          <a:p>
            <a:endParaRPr lang="en-US" altLang="ko-KR" sz="1600" b="0" dirty="0" smtClean="0"/>
          </a:p>
          <a:p>
            <a:pPr>
              <a:buFont typeface="Arial" panose="020B0604020202020204" pitchFamily="34" charset="0"/>
              <a:buChar char="•"/>
            </a:pPr>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Tree>
    <p:extLst>
      <p:ext uri="{BB962C8B-B14F-4D97-AF65-F5344CB8AC3E}">
        <p14:creationId xmlns:p14="http://schemas.microsoft.com/office/powerpoint/2010/main" val="370688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Traffic indication in </a:t>
            </a:r>
            <a:r>
              <a:rPr lang="en-US" altLang="ko-KR" sz="1600" dirty="0" err="1" smtClean="0"/>
              <a:t>TGbe</a:t>
            </a:r>
            <a:r>
              <a:rPr lang="en-US" altLang="ko-KR" sz="1600" dirty="0" smtClean="0"/>
              <a:t> D0.3 (35.3.9.4 )</a:t>
            </a:r>
          </a:p>
          <a:p>
            <a:pPr lvl="1">
              <a:buFont typeface="Arial" panose="020B0604020202020204" pitchFamily="34" charset="0"/>
              <a:buChar char="•"/>
            </a:pPr>
            <a:r>
              <a:rPr lang="en-US" altLang="ko-KR" sz="1400" b="0" dirty="0" smtClean="0"/>
              <a:t>An </a:t>
            </a:r>
            <a:r>
              <a:rPr lang="en-US" altLang="ko-KR" sz="1400" b="0" dirty="0"/>
              <a:t>AP MLD shall assign a single AID to a non-AP MLD upon successful multi-link setup. All the STAs of the non-AP MLD shall have the same AID as the one assigned to the non-AP MLD during multi-link </a:t>
            </a:r>
            <a:r>
              <a:rPr lang="en-US" altLang="ko-KR" sz="1400" b="0" dirty="0" smtClean="0"/>
              <a:t>setup.</a:t>
            </a:r>
          </a:p>
          <a:p>
            <a:pPr lvl="1">
              <a:buFont typeface="Arial" panose="020B0604020202020204" pitchFamily="34" charset="0"/>
              <a:buChar char="•"/>
            </a:pPr>
            <a:r>
              <a:rPr lang="en-US" altLang="ko-KR" sz="1400" b="0" dirty="0" smtClean="0"/>
              <a:t>An </a:t>
            </a:r>
            <a:r>
              <a:rPr lang="en-US" altLang="ko-KR" sz="1400" b="0" dirty="0"/>
              <a:t>AP MLD shall indicate pending buffered traffic for non-AP MLDs using partial virtual bitmap of TIM element in a Beacon frame as described in 9.4.2.5 (TIM element</a:t>
            </a:r>
            <a:r>
              <a:rPr lang="en-US" altLang="ko-KR" sz="1400" b="0" dirty="0" smtClean="0"/>
              <a:t>).</a:t>
            </a:r>
          </a:p>
          <a:p>
            <a:pPr>
              <a:buFont typeface="Arial" panose="020B0604020202020204" pitchFamily="34" charset="0"/>
              <a:buChar char="•"/>
            </a:pPr>
            <a:r>
              <a:rPr lang="en-US" altLang="ko-KR" sz="1800" b="0" dirty="0" smtClean="0"/>
              <a:t>The MLD level TIM will be used for default TID mapping traffic</a:t>
            </a:r>
          </a:p>
          <a:p>
            <a:pPr lvl="1">
              <a:buFont typeface="Arial" panose="020B0604020202020204" pitchFamily="34" charset="0"/>
              <a:buChar char="•"/>
            </a:pPr>
            <a:r>
              <a:rPr lang="en-US" altLang="ko-KR" sz="1400" dirty="0" smtClean="0"/>
              <a:t>TIM for the specific TID-to-link mapping </a:t>
            </a:r>
            <a:r>
              <a:rPr lang="en-US" altLang="ko-KR" sz="1400" dirty="0"/>
              <a:t>is TBD </a:t>
            </a:r>
            <a:endParaRPr lang="en-US" altLang="ko-KR" sz="1400" b="0" dirty="0" smtClean="0"/>
          </a:p>
          <a:p>
            <a:pPr>
              <a:buFont typeface="Arial" panose="020B0604020202020204" pitchFamily="34" charset="0"/>
              <a:buChar char="•"/>
            </a:pPr>
            <a:r>
              <a:rPr lang="en-US" altLang="ko-KR" sz="1800" b="0" dirty="0" smtClean="0"/>
              <a:t>In the </a:t>
            </a:r>
            <a:r>
              <a:rPr lang="en-US" altLang="ko-KR" sz="1800" b="0" dirty="0" err="1" smtClean="0"/>
              <a:t>REVmd</a:t>
            </a:r>
            <a:r>
              <a:rPr lang="en-US" altLang="ko-KR" sz="1800" b="0" dirty="0" smtClean="0"/>
              <a:t>, if a non-AP STA receives the TIM for the STA, the STA sends PS-Poll to indicate its awake state </a:t>
            </a:r>
          </a:p>
          <a:p>
            <a:pPr>
              <a:buFont typeface="Arial" panose="020B0604020202020204" pitchFamily="34" charset="0"/>
              <a:buChar char="•"/>
            </a:pPr>
            <a:r>
              <a:rPr lang="en-US" altLang="ko-KR" sz="1800" b="0" dirty="0" smtClean="0"/>
              <a:t>When a non-AP MLD receive MLD level TIM, the non-AP MLD decides how many STAs in the MLD should be waken up, which will be non-AP MLD’s implementation-specific</a:t>
            </a:r>
          </a:p>
          <a:p>
            <a:pPr lvl="1">
              <a:buFont typeface="Arial" panose="020B0604020202020204" pitchFamily="34" charset="0"/>
              <a:buChar char="•"/>
            </a:pPr>
            <a:r>
              <a:rPr lang="en-US" altLang="ko-KR" sz="1400" dirty="0" smtClean="0"/>
              <a:t>For example, the MLD can decide to wake up all STAs in the MLD to retrieve the DL data fast or one or some STAs in the MLD to save its power more</a:t>
            </a:r>
            <a:endParaRPr lang="en-US" altLang="ko-KR" sz="1400" b="0" dirty="0" smtClean="0"/>
          </a:p>
          <a:p>
            <a:endParaRPr lang="en-US" altLang="ko-KR" sz="1600" b="0" dirty="0" smtClean="0"/>
          </a:p>
          <a:p>
            <a:pPr>
              <a:buFont typeface="Arial" panose="020B0604020202020204" pitchFamily="34" charset="0"/>
              <a:buChar char="•"/>
            </a:pPr>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Tree>
    <p:extLst>
      <p:ext uri="{BB962C8B-B14F-4D97-AF65-F5344CB8AC3E}">
        <p14:creationId xmlns:p14="http://schemas.microsoft.com/office/powerpoint/2010/main" val="2682386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Non-AP MLD operation for MLD level TIM</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b="0" dirty="0" smtClean="0"/>
              <a:t>Basically, non-AP MLD does not know how much data AP MLD has for the non-AP MLD and the non-AP MLD decides its wake-up operation without considering a mount of buffered data</a:t>
            </a:r>
          </a:p>
          <a:p>
            <a:pPr lvl="1">
              <a:buFont typeface="Arial" panose="020B0604020202020204" pitchFamily="34" charset="0"/>
              <a:buChar char="•"/>
            </a:pPr>
            <a:r>
              <a:rPr lang="en-US" altLang="ko-KR" sz="1400" dirty="0" smtClean="0"/>
              <a:t>Note that a STA in a single link does not need to know the amount of the DL buffered data because the AP will deliver the DL buffered traffic to the STA on the single link when the STA wakes up</a:t>
            </a:r>
          </a:p>
          <a:p>
            <a:pPr>
              <a:buFont typeface="Arial" panose="020B0604020202020204" pitchFamily="34" charset="0"/>
              <a:buChar char="•"/>
            </a:pPr>
            <a:endParaRPr lang="en-US" altLang="ko-KR" sz="1800" b="0" dirty="0"/>
          </a:p>
          <a:p>
            <a:pPr>
              <a:buFont typeface="Arial" panose="020B0604020202020204" pitchFamily="34" charset="0"/>
              <a:buChar char="•"/>
            </a:pPr>
            <a:r>
              <a:rPr lang="en-US" altLang="ko-KR" sz="1800" b="0" dirty="0" smtClean="0"/>
              <a:t>When  a single STA in the non-AP MLD wakes up, if the AP MLD has a lot of DL buffered data for the non-AP MLD, the DL data will be delivered to the non-AP MLD lately, especially when the selected link is congested</a:t>
            </a:r>
          </a:p>
          <a:p>
            <a:pPr>
              <a:buFont typeface="Arial" panose="020B0604020202020204" pitchFamily="34" charset="0"/>
              <a:buChar char="•"/>
            </a:pPr>
            <a:r>
              <a:rPr lang="en-US" altLang="ko-KR" sz="1800" b="0" dirty="0"/>
              <a:t>When  </a:t>
            </a:r>
            <a:r>
              <a:rPr lang="en-US" altLang="ko-KR" sz="1800" b="0" dirty="0" smtClean="0"/>
              <a:t>all STAs </a:t>
            </a:r>
            <a:r>
              <a:rPr lang="en-US" altLang="ko-KR" sz="1800" b="0" dirty="0"/>
              <a:t>in the non-AP MLD wakes up, if the AP MLD has </a:t>
            </a:r>
            <a:r>
              <a:rPr lang="en-US" altLang="ko-KR" sz="1800" b="0" dirty="0" smtClean="0"/>
              <a:t>small amount </a:t>
            </a:r>
            <a:r>
              <a:rPr lang="en-US" altLang="ko-KR" sz="1800" b="0" dirty="0"/>
              <a:t>of DL buffered data for the non-AP MLD, the DL data will be delivered to the non-AP MLD </a:t>
            </a:r>
            <a:r>
              <a:rPr lang="en-US" altLang="ko-KR" sz="1800" b="0" dirty="0" smtClean="0"/>
              <a:t>on only one link and other links are not used so that the power consumption of the non-AP MLD will be increased</a:t>
            </a:r>
            <a:endParaRPr lang="en-US" altLang="ko-KR" sz="1800" b="0" dirty="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Tree>
    <p:extLst>
      <p:ext uri="{BB962C8B-B14F-4D97-AF65-F5344CB8AC3E}">
        <p14:creationId xmlns:p14="http://schemas.microsoft.com/office/powerpoint/2010/main" val="1855480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(1/4)</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b="0" dirty="0" smtClean="0"/>
              <a:t>AP MLD can provide the information about the buffered traffic with the non-AP MLD</a:t>
            </a:r>
          </a:p>
          <a:p>
            <a:pPr lvl="1">
              <a:buFont typeface="Arial" panose="020B0604020202020204" pitchFamily="34" charset="0"/>
              <a:buChar char="•"/>
            </a:pPr>
            <a:r>
              <a:rPr lang="en-US" altLang="ko-KR" sz="1400" b="0" dirty="0" smtClean="0"/>
              <a:t>Amount of buffered DL data</a:t>
            </a:r>
          </a:p>
          <a:p>
            <a:pPr lvl="1">
              <a:buFont typeface="Arial" panose="020B0604020202020204" pitchFamily="34" charset="0"/>
              <a:buChar char="•"/>
            </a:pPr>
            <a:r>
              <a:rPr lang="en-US" altLang="ko-KR" sz="1400" dirty="0" smtClean="0"/>
              <a:t>TID information related to the buffered DL data</a:t>
            </a:r>
          </a:p>
          <a:p>
            <a:pPr lvl="1">
              <a:buFont typeface="Arial" panose="020B0604020202020204" pitchFamily="34" charset="0"/>
              <a:buChar char="•"/>
            </a:pPr>
            <a:r>
              <a:rPr lang="en-US" altLang="ko-KR" sz="1400" b="0" dirty="0" smtClean="0"/>
              <a:t>Others</a:t>
            </a:r>
          </a:p>
          <a:p>
            <a:pPr>
              <a:buFont typeface="Arial" panose="020B0604020202020204" pitchFamily="34" charset="0"/>
              <a:buChar char="•"/>
            </a:pPr>
            <a:endParaRPr lang="en-US" altLang="ko-KR" sz="1800" b="0" dirty="0" smtClean="0"/>
          </a:p>
          <a:p>
            <a:pPr>
              <a:buFont typeface="Arial" panose="020B0604020202020204" pitchFamily="34" charset="0"/>
              <a:buChar char="•"/>
            </a:pPr>
            <a:r>
              <a:rPr lang="en-US" altLang="ko-KR" sz="1800" b="0" dirty="0" smtClean="0"/>
              <a:t>Based on the received information, the non-AP MLD can decide how many STAs in the MLD should be awaken</a:t>
            </a:r>
            <a:endParaRPr lang="en-US" altLang="ko-KR" sz="1800" b="0" dirty="0"/>
          </a:p>
          <a:p>
            <a:pPr>
              <a:buFont typeface="Arial" panose="020B0604020202020204" pitchFamily="34" charset="0"/>
              <a:buChar char="•"/>
            </a:pPr>
            <a:endParaRPr lang="en-US" altLang="ko-KR" sz="1800" b="0" dirty="0" smtClean="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Tree>
    <p:extLst>
      <p:ext uri="{BB962C8B-B14F-4D97-AF65-F5344CB8AC3E}">
        <p14:creationId xmlns:p14="http://schemas.microsoft.com/office/powerpoint/2010/main" val="862049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(2/4)</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b="0" dirty="0" smtClean="0"/>
              <a:t>Case 1: Sending the DL buffered traffic related information with TIM in Beacon</a:t>
            </a:r>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cxnSp>
        <p:nvCxnSpPr>
          <p:cNvPr id="9" name="직선 연결선 8"/>
          <p:cNvCxnSpPr/>
          <p:nvPr/>
        </p:nvCxnSpPr>
        <p:spPr bwMode="auto">
          <a:xfrm flipV="1">
            <a:off x="827584" y="3428998"/>
            <a:ext cx="5400600" cy="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직사각형 9"/>
          <p:cNvSpPr/>
          <p:nvPr/>
        </p:nvSpPr>
        <p:spPr>
          <a:xfrm>
            <a:off x="1187624" y="3144154"/>
            <a:ext cx="667577"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TextBox 10"/>
          <p:cNvSpPr txBox="1"/>
          <p:nvPr/>
        </p:nvSpPr>
        <p:spPr>
          <a:xfrm>
            <a:off x="1208870" y="3144155"/>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29" name="TextBox 28"/>
          <p:cNvSpPr txBox="1"/>
          <p:nvPr/>
        </p:nvSpPr>
        <p:spPr>
          <a:xfrm>
            <a:off x="21441" y="3059669"/>
            <a:ext cx="971403"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AP1 of </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MLD1</a:t>
            </a:r>
            <a:endParaRPr kumimoji="1" lang="ko-KR" altLang="en-US" sz="1000" b="1" dirty="0" err="1" smtClean="0">
              <a:solidFill>
                <a:srgbClr val="000000"/>
              </a:solidFill>
              <a:latin typeface="Arial" pitchFamily="34" charset="0"/>
              <a:ea typeface="돋움" pitchFamily="50" charset="-127"/>
            </a:endParaRPr>
          </a:p>
        </p:txBody>
      </p:sp>
      <p:sp>
        <p:nvSpPr>
          <p:cNvPr id="31" name="TextBox 30"/>
          <p:cNvSpPr txBox="1"/>
          <p:nvPr/>
        </p:nvSpPr>
        <p:spPr>
          <a:xfrm>
            <a:off x="992844" y="2614085"/>
            <a:ext cx="1546924" cy="577081"/>
          </a:xfrm>
          <a:prstGeom prst="rect">
            <a:avLst/>
          </a:prstGeom>
          <a:noFill/>
        </p:spPr>
        <p:txBody>
          <a:bodyPr wrap="square" rtlCol="0" anchor="t" anchorCtr="0">
            <a:spAutoFit/>
          </a:bodyPr>
          <a:lstStyle/>
          <a:p>
            <a:pPr defTabSz="914400" eaLnBrk="1" latinLnBrk="1" hangingPunct="1">
              <a:buClrTx/>
              <a:buSzTx/>
              <a:buFontTx/>
              <a:buNone/>
            </a:pPr>
            <a:r>
              <a:rPr kumimoji="1" lang="en-US" altLang="ko-KR" sz="1050" b="1" dirty="0" smtClean="0">
                <a:solidFill>
                  <a:srgbClr val="000000"/>
                </a:solidFill>
                <a:latin typeface="Arial" pitchFamily="34" charset="0"/>
                <a:ea typeface="돋움" pitchFamily="50" charset="-127"/>
              </a:rPr>
              <a:t>*TIM (MLD1)</a:t>
            </a:r>
          </a:p>
          <a:p>
            <a:pPr defTabSz="914400" eaLnBrk="1" latinLnBrk="1" hangingPunct="1">
              <a:buClrTx/>
              <a:buSzTx/>
              <a:buFontTx/>
              <a:buNone/>
            </a:pPr>
            <a:r>
              <a:rPr kumimoji="1" lang="en-US" altLang="ko-KR" sz="1050" b="1" dirty="0" smtClean="0">
                <a:solidFill>
                  <a:srgbClr val="000000"/>
                </a:solidFill>
                <a:latin typeface="Arial" pitchFamily="34" charset="0"/>
                <a:ea typeface="돋움" pitchFamily="50" charset="-127"/>
              </a:rPr>
              <a:t>* </a:t>
            </a:r>
            <a:r>
              <a:rPr kumimoji="1" lang="en-US" altLang="ko-KR" sz="1050" b="1" dirty="0" smtClean="0">
                <a:solidFill>
                  <a:srgbClr val="FF0000"/>
                </a:solidFill>
                <a:latin typeface="Arial" pitchFamily="34" charset="0"/>
                <a:ea typeface="돋움" pitchFamily="50" charset="-127"/>
              </a:rPr>
              <a:t>Buffer status of MLD1</a:t>
            </a:r>
            <a:endParaRPr kumimoji="1" lang="ko-KR" altLang="en-US" sz="1050" b="1" dirty="0" err="1" smtClean="0">
              <a:solidFill>
                <a:srgbClr val="FF0000"/>
              </a:solidFill>
              <a:latin typeface="Arial" pitchFamily="34" charset="0"/>
              <a:ea typeface="돋움" pitchFamily="50" charset="-127"/>
            </a:endParaRPr>
          </a:p>
        </p:txBody>
      </p:sp>
      <p:sp>
        <p:nvSpPr>
          <p:cNvPr id="12" name="TextBox 11"/>
          <p:cNvSpPr txBox="1"/>
          <p:nvPr/>
        </p:nvSpPr>
        <p:spPr>
          <a:xfrm>
            <a:off x="15884" y="3390376"/>
            <a:ext cx="976960"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STA1 of non-AP MLD1</a:t>
            </a:r>
            <a:endParaRPr kumimoji="1" lang="ko-KR" altLang="en-US" sz="1000" b="1" dirty="0" err="1" smtClean="0">
              <a:solidFill>
                <a:srgbClr val="000000"/>
              </a:solidFill>
              <a:latin typeface="Arial" pitchFamily="34" charset="0"/>
              <a:ea typeface="돋움" pitchFamily="50" charset="-127"/>
            </a:endParaRPr>
          </a:p>
        </p:txBody>
      </p:sp>
      <p:sp>
        <p:nvSpPr>
          <p:cNvPr id="13" name="직사각형 12"/>
          <p:cNvSpPr/>
          <p:nvPr/>
        </p:nvSpPr>
        <p:spPr>
          <a:xfrm>
            <a:off x="2571503" y="3428998"/>
            <a:ext cx="667577"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TextBox 13"/>
          <p:cNvSpPr txBox="1"/>
          <p:nvPr/>
        </p:nvSpPr>
        <p:spPr>
          <a:xfrm>
            <a:off x="2599964" y="3428999"/>
            <a:ext cx="63190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PS-Poll</a:t>
            </a:r>
            <a:endParaRPr kumimoji="1" lang="ko-KR" altLang="en-US" sz="1000" b="1" dirty="0" err="1" smtClean="0">
              <a:solidFill>
                <a:srgbClr val="000000"/>
              </a:solidFill>
              <a:latin typeface="Arial" pitchFamily="34" charset="0"/>
              <a:ea typeface="돋움" pitchFamily="50" charset="-127"/>
            </a:endParaRPr>
          </a:p>
        </p:txBody>
      </p:sp>
      <p:sp>
        <p:nvSpPr>
          <p:cNvPr id="15" name="직사각형 14"/>
          <p:cNvSpPr/>
          <p:nvPr/>
        </p:nvSpPr>
        <p:spPr>
          <a:xfrm>
            <a:off x="3380864" y="3144153"/>
            <a:ext cx="964124"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6" name="TextBox 15"/>
          <p:cNvSpPr txBox="1"/>
          <p:nvPr/>
        </p:nvSpPr>
        <p:spPr>
          <a:xfrm>
            <a:off x="3554394" y="3144155"/>
            <a:ext cx="46198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Data</a:t>
            </a:r>
            <a:endParaRPr kumimoji="1" lang="ko-KR" altLang="en-US" sz="1000" b="1" dirty="0" err="1" smtClean="0">
              <a:solidFill>
                <a:srgbClr val="000000"/>
              </a:solidFill>
              <a:latin typeface="Arial" pitchFamily="34" charset="0"/>
              <a:ea typeface="돋움" pitchFamily="50" charset="-127"/>
            </a:endParaRPr>
          </a:p>
        </p:txBody>
      </p:sp>
      <p:sp>
        <p:nvSpPr>
          <p:cNvPr id="17" name="직사각형 16"/>
          <p:cNvSpPr/>
          <p:nvPr/>
        </p:nvSpPr>
        <p:spPr>
          <a:xfrm>
            <a:off x="4408564" y="3428998"/>
            <a:ext cx="964124"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4627780" y="3429000"/>
            <a:ext cx="37061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BA</a:t>
            </a:r>
            <a:endParaRPr kumimoji="1" lang="ko-KR" altLang="en-US" sz="1000" b="1" dirty="0" err="1" smtClean="0">
              <a:solidFill>
                <a:srgbClr val="000000"/>
              </a:solidFill>
              <a:latin typeface="Arial" pitchFamily="34" charset="0"/>
              <a:ea typeface="돋움" pitchFamily="50" charset="-127"/>
            </a:endParaRPr>
          </a:p>
        </p:txBody>
      </p:sp>
      <p:cxnSp>
        <p:nvCxnSpPr>
          <p:cNvPr id="19" name="직선 연결선 18"/>
          <p:cNvCxnSpPr/>
          <p:nvPr/>
        </p:nvCxnSpPr>
        <p:spPr bwMode="auto">
          <a:xfrm>
            <a:off x="828076" y="4147634"/>
            <a:ext cx="5400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21"/>
          <p:cNvSpPr txBox="1"/>
          <p:nvPr/>
        </p:nvSpPr>
        <p:spPr>
          <a:xfrm>
            <a:off x="16376" y="4109010"/>
            <a:ext cx="976960"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STA2 of non-AP MLD1</a:t>
            </a:r>
            <a:endParaRPr kumimoji="1" lang="ko-KR" altLang="en-US" sz="1000" b="1" dirty="0" err="1" smtClean="0">
              <a:solidFill>
                <a:srgbClr val="000000"/>
              </a:solidFill>
              <a:latin typeface="Arial" pitchFamily="34" charset="0"/>
              <a:ea typeface="돋움" pitchFamily="50" charset="-127"/>
            </a:endParaRPr>
          </a:p>
        </p:txBody>
      </p:sp>
      <p:sp>
        <p:nvSpPr>
          <p:cNvPr id="30" name="TextBox 29"/>
          <p:cNvSpPr txBox="1"/>
          <p:nvPr/>
        </p:nvSpPr>
        <p:spPr>
          <a:xfrm>
            <a:off x="-8505" y="3794781"/>
            <a:ext cx="971403"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AP2 of </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MLD1</a:t>
            </a:r>
            <a:endParaRPr kumimoji="1" lang="ko-KR" altLang="en-US" sz="1000" b="1" dirty="0" err="1" smtClean="0">
              <a:solidFill>
                <a:srgbClr val="000000"/>
              </a:solidFill>
              <a:latin typeface="Arial" pitchFamily="34" charset="0"/>
              <a:ea typeface="돋움" pitchFamily="50" charset="-127"/>
            </a:endParaRPr>
          </a:p>
        </p:txBody>
      </p:sp>
      <p:cxnSp>
        <p:nvCxnSpPr>
          <p:cNvPr id="32" name="직선 연결선 31"/>
          <p:cNvCxnSpPr/>
          <p:nvPr/>
        </p:nvCxnSpPr>
        <p:spPr bwMode="auto">
          <a:xfrm flipV="1">
            <a:off x="827584" y="4901098"/>
            <a:ext cx="5400600" cy="3862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TextBox 32"/>
          <p:cNvSpPr txBox="1"/>
          <p:nvPr/>
        </p:nvSpPr>
        <p:spPr>
          <a:xfrm>
            <a:off x="15884" y="4901098"/>
            <a:ext cx="976960"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STA3 of non-AP MLD1</a:t>
            </a:r>
            <a:endParaRPr kumimoji="1" lang="ko-KR" altLang="en-US" sz="1000" b="1" dirty="0" err="1" smtClean="0">
              <a:solidFill>
                <a:srgbClr val="000000"/>
              </a:solidFill>
              <a:latin typeface="Arial" pitchFamily="34" charset="0"/>
              <a:ea typeface="돋움" pitchFamily="50" charset="-127"/>
            </a:endParaRPr>
          </a:p>
        </p:txBody>
      </p:sp>
      <p:sp>
        <p:nvSpPr>
          <p:cNvPr id="34" name="TextBox 33"/>
          <p:cNvSpPr txBox="1"/>
          <p:nvPr/>
        </p:nvSpPr>
        <p:spPr>
          <a:xfrm>
            <a:off x="-8997" y="4586869"/>
            <a:ext cx="971403"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AP3 of </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MLD1</a:t>
            </a:r>
            <a:endParaRPr kumimoji="1" lang="ko-KR" altLang="en-US" sz="1000" b="1" dirty="0" err="1" smtClean="0">
              <a:solidFill>
                <a:srgbClr val="000000"/>
              </a:solidFill>
              <a:latin typeface="Arial" pitchFamily="34" charset="0"/>
              <a:ea typeface="돋움" pitchFamily="50" charset="-127"/>
            </a:endParaRPr>
          </a:p>
        </p:txBody>
      </p:sp>
      <p:sp>
        <p:nvSpPr>
          <p:cNvPr id="41" name="직사각형 40"/>
          <p:cNvSpPr/>
          <p:nvPr/>
        </p:nvSpPr>
        <p:spPr>
          <a:xfrm>
            <a:off x="2778927" y="4152267"/>
            <a:ext cx="667577"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TextBox 41"/>
          <p:cNvSpPr txBox="1"/>
          <p:nvPr/>
        </p:nvSpPr>
        <p:spPr>
          <a:xfrm>
            <a:off x="2807388" y="4152268"/>
            <a:ext cx="63190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PS-Poll</a:t>
            </a:r>
            <a:endParaRPr kumimoji="1" lang="ko-KR" altLang="en-US" sz="1000" b="1" dirty="0" err="1" smtClean="0">
              <a:solidFill>
                <a:srgbClr val="000000"/>
              </a:solidFill>
              <a:latin typeface="Arial" pitchFamily="34" charset="0"/>
              <a:ea typeface="돋움" pitchFamily="50" charset="-127"/>
            </a:endParaRPr>
          </a:p>
        </p:txBody>
      </p:sp>
      <p:sp>
        <p:nvSpPr>
          <p:cNvPr id="43" name="직사각형 42"/>
          <p:cNvSpPr/>
          <p:nvPr/>
        </p:nvSpPr>
        <p:spPr>
          <a:xfrm>
            <a:off x="3588288" y="3867422"/>
            <a:ext cx="964124"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4" name="TextBox 43"/>
          <p:cNvSpPr txBox="1"/>
          <p:nvPr/>
        </p:nvSpPr>
        <p:spPr>
          <a:xfrm>
            <a:off x="3761818" y="3867424"/>
            <a:ext cx="46198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Data</a:t>
            </a:r>
            <a:endParaRPr kumimoji="1" lang="ko-KR" altLang="en-US" sz="1000" b="1" dirty="0" err="1" smtClean="0">
              <a:solidFill>
                <a:srgbClr val="000000"/>
              </a:solidFill>
              <a:latin typeface="Arial" pitchFamily="34" charset="0"/>
              <a:ea typeface="돋움" pitchFamily="50" charset="-127"/>
            </a:endParaRPr>
          </a:p>
        </p:txBody>
      </p:sp>
      <p:sp>
        <p:nvSpPr>
          <p:cNvPr id="45" name="직사각형 44"/>
          <p:cNvSpPr/>
          <p:nvPr/>
        </p:nvSpPr>
        <p:spPr>
          <a:xfrm>
            <a:off x="4615988" y="4152267"/>
            <a:ext cx="964124"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6" name="TextBox 45"/>
          <p:cNvSpPr txBox="1"/>
          <p:nvPr/>
        </p:nvSpPr>
        <p:spPr>
          <a:xfrm>
            <a:off x="4835204" y="4152269"/>
            <a:ext cx="37061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BA</a:t>
            </a:r>
            <a:endParaRPr kumimoji="1" lang="ko-KR" altLang="en-US" sz="1000" b="1" dirty="0" err="1" smtClean="0">
              <a:solidFill>
                <a:srgbClr val="000000"/>
              </a:solidFill>
              <a:latin typeface="Arial" pitchFamily="34" charset="0"/>
              <a:ea typeface="돋움" pitchFamily="50" charset="-127"/>
            </a:endParaRPr>
          </a:p>
        </p:txBody>
      </p:sp>
      <p:sp>
        <p:nvSpPr>
          <p:cNvPr id="7" name="TextBox 6"/>
          <p:cNvSpPr txBox="1"/>
          <p:nvPr/>
        </p:nvSpPr>
        <p:spPr>
          <a:xfrm>
            <a:off x="1087326" y="4363186"/>
            <a:ext cx="1549817"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STA1 and STA2 are awaken based on the buffer status</a:t>
            </a:r>
            <a:endParaRPr kumimoji="1" lang="ko-KR" altLang="en-US" sz="1000" b="1" dirty="0" err="1" smtClean="0">
              <a:solidFill>
                <a:srgbClr val="000000"/>
              </a:solidFill>
              <a:latin typeface="Arial" pitchFamily="34" charset="0"/>
              <a:ea typeface="돋움" pitchFamily="50" charset="-127"/>
            </a:endParaRPr>
          </a:p>
        </p:txBody>
      </p:sp>
      <p:cxnSp>
        <p:nvCxnSpPr>
          <p:cNvPr id="47" name="직선 연결선 46"/>
          <p:cNvCxnSpPr>
            <a:stCxn id="7" idx="0"/>
          </p:cNvCxnSpPr>
          <p:nvPr/>
        </p:nvCxnSpPr>
        <p:spPr bwMode="auto">
          <a:xfrm flipH="1" flipV="1">
            <a:off x="1855201" y="3428998"/>
            <a:ext cx="7034" cy="934188"/>
          </a:xfrm>
          <a:prstGeom prst="line">
            <a:avLst/>
          </a:prstGeom>
          <a:solidFill>
            <a:srgbClr val="00B8FF"/>
          </a:solidFill>
          <a:ln w="9525" cap="flat" cmpd="sng" algn="ctr">
            <a:solidFill>
              <a:schemeClr val="tx1"/>
            </a:solidFill>
            <a:prstDash val="solid"/>
            <a:round/>
            <a:headEnd type="none" w="med" len="med"/>
            <a:tailEnd type="arrow" w="med" len="med"/>
          </a:ln>
          <a:effectLst/>
        </p:spPr>
      </p:cxnSp>
      <p:cxnSp>
        <p:nvCxnSpPr>
          <p:cNvPr id="50" name="직선 연결선 49"/>
          <p:cNvCxnSpPr>
            <a:stCxn id="7" idx="0"/>
          </p:cNvCxnSpPr>
          <p:nvPr/>
        </p:nvCxnSpPr>
        <p:spPr bwMode="auto">
          <a:xfrm flipH="1" flipV="1">
            <a:off x="1780865" y="4147634"/>
            <a:ext cx="81370" cy="215552"/>
          </a:xfrm>
          <a:prstGeom prst="line">
            <a:avLst/>
          </a:prstGeom>
          <a:solidFill>
            <a:srgbClr val="00B8FF"/>
          </a:solidFill>
          <a:ln w="9525" cap="flat" cmpd="sng" algn="ctr">
            <a:solidFill>
              <a:schemeClr val="tx1"/>
            </a:solidFill>
            <a:prstDash val="solid"/>
            <a:round/>
            <a:headEnd type="none" w="med" len="med"/>
            <a:tailEnd type="arrow" w="med" len="med"/>
          </a:ln>
          <a:effectLst/>
        </p:spPr>
      </p:cxnSp>
    </p:spTree>
    <p:extLst>
      <p:ext uri="{BB962C8B-B14F-4D97-AF65-F5344CB8AC3E}">
        <p14:creationId xmlns:p14="http://schemas.microsoft.com/office/powerpoint/2010/main" val="1917835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(3/4)</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b="0" dirty="0" smtClean="0"/>
              <a:t>Case 2: Including the DL buffered traffic related information in DL data</a:t>
            </a:r>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cxnSp>
        <p:nvCxnSpPr>
          <p:cNvPr id="9" name="직선 연결선 8"/>
          <p:cNvCxnSpPr/>
          <p:nvPr/>
        </p:nvCxnSpPr>
        <p:spPr bwMode="auto">
          <a:xfrm>
            <a:off x="827584" y="3212976"/>
            <a:ext cx="7128792" cy="214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직사각형 9"/>
          <p:cNvSpPr/>
          <p:nvPr/>
        </p:nvSpPr>
        <p:spPr>
          <a:xfrm>
            <a:off x="1187624" y="2928130"/>
            <a:ext cx="667577"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TextBox 10"/>
          <p:cNvSpPr txBox="1"/>
          <p:nvPr/>
        </p:nvSpPr>
        <p:spPr>
          <a:xfrm>
            <a:off x="1208870" y="2928131"/>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29" name="TextBox 28"/>
          <p:cNvSpPr txBox="1"/>
          <p:nvPr/>
        </p:nvSpPr>
        <p:spPr>
          <a:xfrm>
            <a:off x="21441" y="2843645"/>
            <a:ext cx="971403"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AP1 of </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MLD1</a:t>
            </a:r>
            <a:endParaRPr kumimoji="1" lang="ko-KR" altLang="en-US" sz="1000" b="1" dirty="0" err="1" smtClean="0">
              <a:solidFill>
                <a:srgbClr val="000000"/>
              </a:solidFill>
              <a:latin typeface="Arial" pitchFamily="34" charset="0"/>
              <a:ea typeface="돋움" pitchFamily="50" charset="-127"/>
            </a:endParaRPr>
          </a:p>
        </p:txBody>
      </p:sp>
      <p:sp>
        <p:nvSpPr>
          <p:cNvPr id="31" name="TextBox 30"/>
          <p:cNvSpPr txBox="1"/>
          <p:nvPr/>
        </p:nvSpPr>
        <p:spPr>
          <a:xfrm>
            <a:off x="978883" y="2566644"/>
            <a:ext cx="1546924" cy="253916"/>
          </a:xfrm>
          <a:prstGeom prst="rect">
            <a:avLst/>
          </a:prstGeom>
          <a:noFill/>
        </p:spPr>
        <p:txBody>
          <a:bodyPr wrap="square" rtlCol="0" anchor="t" anchorCtr="0">
            <a:spAutoFit/>
          </a:bodyPr>
          <a:lstStyle/>
          <a:p>
            <a:pPr defTabSz="914400" eaLnBrk="1" latinLnBrk="1" hangingPunct="1">
              <a:buClrTx/>
              <a:buSzTx/>
              <a:buFontTx/>
              <a:buNone/>
            </a:pPr>
            <a:r>
              <a:rPr kumimoji="1" lang="en-US" altLang="ko-KR" sz="1050" b="1" dirty="0" smtClean="0">
                <a:solidFill>
                  <a:srgbClr val="000000"/>
                </a:solidFill>
                <a:latin typeface="Arial" pitchFamily="34" charset="0"/>
                <a:ea typeface="돋움" pitchFamily="50" charset="-127"/>
              </a:rPr>
              <a:t>*TIM (MLD1)</a:t>
            </a:r>
          </a:p>
        </p:txBody>
      </p:sp>
      <p:sp>
        <p:nvSpPr>
          <p:cNvPr id="12" name="TextBox 11"/>
          <p:cNvSpPr txBox="1"/>
          <p:nvPr/>
        </p:nvSpPr>
        <p:spPr>
          <a:xfrm>
            <a:off x="15884" y="3174352"/>
            <a:ext cx="976960"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STA1 of non-AP MLD1</a:t>
            </a:r>
            <a:endParaRPr kumimoji="1" lang="ko-KR" altLang="en-US" sz="1000" b="1" dirty="0" err="1" smtClean="0">
              <a:solidFill>
                <a:srgbClr val="000000"/>
              </a:solidFill>
              <a:latin typeface="Arial" pitchFamily="34" charset="0"/>
              <a:ea typeface="돋움" pitchFamily="50" charset="-127"/>
            </a:endParaRPr>
          </a:p>
        </p:txBody>
      </p:sp>
      <p:sp>
        <p:nvSpPr>
          <p:cNvPr id="13" name="직사각형 12"/>
          <p:cNvSpPr/>
          <p:nvPr/>
        </p:nvSpPr>
        <p:spPr>
          <a:xfrm>
            <a:off x="2571503" y="3212974"/>
            <a:ext cx="667577"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TextBox 13"/>
          <p:cNvSpPr txBox="1"/>
          <p:nvPr/>
        </p:nvSpPr>
        <p:spPr>
          <a:xfrm>
            <a:off x="2599964" y="3212975"/>
            <a:ext cx="63190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PS-Poll</a:t>
            </a:r>
            <a:endParaRPr kumimoji="1" lang="ko-KR" altLang="en-US" sz="1000" b="1" dirty="0" err="1" smtClean="0">
              <a:solidFill>
                <a:srgbClr val="000000"/>
              </a:solidFill>
              <a:latin typeface="Arial" pitchFamily="34" charset="0"/>
              <a:ea typeface="돋움" pitchFamily="50" charset="-127"/>
            </a:endParaRPr>
          </a:p>
        </p:txBody>
      </p:sp>
      <p:sp>
        <p:nvSpPr>
          <p:cNvPr id="15" name="직사각형 14"/>
          <p:cNvSpPr/>
          <p:nvPr/>
        </p:nvSpPr>
        <p:spPr>
          <a:xfrm>
            <a:off x="3347864" y="2928129"/>
            <a:ext cx="1171548"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6" name="TextBox 15"/>
          <p:cNvSpPr txBox="1"/>
          <p:nvPr/>
        </p:nvSpPr>
        <p:spPr>
          <a:xfrm>
            <a:off x="3457200" y="2852936"/>
            <a:ext cx="1032655"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Data + </a:t>
            </a:r>
          </a:p>
          <a:p>
            <a:pPr algn="ctr" defTabSz="914400" eaLnBrk="1" latinLnBrk="1" hangingPunct="1">
              <a:buClrTx/>
              <a:buSzTx/>
              <a:buFontTx/>
              <a:buNone/>
            </a:pPr>
            <a:r>
              <a:rPr kumimoji="1" lang="en-US" altLang="ko-KR" sz="1000" b="1" dirty="0" smtClean="0">
                <a:solidFill>
                  <a:srgbClr val="FF0000"/>
                </a:solidFill>
                <a:latin typeface="Arial" pitchFamily="34" charset="0"/>
                <a:ea typeface="돋움" pitchFamily="50" charset="-127"/>
              </a:rPr>
              <a:t>BSR of MLD 1</a:t>
            </a:r>
            <a:endParaRPr kumimoji="1" lang="ko-KR" altLang="en-US" sz="1000" b="1" dirty="0" err="1" smtClean="0">
              <a:solidFill>
                <a:srgbClr val="FF0000"/>
              </a:solidFill>
              <a:latin typeface="Arial" pitchFamily="34" charset="0"/>
              <a:ea typeface="돋움" pitchFamily="50" charset="-127"/>
            </a:endParaRPr>
          </a:p>
        </p:txBody>
      </p:sp>
      <p:sp>
        <p:nvSpPr>
          <p:cNvPr id="17" name="직사각형 16"/>
          <p:cNvSpPr/>
          <p:nvPr/>
        </p:nvSpPr>
        <p:spPr>
          <a:xfrm>
            <a:off x="4618444" y="3212975"/>
            <a:ext cx="964124" cy="285822"/>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4627780" y="3212976"/>
            <a:ext cx="37061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BA</a:t>
            </a:r>
            <a:endParaRPr kumimoji="1" lang="ko-KR" altLang="en-US" sz="1000" b="1" dirty="0" err="1" smtClean="0">
              <a:solidFill>
                <a:srgbClr val="000000"/>
              </a:solidFill>
              <a:latin typeface="Arial" pitchFamily="34" charset="0"/>
              <a:ea typeface="돋움" pitchFamily="50" charset="-127"/>
            </a:endParaRPr>
          </a:p>
        </p:txBody>
      </p:sp>
      <p:cxnSp>
        <p:nvCxnSpPr>
          <p:cNvPr id="19" name="직선 연결선 18"/>
          <p:cNvCxnSpPr/>
          <p:nvPr/>
        </p:nvCxnSpPr>
        <p:spPr bwMode="auto">
          <a:xfrm flipV="1">
            <a:off x="828076" y="3925086"/>
            <a:ext cx="7128300" cy="652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21"/>
          <p:cNvSpPr txBox="1"/>
          <p:nvPr/>
        </p:nvSpPr>
        <p:spPr>
          <a:xfrm>
            <a:off x="16376" y="3892986"/>
            <a:ext cx="976960"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STA2 of non-AP MLD1</a:t>
            </a:r>
            <a:endParaRPr kumimoji="1" lang="ko-KR" altLang="en-US" sz="1000" b="1" dirty="0" err="1" smtClean="0">
              <a:solidFill>
                <a:srgbClr val="000000"/>
              </a:solidFill>
              <a:latin typeface="Arial" pitchFamily="34" charset="0"/>
              <a:ea typeface="돋움" pitchFamily="50" charset="-127"/>
            </a:endParaRPr>
          </a:p>
        </p:txBody>
      </p:sp>
      <p:sp>
        <p:nvSpPr>
          <p:cNvPr id="30" name="TextBox 29"/>
          <p:cNvSpPr txBox="1"/>
          <p:nvPr/>
        </p:nvSpPr>
        <p:spPr>
          <a:xfrm>
            <a:off x="-8505" y="3578757"/>
            <a:ext cx="971403"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AP2 of </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MLD1</a:t>
            </a:r>
            <a:endParaRPr kumimoji="1" lang="ko-KR" altLang="en-US" sz="1000" b="1" dirty="0" err="1" smtClean="0">
              <a:solidFill>
                <a:srgbClr val="000000"/>
              </a:solidFill>
              <a:latin typeface="Arial" pitchFamily="34" charset="0"/>
              <a:ea typeface="돋움" pitchFamily="50" charset="-127"/>
            </a:endParaRPr>
          </a:p>
        </p:txBody>
      </p:sp>
      <p:cxnSp>
        <p:nvCxnSpPr>
          <p:cNvPr id="32" name="직선 연결선 31"/>
          <p:cNvCxnSpPr/>
          <p:nvPr/>
        </p:nvCxnSpPr>
        <p:spPr bwMode="auto">
          <a:xfrm flipV="1">
            <a:off x="827584" y="4695233"/>
            <a:ext cx="7128792" cy="2846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TextBox 32"/>
          <p:cNvSpPr txBox="1"/>
          <p:nvPr/>
        </p:nvSpPr>
        <p:spPr>
          <a:xfrm>
            <a:off x="15884" y="4685074"/>
            <a:ext cx="976960"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STA3 of non-AP MLD1</a:t>
            </a:r>
            <a:endParaRPr kumimoji="1" lang="ko-KR" altLang="en-US" sz="1000" b="1" dirty="0" err="1" smtClean="0">
              <a:solidFill>
                <a:srgbClr val="000000"/>
              </a:solidFill>
              <a:latin typeface="Arial" pitchFamily="34" charset="0"/>
              <a:ea typeface="돋움" pitchFamily="50" charset="-127"/>
            </a:endParaRPr>
          </a:p>
        </p:txBody>
      </p:sp>
      <p:sp>
        <p:nvSpPr>
          <p:cNvPr id="34" name="TextBox 33"/>
          <p:cNvSpPr txBox="1"/>
          <p:nvPr/>
        </p:nvSpPr>
        <p:spPr>
          <a:xfrm>
            <a:off x="-8997" y="4370845"/>
            <a:ext cx="971403"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AP3 of </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MLD1</a:t>
            </a:r>
            <a:endParaRPr kumimoji="1" lang="ko-KR" altLang="en-US" sz="1000" b="1" dirty="0" err="1" smtClean="0">
              <a:solidFill>
                <a:srgbClr val="000000"/>
              </a:solidFill>
              <a:latin typeface="Arial" pitchFamily="34" charset="0"/>
              <a:ea typeface="돋움" pitchFamily="50" charset="-127"/>
            </a:endParaRPr>
          </a:p>
        </p:txBody>
      </p:sp>
      <p:sp>
        <p:nvSpPr>
          <p:cNvPr id="41" name="직사각형 40"/>
          <p:cNvSpPr/>
          <p:nvPr/>
        </p:nvSpPr>
        <p:spPr>
          <a:xfrm>
            <a:off x="4638358" y="3925086"/>
            <a:ext cx="667577"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TextBox 41"/>
          <p:cNvSpPr txBox="1"/>
          <p:nvPr/>
        </p:nvSpPr>
        <p:spPr>
          <a:xfrm>
            <a:off x="4666819" y="3925087"/>
            <a:ext cx="63190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PS-Poll</a:t>
            </a:r>
            <a:endParaRPr kumimoji="1" lang="ko-KR" altLang="en-US" sz="1000" b="1" dirty="0" err="1" smtClean="0">
              <a:solidFill>
                <a:srgbClr val="000000"/>
              </a:solidFill>
              <a:latin typeface="Arial" pitchFamily="34" charset="0"/>
              <a:ea typeface="돋움" pitchFamily="50" charset="-127"/>
            </a:endParaRPr>
          </a:p>
        </p:txBody>
      </p:sp>
      <p:sp>
        <p:nvSpPr>
          <p:cNvPr id="43" name="직사각형 42"/>
          <p:cNvSpPr/>
          <p:nvPr/>
        </p:nvSpPr>
        <p:spPr>
          <a:xfrm>
            <a:off x="5447719" y="3640241"/>
            <a:ext cx="964124"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4" name="TextBox 43"/>
          <p:cNvSpPr txBox="1"/>
          <p:nvPr/>
        </p:nvSpPr>
        <p:spPr>
          <a:xfrm>
            <a:off x="5621249" y="3640243"/>
            <a:ext cx="46198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Data</a:t>
            </a:r>
            <a:endParaRPr kumimoji="1" lang="ko-KR" altLang="en-US" sz="1000" b="1" dirty="0" err="1" smtClean="0">
              <a:solidFill>
                <a:srgbClr val="000000"/>
              </a:solidFill>
              <a:latin typeface="Arial" pitchFamily="34" charset="0"/>
              <a:ea typeface="돋움" pitchFamily="50" charset="-127"/>
            </a:endParaRPr>
          </a:p>
        </p:txBody>
      </p:sp>
      <p:sp>
        <p:nvSpPr>
          <p:cNvPr id="45" name="직사각형 44"/>
          <p:cNvSpPr/>
          <p:nvPr/>
        </p:nvSpPr>
        <p:spPr>
          <a:xfrm>
            <a:off x="6475419" y="3925086"/>
            <a:ext cx="964124"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6" name="TextBox 45"/>
          <p:cNvSpPr txBox="1"/>
          <p:nvPr/>
        </p:nvSpPr>
        <p:spPr>
          <a:xfrm>
            <a:off x="6694635" y="3925088"/>
            <a:ext cx="37061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BA</a:t>
            </a:r>
            <a:endParaRPr kumimoji="1" lang="ko-KR" altLang="en-US" sz="1000" b="1" dirty="0" err="1" smtClean="0">
              <a:solidFill>
                <a:srgbClr val="000000"/>
              </a:solidFill>
              <a:latin typeface="Arial" pitchFamily="34" charset="0"/>
              <a:ea typeface="돋움" pitchFamily="50" charset="-127"/>
            </a:endParaRPr>
          </a:p>
        </p:txBody>
      </p:sp>
      <p:sp>
        <p:nvSpPr>
          <p:cNvPr id="35" name="TextBox 34"/>
          <p:cNvSpPr txBox="1"/>
          <p:nvPr/>
        </p:nvSpPr>
        <p:spPr>
          <a:xfrm>
            <a:off x="1087326" y="4139424"/>
            <a:ext cx="1549817"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STA1 is awaken</a:t>
            </a:r>
            <a:endParaRPr kumimoji="1" lang="ko-KR" altLang="en-US" sz="1000" b="1" dirty="0" err="1" smtClean="0">
              <a:solidFill>
                <a:srgbClr val="000000"/>
              </a:solidFill>
              <a:latin typeface="Arial" pitchFamily="34" charset="0"/>
              <a:ea typeface="돋움" pitchFamily="50" charset="-127"/>
            </a:endParaRPr>
          </a:p>
        </p:txBody>
      </p:sp>
      <p:cxnSp>
        <p:nvCxnSpPr>
          <p:cNvPr id="36" name="직선 연결선 35"/>
          <p:cNvCxnSpPr>
            <a:stCxn id="35" idx="0"/>
          </p:cNvCxnSpPr>
          <p:nvPr/>
        </p:nvCxnSpPr>
        <p:spPr bwMode="auto">
          <a:xfrm flipH="1" flipV="1">
            <a:off x="1855201" y="3205236"/>
            <a:ext cx="7034" cy="934188"/>
          </a:xfrm>
          <a:prstGeom prst="line">
            <a:avLst/>
          </a:prstGeom>
          <a:solidFill>
            <a:srgbClr val="00B8FF"/>
          </a:solidFill>
          <a:ln w="9525" cap="flat" cmpd="sng" algn="ctr">
            <a:solidFill>
              <a:schemeClr val="tx1"/>
            </a:solidFill>
            <a:prstDash val="solid"/>
            <a:round/>
            <a:headEnd type="none" w="med" len="med"/>
            <a:tailEnd type="arrow" w="med" len="med"/>
          </a:ln>
          <a:effectLst/>
        </p:spPr>
      </p:cxnSp>
    </p:spTree>
    <p:extLst>
      <p:ext uri="{BB962C8B-B14F-4D97-AF65-F5344CB8AC3E}">
        <p14:creationId xmlns:p14="http://schemas.microsoft.com/office/powerpoint/2010/main" val="4079826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(4/4)</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b="0" dirty="0" smtClean="0"/>
              <a:t>Case 3: Hybrid indication to alleviate the Beacon overhead</a:t>
            </a:r>
            <a:endParaRPr lang="en-US" altLang="ko-KR" sz="1400" b="0" dirty="0" smtClean="0"/>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cxnSp>
        <p:nvCxnSpPr>
          <p:cNvPr id="37" name="직선 연결선 36"/>
          <p:cNvCxnSpPr/>
          <p:nvPr/>
        </p:nvCxnSpPr>
        <p:spPr bwMode="auto">
          <a:xfrm>
            <a:off x="827584" y="3212976"/>
            <a:ext cx="7128792" cy="214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직사각형 37"/>
          <p:cNvSpPr/>
          <p:nvPr/>
        </p:nvSpPr>
        <p:spPr>
          <a:xfrm>
            <a:off x="1187624" y="2928130"/>
            <a:ext cx="667577"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TextBox 38"/>
          <p:cNvSpPr txBox="1"/>
          <p:nvPr/>
        </p:nvSpPr>
        <p:spPr>
          <a:xfrm>
            <a:off x="1208870" y="2928131"/>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0" name="TextBox 39"/>
          <p:cNvSpPr txBox="1"/>
          <p:nvPr/>
        </p:nvSpPr>
        <p:spPr>
          <a:xfrm>
            <a:off x="21441" y="2843645"/>
            <a:ext cx="971403"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AP1 of </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MLD1</a:t>
            </a:r>
            <a:endParaRPr kumimoji="1" lang="ko-KR" altLang="en-US" sz="1000" b="1" dirty="0" err="1" smtClean="0">
              <a:solidFill>
                <a:srgbClr val="000000"/>
              </a:solidFill>
              <a:latin typeface="Arial" pitchFamily="34" charset="0"/>
              <a:ea typeface="돋움" pitchFamily="50" charset="-127"/>
            </a:endParaRPr>
          </a:p>
        </p:txBody>
      </p:sp>
      <p:sp>
        <p:nvSpPr>
          <p:cNvPr id="47" name="TextBox 46"/>
          <p:cNvSpPr txBox="1"/>
          <p:nvPr/>
        </p:nvSpPr>
        <p:spPr>
          <a:xfrm>
            <a:off x="978883" y="2566644"/>
            <a:ext cx="1658260" cy="415498"/>
          </a:xfrm>
          <a:prstGeom prst="rect">
            <a:avLst/>
          </a:prstGeom>
          <a:noFill/>
        </p:spPr>
        <p:txBody>
          <a:bodyPr wrap="square" rtlCol="0" anchor="t" anchorCtr="0">
            <a:spAutoFit/>
          </a:bodyPr>
          <a:lstStyle/>
          <a:p>
            <a:pPr defTabSz="914400" eaLnBrk="1" latinLnBrk="1" hangingPunct="1">
              <a:buClrTx/>
              <a:buSzTx/>
              <a:buFontTx/>
              <a:buNone/>
            </a:pPr>
            <a:r>
              <a:rPr kumimoji="1" lang="en-US" altLang="ko-KR" sz="1050" b="1" dirty="0" smtClean="0">
                <a:solidFill>
                  <a:srgbClr val="000000"/>
                </a:solidFill>
                <a:latin typeface="Arial" pitchFamily="34" charset="0"/>
                <a:ea typeface="돋움" pitchFamily="50" charset="-127"/>
              </a:rPr>
              <a:t>*TIM (MLD1, 2)</a:t>
            </a:r>
          </a:p>
          <a:p>
            <a:pPr defTabSz="914400" eaLnBrk="1" latinLnBrk="1" hangingPunct="1">
              <a:buClrTx/>
              <a:buSzTx/>
              <a:buFontTx/>
              <a:buNone/>
            </a:pPr>
            <a:r>
              <a:rPr kumimoji="1" lang="en-US" altLang="ko-KR" sz="1050" b="1" dirty="0" smtClean="0">
                <a:solidFill>
                  <a:srgbClr val="FF0000"/>
                </a:solidFill>
                <a:latin typeface="Arial" pitchFamily="34" charset="0"/>
                <a:ea typeface="돋움" pitchFamily="50" charset="-127"/>
              </a:rPr>
              <a:t>* Buffer status of MLD2</a:t>
            </a:r>
          </a:p>
        </p:txBody>
      </p:sp>
      <p:sp>
        <p:nvSpPr>
          <p:cNvPr id="48" name="TextBox 47"/>
          <p:cNvSpPr txBox="1"/>
          <p:nvPr/>
        </p:nvSpPr>
        <p:spPr>
          <a:xfrm>
            <a:off x="15884" y="3174352"/>
            <a:ext cx="976960"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STA1 of non-AP MLD1</a:t>
            </a:r>
            <a:endParaRPr kumimoji="1" lang="ko-KR" altLang="en-US" sz="1000" b="1" dirty="0" err="1" smtClean="0">
              <a:solidFill>
                <a:srgbClr val="000000"/>
              </a:solidFill>
              <a:latin typeface="Arial" pitchFamily="34" charset="0"/>
              <a:ea typeface="돋움" pitchFamily="50" charset="-127"/>
            </a:endParaRPr>
          </a:p>
        </p:txBody>
      </p:sp>
      <p:sp>
        <p:nvSpPr>
          <p:cNvPr id="49" name="직사각형 48"/>
          <p:cNvSpPr/>
          <p:nvPr/>
        </p:nvSpPr>
        <p:spPr>
          <a:xfrm>
            <a:off x="2571503" y="3212974"/>
            <a:ext cx="667577"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0" name="TextBox 49"/>
          <p:cNvSpPr txBox="1"/>
          <p:nvPr/>
        </p:nvSpPr>
        <p:spPr>
          <a:xfrm>
            <a:off x="2599964" y="3212975"/>
            <a:ext cx="63190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PS-Poll</a:t>
            </a:r>
            <a:endParaRPr kumimoji="1" lang="ko-KR" altLang="en-US" sz="1000" b="1" dirty="0" err="1" smtClean="0">
              <a:solidFill>
                <a:srgbClr val="000000"/>
              </a:solidFill>
              <a:latin typeface="Arial" pitchFamily="34" charset="0"/>
              <a:ea typeface="돋움" pitchFamily="50" charset="-127"/>
            </a:endParaRPr>
          </a:p>
        </p:txBody>
      </p:sp>
      <p:sp>
        <p:nvSpPr>
          <p:cNvPr id="51" name="직사각형 50"/>
          <p:cNvSpPr/>
          <p:nvPr/>
        </p:nvSpPr>
        <p:spPr>
          <a:xfrm>
            <a:off x="3380864" y="2928129"/>
            <a:ext cx="1171548"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2" name="TextBox 51"/>
          <p:cNvSpPr txBox="1"/>
          <p:nvPr/>
        </p:nvSpPr>
        <p:spPr>
          <a:xfrm>
            <a:off x="3490200" y="2852936"/>
            <a:ext cx="1032655"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Data + </a:t>
            </a:r>
          </a:p>
          <a:p>
            <a:pPr algn="ctr" defTabSz="914400" eaLnBrk="1" latinLnBrk="1" hangingPunct="1">
              <a:buClrTx/>
              <a:buSzTx/>
              <a:buFontTx/>
              <a:buNone/>
            </a:pPr>
            <a:r>
              <a:rPr kumimoji="1" lang="en-US" altLang="ko-KR" sz="1000" b="1" dirty="0" smtClean="0">
                <a:solidFill>
                  <a:srgbClr val="FF0000"/>
                </a:solidFill>
                <a:latin typeface="Arial" pitchFamily="34" charset="0"/>
                <a:ea typeface="돋움" pitchFamily="50" charset="-127"/>
              </a:rPr>
              <a:t>BSR of MLD 1</a:t>
            </a:r>
            <a:endParaRPr kumimoji="1" lang="ko-KR" altLang="en-US" sz="1000" b="1" dirty="0" err="1" smtClean="0">
              <a:solidFill>
                <a:srgbClr val="FF0000"/>
              </a:solidFill>
              <a:latin typeface="Arial" pitchFamily="34" charset="0"/>
              <a:ea typeface="돋움" pitchFamily="50" charset="-127"/>
            </a:endParaRPr>
          </a:p>
        </p:txBody>
      </p:sp>
      <p:sp>
        <p:nvSpPr>
          <p:cNvPr id="53" name="직사각형 52"/>
          <p:cNvSpPr/>
          <p:nvPr/>
        </p:nvSpPr>
        <p:spPr>
          <a:xfrm>
            <a:off x="4609306" y="3212974"/>
            <a:ext cx="964124"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4" name="TextBox 53"/>
          <p:cNvSpPr txBox="1"/>
          <p:nvPr/>
        </p:nvSpPr>
        <p:spPr>
          <a:xfrm>
            <a:off x="4627780" y="3212976"/>
            <a:ext cx="37061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BA</a:t>
            </a:r>
            <a:endParaRPr kumimoji="1" lang="ko-KR" altLang="en-US" sz="1000" b="1" dirty="0" err="1" smtClean="0">
              <a:solidFill>
                <a:srgbClr val="000000"/>
              </a:solidFill>
              <a:latin typeface="Arial" pitchFamily="34" charset="0"/>
              <a:ea typeface="돋움" pitchFamily="50" charset="-127"/>
            </a:endParaRPr>
          </a:p>
        </p:txBody>
      </p:sp>
      <p:cxnSp>
        <p:nvCxnSpPr>
          <p:cNvPr id="55" name="직선 연결선 54"/>
          <p:cNvCxnSpPr/>
          <p:nvPr/>
        </p:nvCxnSpPr>
        <p:spPr bwMode="auto">
          <a:xfrm flipV="1">
            <a:off x="828076" y="3925086"/>
            <a:ext cx="7128300" cy="652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6" name="TextBox 55"/>
          <p:cNvSpPr txBox="1"/>
          <p:nvPr/>
        </p:nvSpPr>
        <p:spPr>
          <a:xfrm>
            <a:off x="16376" y="3892986"/>
            <a:ext cx="976960"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STA2 of non-AP MLD1</a:t>
            </a:r>
            <a:endParaRPr kumimoji="1" lang="ko-KR" altLang="en-US" sz="1000" b="1" dirty="0" err="1" smtClean="0">
              <a:solidFill>
                <a:srgbClr val="000000"/>
              </a:solidFill>
              <a:latin typeface="Arial" pitchFamily="34" charset="0"/>
              <a:ea typeface="돋움" pitchFamily="50" charset="-127"/>
            </a:endParaRPr>
          </a:p>
        </p:txBody>
      </p:sp>
      <p:sp>
        <p:nvSpPr>
          <p:cNvPr id="57" name="TextBox 56"/>
          <p:cNvSpPr txBox="1"/>
          <p:nvPr/>
        </p:nvSpPr>
        <p:spPr>
          <a:xfrm>
            <a:off x="-8505" y="3578757"/>
            <a:ext cx="971403"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AP2 of </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MLD1</a:t>
            </a:r>
            <a:endParaRPr kumimoji="1" lang="ko-KR" altLang="en-US" sz="1000" b="1" dirty="0" err="1" smtClean="0">
              <a:solidFill>
                <a:srgbClr val="000000"/>
              </a:solidFill>
              <a:latin typeface="Arial" pitchFamily="34" charset="0"/>
              <a:ea typeface="돋움" pitchFamily="50" charset="-127"/>
            </a:endParaRPr>
          </a:p>
        </p:txBody>
      </p:sp>
      <p:sp>
        <p:nvSpPr>
          <p:cNvPr id="61" name="직사각형 60"/>
          <p:cNvSpPr/>
          <p:nvPr/>
        </p:nvSpPr>
        <p:spPr>
          <a:xfrm>
            <a:off x="4638358" y="3925086"/>
            <a:ext cx="667577"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TextBox 61"/>
          <p:cNvSpPr txBox="1"/>
          <p:nvPr/>
        </p:nvSpPr>
        <p:spPr>
          <a:xfrm>
            <a:off x="4666819" y="3925087"/>
            <a:ext cx="63190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PS-Poll</a:t>
            </a:r>
            <a:endParaRPr kumimoji="1" lang="ko-KR" altLang="en-US" sz="1000" b="1" dirty="0" err="1" smtClean="0">
              <a:solidFill>
                <a:srgbClr val="000000"/>
              </a:solidFill>
              <a:latin typeface="Arial" pitchFamily="34" charset="0"/>
              <a:ea typeface="돋움" pitchFamily="50" charset="-127"/>
            </a:endParaRPr>
          </a:p>
        </p:txBody>
      </p:sp>
      <p:sp>
        <p:nvSpPr>
          <p:cNvPr id="63" name="직사각형 62"/>
          <p:cNvSpPr/>
          <p:nvPr/>
        </p:nvSpPr>
        <p:spPr>
          <a:xfrm>
            <a:off x="5447719" y="3640241"/>
            <a:ext cx="964124"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4" name="TextBox 63"/>
          <p:cNvSpPr txBox="1"/>
          <p:nvPr/>
        </p:nvSpPr>
        <p:spPr>
          <a:xfrm>
            <a:off x="5621249" y="3640243"/>
            <a:ext cx="46198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Data</a:t>
            </a:r>
            <a:endParaRPr kumimoji="1" lang="ko-KR" altLang="en-US" sz="1000" b="1" dirty="0" err="1" smtClean="0">
              <a:solidFill>
                <a:srgbClr val="000000"/>
              </a:solidFill>
              <a:latin typeface="Arial" pitchFamily="34" charset="0"/>
              <a:ea typeface="돋움" pitchFamily="50" charset="-127"/>
            </a:endParaRPr>
          </a:p>
        </p:txBody>
      </p:sp>
      <p:sp>
        <p:nvSpPr>
          <p:cNvPr id="65" name="직사각형 64"/>
          <p:cNvSpPr/>
          <p:nvPr/>
        </p:nvSpPr>
        <p:spPr>
          <a:xfrm>
            <a:off x="6475419" y="3925086"/>
            <a:ext cx="964124" cy="284845"/>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6" name="TextBox 65"/>
          <p:cNvSpPr txBox="1"/>
          <p:nvPr/>
        </p:nvSpPr>
        <p:spPr>
          <a:xfrm>
            <a:off x="6694635" y="3925088"/>
            <a:ext cx="37061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BA</a:t>
            </a:r>
            <a:endParaRPr kumimoji="1" lang="ko-KR" altLang="en-US" sz="1000" b="1" dirty="0" err="1" smtClean="0">
              <a:solidFill>
                <a:srgbClr val="000000"/>
              </a:solidFill>
              <a:latin typeface="Arial" pitchFamily="34" charset="0"/>
              <a:ea typeface="돋움" pitchFamily="50" charset="-127"/>
            </a:endParaRPr>
          </a:p>
        </p:txBody>
      </p:sp>
      <p:sp>
        <p:nvSpPr>
          <p:cNvPr id="67" name="TextBox 66"/>
          <p:cNvSpPr txBox="1"/>
          <p:nvPr/>
        </p:nvSpPr>
        <p:spPr>
          <a:xfrm>
            <a:off x="1087326" y="4139424"/>
            <a:ext cx="1828490"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STA1 of MLD 1 is awaken</a:t>
            </a:r>
          </a:p>
        </p:txBody>
      </p:sp>
      <p:cxnSp>
        <p:nvCxnSpPr>
          <p:cNvPr id="68" name="직선 연결선 67"/>
          <p:cNvCxnSpPr>
            <a:stCxn id="67" idx="0"/>
          </p:cNvCxnSpPr>
          <p:nvPr/>
        </p:nvCxnSpPr>
        <p:spPr bwMode="auto">
          <a:xfrm flipH="1" flipV="1">
            <a:off x="1855201" y="3205236"/>
            <a:ext cx="146370" cy="934188"/>
          </a:xfrm>
          <a:prstGeom prst="line">
            <a:avLst/>
          </a:prstGeom>
          <a:solidFill>
            <a:srgbClr val="00B8FF"/>
          </a:solidFill>
          <a:ln w="9525" cap="flat" cmpd="sng" algn="ctr">
            <a:solidFill>
              <a:schemeClr val="tx1"/>
            </a:solidFill>
            <a:prstDash val="solid"/>
            <a:round/>
            <a:headEnd type="none" w="med" len="med"/>
            <a:tailEnd type="arrow" w="med" len="med"/>
          </a:ln>
          <a:effectLst/>
        </p:spPr>
      </p:cxnSp>
      <p:cxnSp>
        <p:nvCxnSpPr>
          <p:cNvPr id="33" name="직선 연결선 32"/>
          <p:cNvCxnSpPr/>
          <p:nvPr/>
        </p:nvCxnSpPr>
        <p:spPr bwMode="auto">
          <a:xfrm>
            <a:off x="806434" y="5390043"/>
            <a:ext cx="7128792" cy="214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TextBox 33"/>
          <p:cNvSpPr txBox="1"/>
          <p:nvPr/>
        </p:nvSpPr>
        <p:spPr>
          <a:xfrm>
            <a:off x="-5266" y="5351419"/>
            <a:ext cx="976960"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STA1 of non-AP MLD2</a:t>
            </a:r>
            <a:endParaRPr kumimoji="1" lang="ko-KR" altLang="en-US" sz="1000" b="1" dirty="0" err="1" smtClean="0">
              <a:solidFill>
                <a:srgbClr val="000000"/>
              </a:solidFill>
              <a:latin typeface="Arial" pitchFamily="34" charset="0"/>
              <a:ea typeface="돋움" pitchFamily="50" charset="-127"/>
            </a:endParaRPr>
          </a:p>
        </p:txBody>
      </p:sp>
      <p:cxnSp>
        <p:nvCxnSpPr>
          <p:cNvPr id="35" name="직선 연결선 34"/>
          <p:cNvCxnSpPr/>
          <p:nvPr/>
        </p:nvCxnSpPr>
        <p:spPr bwMode="auto">
          <a:xfrm flipV="1">
            <a:off x="806926" y="6102153"/>
            <a:ext cx="7128300" cy="652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TextBox 35"/>
          <p:cNvSpPr txBox="1"/>
          <p:nvPr/>
        </p:nvSpPr>
        <p:spPr>
          <a:xfrm>
            <a:off x="-4774" y="6070053"/>
            <a:ext cx="976960"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STA2 of non-AP MLD2</a:t>
            </a:r>
            <a:endParaRPr kumimoji="1" lang="ko-KR" altLang="en-US" sz="1000" b="1" dirty="0" err="1" smtClean="0">
              <a:solidFill>
                <a:srgbClr val="000000"/>
              </a:solidFill>
              <a:latin typeface="Arial" pitchFamily="34" charset="0"/>
              <a:ea typeface="돋움" pitchFamily="50" charset="-127"/>
            </a:endParaRPr>
          </a:p>
        </p:txBody>
      </p:sp>
      <p:sp>
        <p:nvSpPr>
          <p:cNvPr id="42" name="직사각형 41"/>
          <p:cNvSpPr/>
          <p:nvPr/>
        </p:nvSpPr>
        <p:spPr>
          <a:xfrm>
            <a:off x="5985966" y="5389744"/>
            <a:ext cx="667577" cy="284845"/>
          </a:xfrm>
          <a:prstGeom prst="rect">
            <a:avLst/>
          </a:prstGeom>
          <a:solidFill>
            <a:schemeClr val="accent1"/>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TextBox 42"/>
          <p:cNvSpPr txBox="1"/>
          <p:nvPr/>
        </p:nvSpPr>
        <p:spPr>
          <a:xfrm>
            <a:off x="6014427" y="5389745"/>
            <a:ext cx="63190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PS-Poll</a:t>
            </a:r>
            <a:endParaRPr kumimoji="1" lang="ko-KR" altLang="en-US" sz="1000" b="1" dirty="0" err="1" smtClean="0">
              <a:solidFill>
                <a:srgbClr val="000000"/>
              </a:solidFill>
              <a:latin typeface="Arial" pitchFamily="34" charset="0"/>
              <a:ea typeface="돋움" pitchFamily="50" charset="-127"/>
            </a:endParaRPr>
          </a:p>
        </p:txBody>
      </p:sp>
      <p:sp>
        <p:nvSpPr>
          <p:cNvPr id="44" name="직사각형 43"/>
          <p:cNvSpPr/>
          <p:nvPr/>
        </p:nvSpPr>
        <p:spPr>
          <a:xfrm>
            <a:off x="6694635" y="2924261"/>
            <a:ext cx="964124" cy="284845"/>
          </a:xfrm>
          <a:prstGeom prst="rect">
            <a:avLst/>
          </a:prstGeom>
          <a:solidFill>
            <a:schemeClr val="accent1"/>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5" name="TextBox 44"/>
          <p:cNvSpPr txBox="1"/>
          <p:nvPr/>
        </p:nvSpPr>
        <p:spPr>
          <a:xfrm>
            <a:off x="6868165" y="2924263"/>
            <a:ext cx="46198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Data</a:t>
            </a:r>
            <a:endParaRPr kumimoji="1" lang="ko-KR" altLang="en-US" sz="1000" b="1" dirty="0" err="1" smtClean="0">
              <a:solidFill>
                <a:srgbClr val="000000"/>
              </a:solidFill>
              <a:latin typeface="Arial" pitchFamily="34" charset="0"/>
              <a:ea typeface="돋움" pitchFamily="50" charset="-127"/>
            </a:endParaRPr>
          </a:p>
        </p:txBody>
      </p:sp>
      <p:sp>
        <p:nvSpPr>
          <p:cNvPr id="46" name="직사각형 45"/>
          <p:cNvSpPr/>
          <p:nvPr/>
        </p:nvSpPr>
        <p:spPr>
          <a:xfrm>
            <a:off x="7823027" y="5389744"/>
            <a:ext cx="964124" cy="284845"/>
          </a:xfrm>
          <a:prstGeom prst="rect">
            <a:avLst/>
          </a:prstGeom>
          <a:solidFill>
            <a:schemeClr val="accent1"/>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9" name="TextBox 68"/>
          <p:cNvSpPr txBox="1"/>
          <p:nvPr/>
        </p:nvSpPr>
        <p:spPr>
          <a:xfrm>
            <a:off x="8042243" y="5389746"/>
            <a:ext cx="37061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BA</a:t>
            </a:r>
            <a:endParaRPr kumimoji="1" lang="ko-KR" altLang="en-US" sz="1000" b="1" dirty="0" err="1" smtClean="0">
              <a:solidFill>
                <a:srgbClr val="000000"/>
              </a:solidFill>
              <a:latin typeface="Arial" pitchFamily="34" charset="0"/>
              <a:ea typeface="돋움" pitchFamily="50" charset="-127"/>
            </a:endParaRPr>
          </a:p>
        </p:txBody>
      </p:sp>
    </p:spTree>
    <p:extLst>
      <p:ext uri="{BB962C8B-B14F-4D97-AF65-F5344CB8AC3E}">
        <p14:creationId xmlns:p14="http://schemas.microsoft.com/office/powerpoint/2010/main" val="2620002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of Signaling</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b="0" dirty="0" smtClean="0"/>
              <a:t>For case 1 (with TIM)</a:t>
            </a:r>
          </a:p>
          <a:p>
            <a:pPr lvl="1">
              <a:buFont typeface="Arial" panose="020B0604020202020204" pitchFamily="34" charset="0"/>
              <a:buChar char="•"/>
            </a:pPr>
            <a:r>
              <a:rPr lang="en-US" altLang="ko-KR" sz="1600" dirty="0" smtClean="0"/>
              <a:t>Buffer status report of non-AP MLD can be carried in the element</a:t>
            </a:r>
          </a:p>
          <a:p>
            <a:pPr lvl="1">
              <a:buFont typeface="Arial" panose="020B0604020202020204" pitchFamily="34" charset="0"/>
              <a:buChar char="•"/>
            </a:pPr>
            <a:endParaRPr lang="en-US" altLang="ko-KR" sz="1600" b="0" dirty="0" smtClean="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a:buFont typeface="Arial" panose="020B0604020202020204" pitchFamily="34" charset="0"/>
              <a:buChar char="•"/>
            </a:pPr>
            <a:r>
              <a:rPr lang="en-US" altLang="ko-KR" sz="1800" b="0" dirty="0" smtClean="0"/>
              <a:t>For case 2 (within DL data)</a:t>
            </a:r>
            <a:endParaRPr lang="en-US" altLang="ko-KR" sz="1800" b="0" dirty="0"/>
          </a:p>
          <a:p>
            <a:pPr lvl="1">
              <a:buFont typeface="Arial" panose="020B0604020202020204" pitchFamily="34" charset="0"/>
              <a:buChar char="•"/>
            </a:pPr>
            <a:r>
              <a:rPr lang="en-US" altLang="ko-KR" sz="1600" dirty="0"/>
              <a:t>Buffer status report of non-AP MLD can be carried in </a:t>
            </a:r>
            <a:r>
              <a:rPr lang="en-US" altLang="ko-KR" sz="1600" dirty="0" smtClean="0"/>
              <a:t>A-Control field</a:t>
            </a:r>
            <a:endParaRPr lang="en-US" altLang="ko-KR" sz="1600" dirty="0"/>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a:buFont typeface="Arial" panose="020B0604020202020204" pitchFamily="34" charset="0"/>
              <a:buChar char="•"/>
            </a:pPr>
            <a:endParaRPr lang="en-US" altLang="ko-KR" sz="1800" b="0" dirty="0" smtClean="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
        <p:nvSpPr>
          <p:cNvPr id="8" name="직사각형 7"/>
          <p:cNvSpPr/>
          <p:nvPr/>
        </p:nvSpPr>
        <p:spPr>
          <a:xfrm>
            <a:off x="1115616" y="4431582"/>
            <a:ext cx="1728192" cy="43757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Control ID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 BSR of non-AP MLD</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35" name="직사각형 34"/>
          <p:cNvSpPr/>
          <p:nvPr/>
        </p:nvSpPr>
        <p:spPr>
          <a:xfrm>
            <a:off x="2835570" y="4435440"/>
            <a:ext cx="1728192"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Queue size of MLD</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36" name="직사각형 35"/>
          <p:cNvSpPr/>
          <p:nvPr/>
        </p:nvSpPr>
        <p:spPr>
          <a:xfrm>
            <a:off x="4562647" y="4431582"/>
            <a:ext cx="1728192"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Scaling factor</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41" name="직사각형 40"/>
          <p:cNvSpPr/>
          <p:nvPr/>
        </p:nvSpPr>
        <p:spPr>
          <a:xfrm>
            <a:off x="1123854" y="2706131"/>
            <a:ext cx="1728192"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Element ID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 BSR of non-AP MLD</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42" name="직사각형 41"/>
          <p:cNvSpPr/>
          <p:nvPr/>
        </p:nvSpPr>
        <p:spPr>
          <a:xfrm>
            <a:off x="5293529" y="2709314"/>
            <a:ext cx="1728192"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Queue size of MLD</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43" name="직사각형 42"/>
          <p:cNvSpPr/>
          <p:nvPr/>
        </p:nvSpPr>
        <p:spPr>
          <a:xfrm>
            <a:off x="7029398" y="2705456"/>
            <a:ext cx="1728192"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Scaling factor</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44" name="직사각형 43"/>
          <p:cNvSpPr/>
          <p:nvPr/>
        </p:nvSpPr>
        <p:spPr>
          <a:xfrm>
            <a:off x="3783436" y="2706288"/>
            <a:ext cx="1510093"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MLD ID information</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45" name="직사각형 44"/>
          <p:cNvSpPr/>
          <p:nvPr/>
        </p:nvSpPr>
        <p:spPr>
          <a:xfrm>
            <a:off x="2852046" y="2706131"/>
            <a:ext cx="931390"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Length</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cxnSp>
        <p:nvCxnSpPr>
          <p:cNvPr id="10" name="직선 화살표 연결선 9"/>
          <p:cNvCxnSpPr/>
          <p:nvPr/>
        </p:nvCxnSpPr>
        <p:spPr bwMode="auto">
          <a:xfrm>
            <a:off x="5293529" y="3212976"/>
            <a:ext cx="3464061"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11" name="TextBox 10"/>
          <p:cNvSpPr txBox="1"/>
          <p:nvPr/>
        </p:nvSpPr>
        <p:spPr>
          <a:xfrm>
            <a:off x="5592754" y="3212976"/>
            <a:ext cx="2044149"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Repeated for each MLD</a:t>
            </a:r>
            <a:endParaRPr kumimoji="1" lang="ko-KR" altLang="en-US" sz="1300" b="1" dirty="0" err="1" smtClean="0">
              <a:solidFill>
                <a:srgbClr val="000000"/>
              </a:solidFill>
              <a:latin typeface="Arial" pitchFamily="34" charset="0"/>
              <a:ea typeface="돋움" pitchFamily="50" charset="-127"/>
            </a:endParaRPr>
          </a:p>
        </p:txBody>
      </p:sp>
    </p:spTree>
    <p:extLst>
      <p:ext uri="{BB962C8B-B14F-4D97-AF65-F5344CB8AC3E}">
        <p14:creationId xmlns:p14="http://schemas.microsoft.com/office/powerpoint/2010/main" val="1479814347"/>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153524</TotalTime>
  <Words>1113</Words>
  <Application>Microsoft Office PowerPoint</Application>
  <PresentationFormat>화면 슬라이드 쇼(4:3)</PresentationFormat>
  <Paragraphs>231</Paragraphs>
  <Slides>12</Slides>
  <Notes>5</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12</vt:i4>
      </vt:variant>
    </vt:vector>
  </HeadingPairs>
  <TitlesOfParts>
    <vt:vector size="22" baseType="lpstr">
      <vt:lpstr>Arial Unicode MS</vt:lpstr>
      <vt:lpstr>MS Gothic</vt:lpstr>
      <vt:lpstr>굴림</vt:lpstr>
      <vt:lpstr>돋움</vt:lpstr>
      <vt:lpstr>맑은 고딕</vt:lpstr>
      <vt:lpstr>맑은 고딕</vt:lpstr>
      <vt:lpstr>바탕</vt:lpstr>
      <vt:lpstr>Arial</vt:lpstr>
      <vt:lpstr>Times New Roman</vt:lpstr>
      <vt:lpstr>Office 테마</vt:lpstr>
      <vt:lpstr>Multi-link TIM follow-up</vt:lpstr>
      <vt:lpstr>Abstract</vt:lpstr>
      <vt:lpstr>Introduction</vt:lpstr>
      <vt:lpstr>Non-AP MLD operation for MLD level TIM</vt:lpstr>
      <vt:lpstr>Proposal (1/4)</vt:lpstr>
      <vt:lpstr>Proposal (2/4)</vt:lpstr>
      <vt:lpstr>Proposal (3/4)</vt:lpstr>
      <vt:lpstr>Proposal (4/4)</vt:lpstr>
      <vt:lpstr>Example of Signaling</vt:lpstr>
      <vt:lpstr>Conclusion</vt:lpstr>
      <vt:lpstr>Straw Poll 1</vt:lpstr>
      <vt:lpstr>Straw Poll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Non-AP MLD operation for BSS parameter critical update</dc:title>
  <dc:creator>김정기/책임연구원/미래기술센터 C&amp;M표준(연)IoT커넥티비티표준Task(jeongki.kim@lge.com)</dc:creator>
  <cp:lastModifiedBy>김정기/책임연구원/차세대표준(연)ICS팀(jeongki.kim@lge.com)</cp:lastModifiedBy>
  <cp:revision>1652</cp:revision>
  <cp:lastPrinted>1601-01-01T00:00:00Z</cp:lastPrinted>
  <dcterms:created xsi:type="dcterms:W3CDTF">2016-12-14T01:56:24Z</dcterms:created>
  <dcterms:modified xsi:type="dcterms:W3CDTF">2021-03-18T04:12:33Z</dcterms:modified>
</cp:coreProperties>
</file>