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5" r:id="rId4"/>
    <p:sldId id="279" r:id="rId5"/>
    <p:sldId id="281" r:id="rId6"/>
    <p:sldId id="301" r:id="rId7"/>
    <p:sldId id="280" r:id="rId8"/>
    <p:sldId id="282" r:id="rId9"/>
    <p:sldId id="302" r:id="rId10"/>
    <p:sldId id="303" r:id="rId11"/>
    <p:sldId id="311" r:id="rId12"/>
    <p:sldId id="312" r:id="rId13"/>
    <p:sldId id="313" r:id="rId14"/>
    <p:sldId id="316" r:id="rId15"/>
    <p:sldId id="319" r:id="rId16"/>
    <p:sldId id="304" r:id="rId17"/>
    <p:sldId id="305" r:id="rId18"/>
    <p:sldId id="306" r:id="rId19"/>
    <p:sldId id="314" r:id="rId20"/>
    <p:sldId id="315" r:id="rId21"/>
    <p:sldId id="320" r:id="rId22"/>
    <p:sldId id="277" r:id="rId23"/>
    <p:sldId id="264" r:id="rId24"/>
    <p:sldId id="294" r:id="rId25"/>
    <p:sldId id="309" r:id="rId26"/>
    <p:sldId id="31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>
        <p:scale>
          <a:sx n="52" d="100"/>
          <a:sy n="52" d="100"/>
        </p:scale>
        <p:origin x="1292" y="7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Phase Rotation for 320 MHz Non-HT Duplicate Transmission and Pre-EHT modulated Fields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2021-01-04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96832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Bo Gong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40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92896"/>
            <a:ext cx="4644007" cy="37119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7" y="2492896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80 MHz  preamble puncture (RU3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8" y="2769710"/>
            <a:ext cx="4248472" cy="34085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41" y="2780053"/>
            <a:ext cx="4135010" cy="331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120 MHz  preamble puncture (RU2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68960"/>
            <a:ext cx="4128244" cy="309618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251520" y="2925105"/>
            <a:ext cx="4512286" cy="3384215"/>
            <a:chOff x="251520" y="2925105"/>
            <a:chExt cx="4512286" cy="33842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2925105"/>
              <a:ext cx="4512286" cy="338421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350906" y="328498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CDF(BPSK with 120M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</a:t>
            </a:r>
            <a:r>
              <a:rPr lang="en-US" altLang="zh-CN" sz="2000" dirty="0"/>
              <a:t>, 16 </a:t>
            </a:r>
            <a:r>
              <a:rPr lang="en-US" altLang="zh-CN" sz="2000" dirty="0" smtClean="0"/>
              <a:t>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996+RU484+RU242,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5"/>
            <a:ext cx="4503830" cy="33778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29" y="2920803"/>
            <a:ext cx="4322850" cy="324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 (1 RU4*996, 8 RU3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996+RU484, 2 RU3*996, 12 RU2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996+RU484)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" y="2708920"/>
            <a:ext cx="4800533" cy="3600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863" y="2708920"/>
            <a:ext cx="451250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Considering implementation with two 160M capable RF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the 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among all puncture pattern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" y="2766021"/>
            <a:ext cx="4581487" cy="34361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72" y="2882446"/>
            <a:ext cx="4271018" cy="3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2434521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 </a:t>
            </a:r>
            <a:r>
              <a:rPr lang="en-US" altLang="zh-CN" dirty="0" smtClean="0"/>
              <a:t>L-SIG </a:t>
            </a:r>
            <a:r>
              <a:rPr lang="en-US" altLang="zh-CN" dirty="0"/>
              <a:t>and </a:t>
            </a:r>
            <a:r>
              <a:rPr lang="en-US" altLang="zh-CN" dirty="0" smtClean="0"/>
              <a:t>RL-SIG </a:t>
            </a:r>
            <a:r>
              <a:rPr lang="en-US" altLang="zh-CN" dirty="0"/>
              <a:t>is transmitted in the same way as </a:t>
            </a:r>
            <a:r>
              <a:rPr lang="en-US" altLang="zh-CN" dirty="0" smtClean="0"/>
              <a:t>in the Non-HT </a:t>
            </a:r>
            <a:r>
              <a:rPr lang="en-US" altLang="zh-CN" dirty="0"/>
              <a:t>duplicate </a:t>
            </a:r>
            <a:r>
              <a:rPr lang="en-US" altLang="zh-CN" dirty="0" smtClean="0"/>
              <a:t>transmission, </a:t>
            </a:r>
            <a:r>
              <a:rPr lang="en-US" altLang="zh-CN" dirty="0"/>
              <a:t>with the following exceptions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For L-SIG and RL-SIG, </a:t>
            </a:r>
            <a:r>
              <a:rPr lang="en-US" altLang="zh-CN" dirty="0"/>
              <a:t>values [–1, –1, –1, 1] are mapped to the extra subcarriers [–28, –27, 27, 28] </a:t>
            </a:r>
            <a:endParaRPr lang="en-US" altLang="zh-CN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 </a:t>
            </a:r>
            <a:r>
              <a:rPr lang="en-US" altLang="zh-CN" dirty="0"/>
              <a:t>LENGTH field in L-SIG set to a value N such that mod(N, 3) = </a:t>
            </a:r>
            <a:r>
              <a:rPr lang="en-US" altLang="zh-CN" dirty="0" smtClean="0"/>
              <a:t>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Rate=1101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701636"/>
            <a:ext cx="6480720" cy="732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20" y="5281398"/>
            <a:ext cx="7716170" cy="116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without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52539"/>
            <a:ext cx="5333333" cy="3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20M and 40M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59944" y="2736891"/>
            <a:ext cx="4644008" cy="3483006"/>
            <a:chOff x="0" y="2690913"/>
            <a:chExt cx="4644008" cy="348300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90913"/>
              <a:ext cx="4644008" cy="3483006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7504" y="3728959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524464" y="2690913"/>
            <a:ext cx="4610422" cy="3457817"/>
            <a:chOff x="4368488" y="2716102"/>
            <a:chExt cx="4610422" cy="345781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8488" y="2716102"/>
              <a:ext cx="4610422" cy="345781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499992" y="3645024"/>
              <a:ext cx="353943" cy="140691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6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7770813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with 80M and 120M preamble puncture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90913"/>
            <a:ext cx="4253017" cy="34567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71" y="2797097"/>
            <a:ext cx="4325780" cy="324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altLang="zh-CN" dirty="0" smtClean="0"/>
              <a:t>p</a:t>
            </a:r>
            <a:r>
              <a:rPr lang="en-US" dirty="0" smtClean="0"/>
              <a:t>hase rotation </a:t>
            </a:r>
            <a:r>
              <a:rPr lang="en-US" dirty="0"/>
              <a:t>for </a:t>
            </a:r>
            <a:r>
              <a:rPr lang="en-US" dirty="0" smtClean="0"/>
              <a:t>320 MHz Non-HT duplicate transmission and pre-EHT modulated fields.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" y="2808055"/>
            <a:ext cx="4874742" cy="370165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pattern(</a:t>
            </a:r>
            <a:r>
              <a:rPr lang="de-DE" altLang="zh-CN" dirty="0"/>
              <a:t>1 RU4*996, </a:t>
            </a:r>
            <a:r>
              <a:rPr lang="de-DE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 RU3*996+RU484+RU242</a:t>
            </a:r>
            <a:r>
              <a:rPr lang="de-DE" altLang="zh-CN" dirty="0"/>
              <a:t>, 8 RU3*996+RU484, 2 RU3*996, 12 RU2*996+RU484</a:t>
            </a:r>
            <a:r>
              <a:rPr lang="en-US" altLang="zh-CN" dirty="0" smtClean="0"/>
              <a:t>)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422" y="2946430"/>
            <a:ext cx="4634736" cy="3495528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2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836712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320M Pre-EHT modulated fields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63550"/>
            <a:ext cx="8206681" cy="3529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Considering implementation with two 160M capable </a:t>
            </a:r>
            <a:r>
              <a:rPr lang="en-US" altLang="zh-CN" dirty="0" smtClean="0"/>
              <a:t>RF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the worst PAPR for </a:t>
            </a:r>
            <a:r>
              <a:rPr lang="en-US" altLang="zh-CN" dirty="0"/>
              <a:t>L-SIG and </a:t>
            </a:r>
            <a:r>
              <a:rPr lang="en-US" altLang="zh-CN" dirty="0" smtClean="0"/>
              <a:t>RL-SIG in 320M among all puncture pattern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1625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924944"/>
            <a:ext cx="4392488" cy="32943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39" y="3032067"/>
            <a:ext cx="4106826" cy="3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sets of rotation coefficients are evaluated </a:t>
            </a:r>
            <a:r>
              <a:rPr lang="en-US" altLang="zh-CN" dirty="0" smtClean="0">
                <a:solidFill>
                  <a:schemeClr val="tx1"/>
                </a:solidFill>
              </a:rPr>
              <a:t>for 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and pre-EHT modulated </a:t>
            </a:r>
            <a:r>
              <a:rPr lang="en-US" altLang="zh-CN" dirty="0" smtClean="0">
                <a:solidFill>
                  <a:schemeClr val="tx1"/>
                </a:solidFill>
              </a:rPr>
              <a:t>filed under various preamble puncture pattern. The overall results shows that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The per 80M rotation(Option3) has about 1dB PAPR gain compared to(Option1) in the sense of median PAPR of the worst case among all puncture pattern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Phase Rotation Proposal Follow-up, doc.: IEEE </a:t>
            </a:r>
            <a:r>
              <a:rPr lang="en-US" sz="1600" b="0" dirty="0" smtClean="0"/>
              <a:t>802.11-20/0699r1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Specification Framework for </a:t>
            </a:r>
            <a:r>
              <a:rPr lang="en-US" altLang="ko-KR" sz="1600" b="0" dirty="0" err="1" smtClean="0"/>
              <a:t>TGbe</a:t>
            </a:r>
            <a:r>
              <a:rPr lang="en-US" altLang="ko-KR" sz="1600" b="0" dirty="0" smtClean="0"/>
              <a:t> , doc.: IEEE 802.11-20/0566r23</a:t>
            </a:r>
            <a:endParaRPr lang="en-US" sz="16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Do </a:t>
            </a:r>
            <a:r>
              <a:rPr lang="en-US" altLang="ko-KR" kern="0" dirty="0">
                <a:solidFill>
                  <a:srgbClr val="000000"/>
                </a:solidFill>
              </a:rPr>
              <a:t>you support to add [1 -1 -1 -1, 1 -1 -1 -1, 1 -1 -1 -1, -1 1 1 1] as an additional phase rotation option for 320M Non-HT Duplicate transmission and the pre-EHT modulated field of 320 MHz EHT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endParaRPr lang="en-US" altLang="zh-CN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transmitter can determine which one to use </a:t>
            </a:r>
            <a:r>
              <a:rPr lang="en-US" altLang="zh-CN" kern="0" dirty="0" smtClean="0">
                <a:solidFill>
                  <a:srgbClr val="000000"/>
                </a:solidFill>
              </a:rPr>
              <a:t>itself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The per 80MHz phase rotation is fixed as [1 -1 -1 -1]. The </a:t>
            </a:r>
            <a:r>
              <a:rPr lang="en-US" altLang="ko-KR" kern="0" dirty="0" err="1">
                <a:solidFill>
                  <a:srgbClr val="000000"/>
                </a:solidFill>
              </a:rPr>
              <a:t>Tx</a:t>
            </a:r>
            <a:r>
              <a:rPr lang="en-US" altLang="ko-KR" kern="0" dirty="0">
                <a:solidFill>
                  <a:srgbClr val="000000"/>
                </a:solidFill>
              </a:rPr>
              <a:t> can multiply additional phase rotation, +1 or -1, for each 80MHz. The two examples are given by the existing one and the one in this SP.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Y/N/Abs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4879"/>
              </p:ext>
            </p:extLst>
          </p:nvPr>
        </p:nvGraphicFramePr>
        <p:xfrm>
          <a:off x="685800" y="198120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L-LTF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8.4095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9.5729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9.0694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5.7493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7.4922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7.4206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8.2589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9.5062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6.8632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8.3940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8.6056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7.9370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8.7288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570117"/>
              </p:ext>
            </p:extLst>
          </p:nvPr>
        </p:nvGraphicFramePr>
        <p:xfrm>
          <a:off x="678368" y="4214990"/>
          <a:ext cx="777081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6"/>
                <a:gridCol w="1295136"/>
                <a:gridCol w="1295136"/>
                <a:gridCol w="1295136"/>
                <a:gridCol w="1295136"/>
                <a:gridCol w="12951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Worst PAPR of L-STF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20MHz Puncture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120MHz Puncture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7.7653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8.9287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8.4251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6.5568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7.5260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4.7322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6.4751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6.3556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7.2417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8.4890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Option3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6.2190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7.7498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7.5901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7.3156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7.6524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6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013"/>
            <a:ext cx="5041866" cy="3781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467544" y="1628800"/>
            <a:ext cx="84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de-DE" altLang="zh-CN" dirty="0">
                <a:solidFill>
                  <a:schemeClr val="tx1"/>
                </a:solidFill>
              </a:rPr>
              <a:t>Worst PAPR for 320 MHz Non-HT duplicate transmission among all puncture pattern (1 RU4*996</a:t>
            </a:r>
            <a:r>
              <a:rPr lang="de-DE" altLang="zh-CN" dirty="0" smtClean="0">
                <a:solidFill>
                  <a:schemeClr val="tx1"/>
                </a:solidFill>
              </a:rPr>
              <a:t>, </a:t>
            </a:r>
            <a:r>
              <a:rPr lang="de-DE" altLang="zh-CN" dirty="0">
                <a:solidFill>
                  <a:schemeClr val="tx1"/>
                </a:solidFill>
              </a:rPr>
              <a:t>8 RU3*996+RU484, 2 RU3*996, 12 RU2*996+RU484)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123" y="2829130"/>
            <a:ext cx="4517622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Rotation coefficients for 320 MHz Non-HT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Pre-EHT </a:t>
            </a:r>
            <a:r>
              <a:rPr lang="en-US" altLang="zh-CN" dirty="0" smtClean="0"/>
              <a:t>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075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Non-HT </a:t>
            </a:r>
            <a:r>
              <a:rPr lang="en-US" altLang="zh-CN" dirty="0">
                <a:solidFill>
                  <a:schemeClr val="tx1"/>
                </a:solidFill>
              </a:rPr>
              <a:t>duplicate transmission is used to transmit to </a:t>
            </a:r>
            <a:r>
              <a:rPr lang="en-US" altLang="zh-CN" dirty="0" smtClean="0">
                <a:solidFill>
                  <a:schemeClr val="tx1"/>
                </a:solidFill>
              </a:rPr>
              <a:t>STAs </a:t>
            </a:r>
            <a:r>
              <a:rPr lang="en-US" altLang="zh-CN" dirty="0">
                <a:solidFill>
                  <a:schemeClr val="tx1"/>
                </a:solidFill>
              </a:rPr>
              <a:t>that may </a:t>
            </a:r>
            <a:r>
              <a:rPr lang="en-US" altLang="zh-CN" dirty="0" smtClean="0">
                <a:solidFill>
                  <a:schemeClr val="tx1"/>
                </a:solidFill>
              </a:rPr>
              <a:t>be present </a:t>
            </a:r>
            <a:r>
              <a:rPr lang="en-US" altLang="zh-CN" dirty="0">
                <a:solidFill>
                  <a:schemeClr val="tx1"/>
                </a:solidFill>
              </a:rPr>
              <a:t>in a part of a 40 MHz, 80 MHz, </a:t>
            </a:r>
            <a:r>
              <a:rPr lang="en-US" altLang="zh-CN" dirty="0" smtClean="0">
                <a:solidFill>
                  <a:schemeClr val="tx1"/>
                </a:solidFill>
              </a:rPr>
              <a:t>160 </a:t>
            </a:r>
            <a:r>
              <a:rPr lang="en-US" altLang="zh-CN" dirty="0">
                <a:solidFill>
                  <a:schemeClr val="tx1"/>
                </a:solidFill>
              </a:rPr>
              <a:t>MHz , or </a:t>
            </a:r>
            <a:r>
              <a:rPr lang="en-US" altLang="zh-CN" dirty="0" smtClean="0">
                <a:solidFill>
                  <a:schemeClr val="tx1"/>
                </a:solidFill>
              </a:rPr>
              <a:t>320 </a:t>
            </a:r>
            <a:r>
              <a:rPr lang="en-US" altLang="zh-CN" dirty="0">
                <a:solidFill>
                  <a:schemeClr val="tx1"/>
                </a:solidFill>
              </a:rPr>
              <a:t>MHz </a:t>
            </a:r>
            <a:r>
              <a:rPr lang="en-US" altLang="zh-CN" dirty="0" smtClean="0">
                <a:solidFill>
                  <a:schemeClr val="tx1"/>
                </a:solidFill>
              </a:rPr>
              <a:t>channel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For examples, a lot of control frame </a:t>
            </a:r>
            <a:r>
              <a:rPr lang="en-US" altLang="zh-CN" dirty="0">
                <a:solidFill>
                  <a:schemeClr val="tx1"/>
                </a:solidFill>
              </a:rPr>
              <a:t>such as </a:t>
            </a:r>
            <a:r>
              <a:rPr lang="en-US" altLang="zh-CN" dirty="0" smtClean="0">
                <a:solidFill>
                  <a:schemeClr val="tx1"/>
                </a:solidFill>
              </a:rPr>
              <a:t>RTS, CTS </a:t>
            </a:r>
            <a:r>
              <a:rPr lang="en-US" altLang="zh-CN" dirty="0">
                <a:solidFill>
                  <a:schemeClr val="tx1"/>
                </a:solidFill>
              </a:rPr>
              <a:t>and NDPA will be transmitted in non-HT duplicate form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With </a:t>
            </a:r>
            <a:r>
              <a:rPr lang="en-US" altLang="zh-CN" dirty="0">
                <a:solidFill>
                  <a:schemeClr val="tx1"/>
                </a:solidFill>
              </a:rPr>
              <a:t>Non-HT duplicate </a:t>
            </a:r>
            <a:r>
              <a:rPr lang="en-US" altLang="zh-CN" dirty="0" smtClean="0">
                <a:solidFill>
                  <a:schemeClr val="tx1"/>
                </a:solidFill>
              </a:rPr>
              <a:t>transmission, the message is encoded and modulated according to 11a 20 MHz bandwidth, and then duplicated for every 20 MHz sub channel with a phase rotation to reduce the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supported modulation includes BPSK, QPSK, 16QAM, 64QAM and the supported coding rate 1/2,3/4.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4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3.2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OFDM symbol prepended by </a:t>
            </a:r>
            <a:r>
              <a:rPr lang="en-US" altLang="ko-KR" kern="0" dirty="0" smtClean="0">
                <a:solidFill>
                  <a:srgbClr val="000000"/>
                </a:solidFill>
              </a:rPr>
              <a:t>a 0.8 </a:t>
            </a:r>
            <a:r>
              <a:rPr lang="en-US" altLang="ko-KR" kern="0" dirty="0" err="1">
                <a:solidFill>
                  <a:srgbClr val="000000"/>
                </a:solidFill>
              </a:rPr>
              <a:t>μs</a:t>
            </a:r>
            <a:r>
              <a:rPr lang="en-US" altLang="ko-KR" kern="0" dirty="0">
                <a:solidFill>
                  <a:srgbClr val="000000"/>
                </a:solidFill>
              </a:rPr>
              <a:t> cyclic </a:t>
            </a:r>
            <a:r>
              <a:rPr lang="en-US" altLang="ko-KR" kern="0" dirty="0" smtClean="0">
                <a:solidFill>
                  <a:srgbClr val="000000"/>
                </a:solidFill>
              </a:rPr>
              <a:t>prefix is used for </a:t>
            </a:r>
            <a:r>
              <a:rPr lang="en-US" altLang="ko-KR" kern="0" dirty="0">
                <a:solidFill>
                  <a:srgbClr val="000000"/>
                </a:solidFill>
              </a:rPr>
              <a:t>Non-HT 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transmission.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Numbering </a:t>
            </a:r>
            <a:r>
              <a:rPr lang="en-US" altLang="ko-KR" kern="0" dirty="0">
                <a:solidFill>
                  <a:srgbClr val="000000"/>
                </a:solidFill>
              </a:rPr>
              <a:t>the subcarrier </a:t>
            </a:r>
            <a:r>
              <a:rPr lang="en-US" altLang="ko-KR" kern="0" dirty="0" smtClean="0">
                <a:solidFill>
                  <a:srgbClr val="000000"/>
                </a:solidFill>
              </a:rPr>
              <a:t>locations ranging </a:t>
            </a:r>
            <a:r>
              <a:rPr lang="en-US" altLang="ko-KR" kern="0" dirty="0">
                <a:solidFill>
                  <a:srgbClr val="000000"/>
                </a:solidFill>
              </a:rPr>
              <a:t>from −32, −31,. . ., −1, 0, 1,. . ., 31, the populated subcarriers are located </a:t>
            </a:r>
            <a:r>
              <a:rPr lang="en-US" altLang="ko-KR" kern="0" dirty="0" smtClean="0">
                <a:solidFill>
                  <a:srgbClr val="000000"/>
                </a:solidFill>
              </a:rPr>
              <a:t>at −</a:t>
            </a:r>
            <a:r>
              <a:rPr lang="en-US" altLang="ko-KR" kern="0" dirty="0">
                <a:solidFill>
                  <a:srgbClr val="000000"/>
                </a:solidFill>
              </a:rPr>
              <a:t>26, −25,. . ., −2, −1, 1, 2,. . ., 25, </a:t>
            </a:r>
            <a:r>
              <a:rPr lang="en-US" altLang="ko-KR" kern="0" dirty="0" smtClean="0">
                <a:solidFill>
                  <a:srgbClr val="000000"/>
                </a:solidFill>
              </a:rPr>
              <a:t>26 for each </a:t>
            </a:r>
            <a:r>
              <a:rPr lang="en-US" altLang="ko-KR" kern="0" dirty="0">
                <a:solidFill>
                  <a:srgbClr val="000000"/>
                </a:solidFill>
              </a:rPr>
              <a:t>20M sub channel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</a:rPr>
              <a:t>The coded bits are modulated </a:t>
            </a:r>
            <a:r>
              <a:rPr lang="en-US" altLang="ko-KR" kern="0" dirty="0">
                <a:solidFill>
                  <a:srgbClr val="000000"/>
                </a:solidFill>
              </a:rPr>
              <a:t>on to 48 subcarriers. Four additional subcarriers are used as </a:t>
            </a:r>
            <a:r>
              <a:rPr lang="en-US" altLang="ko-KR" kern="0" dirty="0" smtClean="0">
                <a:solidFill>
                  <a:srgbClr val="000000"/>
                </a:solidFill>
              </a:rPr>
              <a:t>pilots for </a:t>
            </a:r>
            <a:r>
              <a:rPr lang="en-US" altLang="ko-KR" kern="0" dirty="0">
                <a:solidFill>
                  <a:srgbClr val="000000"/>
                </a:solidFill>
              </a:rPr>
              <a:t>phase and frequency tracking and training. </a:t>
            </a: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pilot subcarriers are −21, −7, 7, 21.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Pre-EHT modulated </a:t>
            </a:r>
            <a:r>
              <a:rPr lang="en-US" altLang="zh-CN" dirty="0" smtClean="0"/>
              <a:t>fields </a:t>
            </a:r>
            <a:r>
              <a:rPr lang="en-US" altLang="ko-KR" kern="0" dirty="0" smtClean="0">
                <a:solidFill>
                  <a:srgbClr val="000000"/>
                </a:solidFill>
              </a:rPr>
              <a:t>shall </a:t>
            </a:r>
            <a:r>
              <a:rPr lang="en-US" altLang="ko-KR" kern="0" dirty="0">
                <a:solidFill>
                  <a:srgbClr val="000000"/>
                </a:solidFill>
              </a:rPr>
              <a:t>be transmitted in the same way as in the </a:t>
            </a:r>
            <a:r>
              <a:rPr lang="en-US" altLang="ko-KR" kern="0" dirty="0" smtClean="0">
                <a:solidFill>
                  <a:srgbClr val="000000"/>
                </a:solidFill>
              </a:rPr>
              <a:t>Non-HT </a:t>
            </a:r>
            <a:r>
              <a:rPr lang="en-US" altLang="ko-KR" kern="0" dirty="0">
                <a:solidFill>
                  <a:srgbClr val="000000"/>
                </a:solidFill>
              </a:rPr>
              <a:t>duplicate </a:t>
            </a:r>
            <a:r>
              <a:rPr lang="en-US" altLang="ko-KR" kern="0" dirty="0" smtClean="0">
                <a:solidFill>
                  <a:srgbClr val="000000"/>
                </a:solidFill>
              </a:rPr>
              <a:t>transmission</a:t>
            </a:r>
            <a:r>
              <a:rPr lang="en-US" altLang="ko-KR" kern="0" dirty="0">
                <a:solidFill>
                  <a:srgbClr val="000000"/>
                </a:solidFill>
              </a:rPr>
              <a:t>, with the following exceptions: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Rate and Length fields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 smtClean="0">
                <a:solidFill>
                  <a:srgbClr val="000000"/>
                </a:solidFill>
              </a:rPr>
              <a:t>The </a:t>
            </a:r>
            <a:r>
              <a:rPr lang="en-US" altLang="ko-KR" kern="0" dirty="0">
                <a:solidFill>
                  <a:srgbClr val="000000"/>
                </a:solidFill>
              </a:rPr>
              <a:t>four additional subcarriers at indices ±27 and ±</a:t>
            </a:r>
            <a:r>
              <a:rPr lang="en-US" altLang="ko-KR" kern="0" dirty="0" smtClean="0">
                <a:solidFill>
                  <a:srgbClr val="00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The following motion has already passed</a:t>
            </a:r>
          </a:p>
          <a:p>
            <a:pPr lvl="1" defTabSz="91440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ea typeface="华文细黑"/>
                <a:cs typeface="Times New Roman" panose="02020603050405020304" pitchFamily="18" charset="0"/>
              </a:rPr>
              <a:t>802.11be supports the following phase rotation sequence for legacy preamble, RL-SIG, U-SIG and EHT-SIG in 320/160+160 MHz PPDU: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	[1 -1 -1 -1 1 -1 -1 -1 -1 1 1 1 -1 1 1 1]</a:t>
            </a:r>
          </a:p>
          <a:p>
            <a:pPr marL="0" lvl="0" indent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</a:p>
          <a:p>
            <a:pPr lvl="0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We tested the PAPR performance of this sequence for 320 MHz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Non-HT duplicate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transmission.</a:t>
            </a:r>
            <a:endParaRPr lang="en-US" altLang="zh-CN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/>
              <a:t>Rotation coefficients for </a:t>
            </a:r>
            <a:r>
              <a:rPr lang="en-US" altLang="zh-CN" dirty="0" smtClean="0"/>
              <a:t>320 MHz </a:t>
            </a:r>
            <a:r>
              <a:rPr lang="en-US" altLang="zh-CN" dirty="0"/>
              <a:t>Non-HT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1(per 80 MHz Rotation):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1 -1 -1 -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 1 1 1]</a:t>
            </a:r>
          </a:p>
          <a:p>
            <a:pPr marL="0" lv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          [Motion 115, #SP81, [16] and [70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]]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2(per </a:t>
            </a:r>
            <a:r>
              <a:rPr lang="en-US" altLang="zh-CN" dirty="0" smtClean="0"/>
              <a:t>20 </a:t>
            </a:r>
            <a:r>
              <a:rPr lang="en-US" altLang="zh-CN" dirty="0"/>
              <a:t>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[1, 1, 1, 1, 1, -1, 1, 1, -1, -1, -1, 1, 1, -1, 1, -1]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</a:t>
            </a:r>
            <a:r>
              <a:rPr lang="en-US" altLang="zh-CN" dirty="0"/>
              <a:t>3(per 80 MHz Rotation</a:t>
            </a:r>
            <a:r>
              <a:rPr lang="en-US" altLang="zh-CN" dirty="0" smtClean="0"/>
              <a:t>):</a:t>
            </a:r>
          </a:p>
          <a:p>
            <a:pPr marL="0" indent="0" algn="ctr" defTabSz="91440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[1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  1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1, -1, -1, -1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,   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-1, 1, 1, </a:t>
            </a:r>
            <a:r>
              <a:rPr lang="en-US" altLang="zh-CN" sz="20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1]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7873" y="1866901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without preamble puncture(BPSK, 16QAM respectively)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" y="2572780"/>
            <a:ext cx="4853280" cy="363996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535488" y="2561321"/>
            <a:ext cx="4608512" cy="3675964"/>
            <a:chOff x="4535488" y="2561321"/>
            <a:chExt cx="4608512" cy="367596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488" y="2561321"/>
              <a:ext cx="4608512" cy="367596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4609306" y="3645024"/>
              <a:ext cx="353943" cy="136815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Worst PAPR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320 MHz Non-HT </a:t>
            </a:r>
            <a:r>
              <a:rPr lang="en-US" altLang="zh-CN" sz="2000" dirty="0"/>
              <a:t>duplicate </a:t>
            </a:r>
            <a:r>
              <a:rPr lang="en-US" altLang="zh-CN" sz="2000" dirty="0" smtClean="0"/>
              <a:t>transmission with 20 MHz  preamble puncture</a:t>
            </a:r>
            <a:r>
              <a:rPr lang="en-US" altLang="zh-CN" sz="2000" dirty="0"/>
              <a:t>(BPSK, 16QAM respectively)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358"/>
            <a:ext cx="4873625" cy="381838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27985" y="2489088"/>
            <a:ext cx="4716016" cy="3628921"/>
            <a:chOff x="4427985" y="2489088"/>
            <a:chExt cx="4716016" cy="362892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5" y="2489088"/>
              <a:ext cx="4716016" cy="362892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4571206" y="3057064"/>
              <a:ext cx="353943" cy="224715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</a:rPr>
                <a:t>CDF(16QAM with 20M puncture)</a:t>
              </a:r>
              <a:endParaRPr lang="zh-CN" altLang="en-US" sz="11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10691</TotalTime>
  <Words>1335</Words>
  <Application>Microsoft Office PowerPoint</Application>
  <PresentationFormat>全屏显示(4:3)</PresentationFormat>
  <Paragraphs>191</Paragraphs>
  <Slides>26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Arial Unicode MS</vt:lpstr>
      <vt:lpstr>굴림</vt:lpstr>
      <vt:lpstr>MS Gothic</vt:lpstr>
      <vt:lpstr>黑体</vt:lpstr>
      <vt:lpstr>华文细黑</vt:lpstr>
      <vt:lpstr>Arial</vt:lpstr>
      <vt:lpstr>Times New Roman</vt:lpstr>
      <vt:lpstr>Wingdings</vt:lpstr>
      <vt:lpstr>Office 主题</vt:lpstr>
      <vt:lpstr>Phase Rotation for 320 MHz Non-HT Duplicate Transmission and Pre-EHT modulated Fields</vt:lpstr>
      <vt:lpstr>Abstract</vt:lpstr>
      <vt:lpstr>Outline</vt:lpstr>
      <vt:lpstr>Backgrounds</vt:lpstr>
      <vt:lpstr>Backgrounds</vt:lpstr>
      <vt:lpstr>Backgrounds</vt:lpstr>
      <vt:lpstr>Rotation coefficients for 320 MHz Non-HT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Simulation Results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Rotation coefficients for 320M Pre-EHT modulated fields </vt:lpstr>
      <vt:lpstr>Summary</vt:lpstr>
      <vt:lpstr>References</vt:lpstr>
      <vt:lpstr>SP1</vt:lpstr>
      <vt:lpstr>Backup</vt:lpstr>
      <vt:lpstr>Backup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252</cp:revision>
  <cp:lastPrinted>1601-01-01T00:00:00Z</cp:lastPrinted>
  <dcterms:created xsi:type="dcterms:W3CDTF">2020-06-15T07:09:50Z</dcterms:created>
  <dcterms:modified xsi:type="dcterms:W3CDTF">2021-02-22T16:00:39Z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(3)2mwrhemU/ck8maDoppsqfaqcq5TmtHuHH7xhqlSQMIf39v/whQltjCKKUkqpv06lUl+aL4L9
EcOWbUgyFm9cG9JClj4izc2n9eZFiuCvfhlAikf+MVRcA8tAbiu1pchS12Xk4V+Cdv/Ok3rm
nd9wcyFz7OIgHGyTZicyQnKzIh++eyfabguGuU0MVEdB/qSKz7STnJGmKkFQtF3CT72HsnOJ
8p9l6x6vp5suTNpfY+</vt:lpwstr>
  </property>
  <property fmtid="{D5CDD505-2E9C-101B-9397-08002B2CF9AE}" pid="3" name="_2015_ms_pID_7253431">
    <vt:lpwstr>7awHXYefGpfAx+Mr0MOxxFF37+C7E1TJYZcHQX4EbKHmmVLjsvi3NX
KyxqygkGZLAMXiUGDZU5pcnX8t7UKk7glJ66DOmtr4UiuRVsetqnwhoCUUNIDSvFTLGUK3cF
aSFyGFCwHP19tfaInr6PSBSZZOt80KuNGSFCi/Q+nNi4WNhlwEg9Pysa8OI//tCHZpzA0Kch
yiRmUNtacIv8HP+X7keH5Gqw+2q92EiXei45</vt:lpwstr>
  </property>
  <property fmtid="{D5CDD505-2E9C-101B-9397-08002B2CF9AE}" pid="4" name="_2015_ms_pID_7253432">
    <vt:lpwstr>MQ==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1613613117</vt:lpwstr>
  </property>
</Properties>
</file>