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38" r:id="rId2"/>
    <p:sldId id="339" r:id="rId3"/>
    <p:sldId id="340" r:id="rId4"/>
    <p:sldId id="370" r:id="rId5"/>
    <p:sldId id="421" r:id="rId6"/>
    <p:sldId id="415" r:id="rId7"/>
    <p:sldId id="419" r:id="rId8"/>
    <p:sldId id="341" r:id="rId9"/>
    <p:sldId id="343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2" d="100"/>
          <a:sy n="72" d="100"/>
        </p:scale>
        <p:origin x="796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225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Levy" userId="3766db8f-7892-44ce-ae9b-8fce39950acf" providerId="ADAL" clId="{458BCFD0-807F-43A2-BAF8-3C7161C45A51}"/>
    <pc:docChg chg="modSld">
      <pc:chgData name="Joseph Levy" userId="3766db8f-7892-44ce-ae9b-8fce39950acf" providerId="ADAL" clId="{458BCFD0-807F-43A2-BAF8-3C7161C45A51}" dt="2021-01-14T03:58:18.235" v="1" actId="6549"/>
      <pc:docMkLst>
        <pc:docMk/>
      </pc:docMkLst>
      <pc:sldChg chg="modSp mod">
        <pc:chgData name="Joseph Levy" userId="3766db8f-7892-44ce-ae9b-8fce39950acf" providerId="ADAL" clId="{458BCFD0-807F-43A2-BAF8-3C7161C45A51}" dt="2021-01-14T03:58:18.235" v="1" actId="6549"/>
        <pc:sldMkLst>
          <pc:docMk/>
          <pc:sldMk cId="1590738440" sldId="340"/>
        </pc:sldMkLst>
        <pc:spChg chg="mod">
          <ac:chgData name="Joseph Levy" userId="3766db8f-7892-44ce-ae9b-8fce39950acf" providerId="ADAL" clId="{458BCFD0-807F-43A2-BAF8-3C7161C45A51}" dt="2021-01-14T03:58:18.235" v="1" actId="6549"/>
          <ac:spMkLst>
            <pc:docMk/>
            <pc:sldMk cId="1590738440" sldId="340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44734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46321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802.11-21/0096r0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013-10-AANI-draft-technical-report-on-interworking-between-3gpp-5g-network-wlan.docx" TargetMode="External"/><Relationship Id="rId7" Type="http://schemas.openxmlformats.org/officeDocument/2006/relationships/hyperlink" Target="https://mentor.ieee.org/802.11/dcn/21/11-21-0001-00-AANI-comment-review-on-technical-report-on-wlan-inetrworking-to-3gpp-5g-network.docx" TargetMode="External"/><Relationship Id="rId2" Type="http://schemas.openxmlformats.org/officeDocument/2006/relationships/hyperlink" Target="https://mentor.ieee.org/802.11/dcn/20/11-20-1937-04-AANI-aani-sc-teleconference-agenda-january-2021-interim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0013-08-AANI-draft-technical-report-on-interworking-between-3gpp-5g-network-wlan.docx" TargetMode="External"/><Relationship Id="rId5" Type="http://schemas.openxmlformats.org/officeDocument/2006/relationships/hyperlink" Target="https://mentor.ieee.org/802.11/dcn/20/11-20-0013-09-AANI-draft-technical-report-on-interworking-between-3gpp-5g-network-wlan.docx" TargetMode="External"/><Relationship Id="rId4" Type="http://schemas.openxmlformats.org/officeDocument/2006/relationships/hyperlink" Target="https://mentor.ieee.org/802.11/dcn/20/11-20-1645-03-AANI-the-original-figures-in-the-draft-technical-report-on-interworking-between-3gpp-5g-network-and-wlan.ppt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262-08-AANI-cc32-aani-report-comments.xlsx" TargetMode="External"/><Relationship Id="rId2" Type="http://schemas.openxmlformats.org/officeDocument/2006/relationships/hyperlink" Target="https://mentor.ieee.org/802.11/dcn/20/11-20-1262-00-AANI-cc32-aani-report-comments.xls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013-10-AANI-draft-technical-report-on-interworking-between-3gpp-5g-network-wlan.docx" TargetMode="External"/><Relationship Id="rId2" Type="http://schemas.openxmlformats.org/officeDocument/2006/relationships/hyperlink" Target="https://mentor.ieee.org/802.11/dcn/20/11-20-0013-07-AANI-draft-technical-report-on-interworking-between-3gpp-5g-network-wlan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013-10-AANI-draft-technical-report-on-interworking-between-3gpp-5g-network-wlan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013-10-AANI-draft-technical-report-on-interworking-between-3gpp-5g-network-wlan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14500" y="838199"/>
            <a:ext cx="8724900" cy="685801"/>
          </a:xfrm>
          <a:prstGeom prst="rect">
            <a:avLst/>
          </a:prstGeom>
          <a:noFill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sz="2800" kern="0" dirty="0"/>
              <a:t>AANI SC Closing Report January 2021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2209800" y="1524000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2021-01-14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1193477"/>
              </p:ext>
            </p:extLst>
          </p:nvPr>
        </p:nvGraphicFramePr>
        <p:xfrm>
          <a:off x="2041525" y="2359025"/>
          <a:ext cx="8034338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35120" progId="Word.Document.8">
                  <p:embed/>
                </p:oleObj>
              </mc:Choice>
              <mc:Fallback>
                <p:oleObj name="Document" r:id="rId2" imgW="8249760" imgH="2535120" progId="Word.Document.8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1525" y="2359025"/>
                        <a:ext cx="8034338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126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16945" y="72509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04245" y="2019698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November 2016 Meeting in San Antonio, TX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362201" y="838201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400573" y="1896890"/>
            <a:ext cx="9378156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/>
              <a:t>This Document is the closing report for AANI SC January</a:t>
            </a:r>
            <a:r>
              <a:rPr lang="en-US" dirty="0"/>
              <a:t> 2021 802.11 Virtual Interim Meeting</a:t>
            </a:r>
            <a:r>
              <a:rPr lang="en-GB" dirty="0"/>
              <a:t>.  Teleconferences were held: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Tuesday 12 January 2021 11:15-13:15 h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Wednesday 13 January 2021 19:00-21:00 h ET</a:t>
            </a:r>
          </a:p>
          <a:p>
            <a:pPr marL="0" indent="0"/>
            <a:r>
              <a:rPr lang="en-GB" dirty="0"/>
              <a:t>The current focus of the AANI SC is the completion of the Technical report on:</a:t>
            </a:r>
          </a:p>
          <a:p>
            <a:pPr marL="0" indent="0" algn="ctr"/>
            <a:r>
              <a:rPr lang="en-US" sz="2800" dirty="0"/>
              <a:t>Interworking between 3GPP 5G network &amp; WLAN</a:t>
            </a:r>
            <a:endParaRPr lang="en-GB" sz="2800" dirty="0"/>
          </a:p>
          <a:p>
            <a:pPr marL="457200" lvl="1" indent="0"/>
            <a:r>
              <a:rPr lang="en-GB" dirty="0"/>
              <a:t> 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74879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20946"/>
            <a:ext cx="7770813" cy="609600"/>
          </a:xfrm>
        </p:spPr>
        <p:txBody>
          <a:bodyPr/>
          <a:lstStyle/>
          <a:p>
            <a:r>
              <a:rPr lang="en-US" dirty="0"/>
              <a:t>802.11 AANI SC – January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313" y="1524000"/>
            <a:ext cx="11608858" cy="4876800"/>
          </a:xfrm>
        </p:spPr>
        <p:txBody>
          <a:bodyPr/>
          <a:lstStyle/>
          <a:p>
            <a:pPr marL="57150" indent="0" algn="ctr"/>
            <a:r>
              <a:rPr lang="en-US" altLang="en-US" sz="2000" dirty="0"/>
              <a:t>Agenda:</a:t>
            </a:r>
            <a:r>
              <a:rPr lang="en-US" altLang="en-US" sz="2000" b="0" dirty="0"/>
              <a:t> </a:t>
            </a:r>
            <a:r>
              <a:rPr lang="en-US" altLang="en-US" sz="2000" b="0" dirty="0">
                <a:hlinkClick r:id="rId2"/>
              </a:rPr>
              <a:t>11-20/1937r4</a:t>
            </a:r>
            <a:r>
              <a:rPr lang="en-US" altLang="en-US" sz="2000" b="0" dirty="0"/>
              <a:t> , 2 teleconferences during the Interim ~ 36 attendees each meeting</a:t>
            </a:r>
          </a:p>
          <a:p>
            <a:pPr marL="57150" indent="0"/>
            <a:r>
              <a:rPr lang="en-US" altLang="en-US" dirty="0"/>
              <a:t>Contributions: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The latest “Draft technical report on interworking between 3GPP 5G network and WLAN” (</a:t>
            </a:r>
            <a:r>
              <a:rPr lang="en-US" sz="1800" dirty="0">
                <a:hlinkClick r:id="rId3"/>
              </a:rPr>
              <a:t>11-20/0013r10</a:t>
            </a:r>
            <a:r>
              <a:rPr lang="en-US" sz="1800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The figures in the “Draft technical report on interworking between 3GPP 5G network and WLAN” </a:t>
            </a:r>
            <a:br>
              <a:rPr lang="en-US" sz="1800" dirty="0"/>
            </a:br>
            <a:r>
              <a:rPr lang="en-US" sz="1800" dirty="0">
                <a:hlinkClick r:id="rId4"/>
              </a:rPr>
              <a:t>IEEE 802.11-20-1645/r3</a:t>
            </a:r>
            <a:endParaRPr lang="en-US" sz="1800" dirty="0"/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“Draft technical report on interworking between 3GPP 5G network and WLAN” (</a:t>
            </a:r>
            <a:r>
              <a:rPr lang="en-US" sz="1800" dirty="0">
                <a:hlinkClick r:id="rId5"/>
              </a:rPr>
              <a:t>IEEE 802.11-20-0013/r9</a:t>
            </a:r>
            <a:r>
              <a:rPr lang="en-US" sz="1800" dirty="0"/>
              <a:t>, clean version)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“Draft technical report on interworking between 3GPP 5G network and WLAN” (</a:t>
            </a:r>
            <a:r>
              <a:rPr lang="en-US" sz="1800" dirty="0">
                <a:hlinkClick r:id="rId6"/>
              </a:rPr>
              <a:t>IEEE 802.11-20-0013/r8</a:t>
            </a:r>
            <a:r>
              <a:rPr lang="en-US" sz="1800" dirty="0"/>
              <a:t>, redline version)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“Comment review on technical report on WLAN interworking to 3GPP 5G network” (</a:t>
            </a:r>
            <a:r>
              <a:rPr lang="en-US" sz="1800" dirty="0">
                <a:hlinkClick r:id="rId7"/>
              </a:rPr>
              <a:t>IEEE 802.11-21-0001/r0</a:t>
            </a:r>
            <a:r>
              <a:rPr lang="en-US" sz="1800" dirty="0"/>
              <a:t>)</a:t>
            </a:r>
          </a:p>
          <a:p>
            <a:pPr marL="0" indent="0">
              <a:spcBef>
                <a:spcPts val="200"/>
              </a:spcBef>
              <a:defRPr/>
            </a:pPr>
            <a:r>
              <a:rPr lang="en-US" altLang="en-US" dirty="0"/>
              <a:t>Comment resolution motions: 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2 Motions passed.  Resolving the 6 unresolved comments  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All comments from 802.11 WG CC32 have been resolved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11185"/>
          </a:xfrm>
        </p:spPr>
        <p:txBody>
          <a:bodyPr/>
          <a:lstStyle/>
          <a:p>
            <a:pPr>
              <a:spcBef>
                <a:spcPts val="200"/>
              </a:spcBef>
              <a:defRPr/>
            </a:pPr>
            <a:r>
              <a:rPr lang="en-US" altLang="en-US" sz="3600" dirty="0"/>
              <a:t>Comment Resolution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758" y="1447800"/>
            <a:ext cx="10818284" cy="5027614"/>
          </a:xfrm>
        </p:spPr>
        <p:txBody>
          <a:bodyPr/>
          <a:lstStyle/>
          <a:p>
            <a:pPr marL="0" indent="0">
              <a:spcBef>
                <a:spcPts val="200"/>
              </a:spcBef>
              <a:defRPr/>
            </a:pPr>
            <a:r>
              <a:rPr lang="en-US" sz="2800" b="0" dirty="0">
                <a:hlinkClick r:id="rId2"/>
              </a:rPr>
              <a:t>1</a:t>
            </a:r>
            <a:r>
              <a:rPr lang="en-US" sz="2800" b="0" dirty="0">
                <a:hlinkClick r:id="rId3"/>
              </a:rPr>
              <a:t>1-20/1262r8</a:t>
            </a:r>
            <a:r>
              <a:rPr lang="en-US" sz="2800" b="0" dirty="0"/>
              <a:t> “CC32 AANI Report Comments”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4DA3D6-93AE-47C0-8DDA-A81C0F27EE56}"/>
              </a:ext>
            </a:extLst>
          </p:cNvPr>
          <p:cNvSpPr txBox="1"/>
          <p:nvPr/>
        </p:nvSpPr>
        <p:spPr>
          <a:xfrm>
            <a:off x="3047215" y="3015858"/>
            <a:ext cx="60944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/>
              <a:t>Motions related to the Technical report are not in order</a:t>
            </a:r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692F4E7-3BC0-4624-94DD-E5A4B72E5E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0806"/>
              </p:ext>
            </p:extLst>
          </p:nvPr>
        </p:nvGraphicFramePr>
        <p:xfrm>
          <a:off x="648758" y="2287066"/>
          <a:ext cx="10818284" cy="3123134"/>
        </p:xfrm>
        <a:graphic>
          <a:graphicData uri="http://schemas.openxmlformats.org/drawingml/2006/table">
            <a:tbl>
              <a:tblPr/>
              <a:tblGrid>
                <a:gridCol w="1825119">
                  <a:extLst>
                    <a:ext uri="{9D8B030D-6E8A-4147-A177-3AD203B41FA5}">
                      <a16:colId xmlns:a16="http://schemas.microsoft.com/office/drawing/2014/main" val="643878209"/>
                    </a:ext>
                  </a:extLst>
                </a:gridCol>
                <a:gridCol w="769779">
                  <a:extLst>
                    <a:ext uri="{9D8B030D-6E8A-4147-A177-3AD203B41FA5}">
                      <a16:colId xmlns:a16="http://schemas.microsoft.com/office/drawing/2014/main" val="3662851918"/>
                    </a:ext>
                  </a:extLst>
                </a:gridCol>
                <a:gridCol w="856690">
                  <a:extLst>
                    <a:ext uri="{9D8B030D-6E8A-4147-A177-3AD203B41FA5}">
                      <a16:colId xmlns:a16="http://schemas.microsoft.com/office/drawing/2014/main" val="2102356625"/>
                    </a:ext>
                  </a:extLst>
                </a:gridCol>
                <a:gridCol w="662175">
                  <a:extLst>
                    <a:ext uri="{9D8B030D-6E8A-4147-A177-3AD203B41FA5}">
                      <a16:colId xmlns:a16="http://schemas.microsoft.com/office/drawing/2014/main" val="45934889"/>
                    </a:ext>
                  </a:extLst>
                </a:gridCol>
                <a:gridCol w="558711">
                  <a:extLst>
                    <a:ext uri="{9D8B030D-6E8A-4147-A177-3AD203B41FA5}">
                      <a16:colId xmlns:a16="http://schemas.microsoft.com/office/drawing/2014/main" val="3557276667"/>
                    </a:ext>
                  </a:extLst>
                </a:gridCol>
                <a:gridCol w="538017">
                  <a:extLst>
                    <a:ext uri="{9D8B030D-6E8A-4147-A177-3AD203B41FA5}">
                      <a16:colId xmlns:a16="http://schemas.microsoft.com/office/drawing/2014/main" val="347118867"/>
                    </a:ext>
                  </a:extLst>
                </a:gridCol>
                <a:gridCol w="434552">
                  <a:extLst>
                    <a:ext uri="{9D8B030D-6E8A-4147-A177-3AD203B41FA5}">
                      <a16:colId xmlns:a16="http://schemas.microsoft.com/office/drawing/2014/main" val="1692127711"/>
                    </a:ext>
                  </a:extLst>
                </a:gridCol>
                <a:gridCol w="434552">
                  <a:extLst>
                    <a:ext uri="{9D8B030D-6E8A-4147-A177-3AD203B41FA5}">
                      <a16:colId xmlns:a16="http://schemas.microsoft.com/office/drawing/2014/main" val="855778701"/>
                    </a:ext>
                  </a:extLst>
                </a:gridCol>
                <a:gridCol w="744947">
                  <a:extLst>
                    <a:ext uri="{9D8B030D-6E8A-4147-A177-3AD203B41FA5}">
                      <a16:colId xmlns:a16="http://schemas.microsoft.com/office/drawing/2014/main" val="521783750"/>
                    </a:ext>
                  </a:extLst>
                </a:gridCol>
                <a:gridCol w="744947">
                  <a:extLst>
                    <a:ext uri="{9D8B030D-6E8A-4147-A177-3AD203B41FA5}">
                      <a16:colId xmlns:a16="http://schemas.microsoft.com/office/drawing/2014/main" val="3801880369"/>
                    </a:ext>
                  </a:extLst>
                </a:gridCol>
                <a:gridCol w="744947">
                  <a:extLst>
                    <a:ext uri="{9D8B030D-6E8A-4147-A177-3AD203B41FA5}">
                      <a16:colId xmlns:a16="http://schemas.microsoft.com/office/drawing/2014/main" val="791956669"/>
                    </a:ext>
                  </a:extLst>
                </a:gridCol>
                <a:gridCol w="1345043">
                  <a:extLst>
                    <a:ext uri="{9D8B030D-6E8A-4147-A177-3AD203B41FA5}">
                      <a16:colId xmlns:a16="http://schemas.microsoft.com/office/drawing/2014/main" val="3836349750"/>
                    </a:ext>
                  </a:extLst>
                </a:gridCol>
                <a:gridCol w="1158805">
                  <a:extLst>
                    <a:ext uri="{9D8B030D-6E8A-4147-A177-3AD203B41FA5}">
                      <a16:colId xmlns:a16="http://schemas.microsoft.com/office/drawing/2014/main" val="3269007567"/>
                    </a:ext>
                  </a:extLst>
                </a:gridCol>
              </a:tblGrid>
              <a:tr h="7055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Type of comment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Assigned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Proposed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Accept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Revise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Reject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SP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RFM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Motioned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M+RFM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Open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 Document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307817"/>
                  </a:ext>
                </a:extLst>
              </a:tr>
              <a:tr h="5920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Technical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1676317"/>
                  </a:ext>
                </a:extLst>
              </a:tr>
              <a:tr h="5920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Editorial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1872171"/>
                  </a:ext>
                </a:extLst>
              </a:tr>
              <a:tr h="6167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7287521"/>
                  </a:ext>
                </a:extLst>
              </a:tr>
              <a:tr h="6167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4275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2509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FA7C0-17C4-4E09-B8D0-F8399CAF5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733426"/>
          </a:xfrm>
        </p:spPr>
        <p:txBody>
          <a:bodyPr/>
          <a:lstStyle/>
          <a:p>
            <a:r>
              <a:rPr lang="en-US" dirty="0"/>
              <a:t>Status of the Technical Report (since Nov 2020)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5EE47-B670-443D-9CED-7769DB5DE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7985" y="1600201"/>
            <a:ext cx="10591799" cy="48752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 editorial review has been completed by: Joseph Levy, Stephen McCann, and Graham Smith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proposed editorial changes have been shared with the Authors of </a:t>
            </a:r>
            <a:r>
              <a:rPr lang="en-US" dirty="0">
                <a:hlinkClick r:id="rId2"/>
              </a:rPr>
              <a:t>11-20/0013r7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Authors have reviewed the proposed editorial changes and generated a set of 6 document resolving the editorial comment and resulting in:</a:t>
            </a:r>
            <a:br>
              <a:rPr lang="en-US" dirty="0"/>
            </a:br>
            <a:r>
              <a:rPr lang="en-US" dirty="0">
                <a:hlinkClick r:id="rId3"/>
              </a:rPr>
              <a:t>11-20/0013r10</a:t>
            </a:r>
            <a:r>
              <a:rPr lang="en-US" dirty="0"/>
              <a:t> “Draft technical report on interworking between 3GPP 5G network &amp; WLAN”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AANI SC has approved a motion to request the 802.11 WG approve:</a:t>
            </a:r>
            <a:br>
              <a:rPr lang="en-US" dirty="0"/>
            </a:br>
            <a:r>
              <a:rPr lang="en-US" dirty="0">
                <a:hlinkClick r:id="rId3"/>
              </a:rPr>
              <a:t>11-20/0013r10</a:t>
            </a:r>
            <a:r>
              <a:rPr lang="en-US" dirty="0"/>
              <a:t> “Draft technical report on interworking between 3GPP 5G network &amp; WLAN”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652A04-8997-47D3-9039-AFFDACB2BB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A16E0-0D35-4997-995C-D6293B573C0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9839DDD-C00B-4B37-9D4C-036E7DF557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6314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BD94CF7-E331-4AB6-B45A-86FA2B936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AANI SC Motion (13 January 2021)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C17CA4D-144A-4BEB-8E31-76C9F0AC1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1785"/>
            <a:ext cx="10361084" cy="4570414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7:</a:t>
            </a:r>
          </a:p>
          <a:p>
            <a:r>
              <a:rPr lang="en-US" dirty="0">
                <a:solidFill>
                  <a:schemeClr val="tx1"/>
                </a:solidFill>
              </a:rPr>
              <a:t>Move to request 802.11 WG to approve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11-20/0013r10</a:t>
            </a:r>
            <a:r>
              <a:rPr lang="en-US" dirty="0">
                <a:solidFill>
                  <a:schemeClr val="tx1"/>
                </a:solidFill>
              </a:rPr>
              <a:t> the “Draft technical report on interworking between 3GPP 5G network &amp; WLAN”, with editorial privileges given to the WG Chair.</a:t>
            </a:r>
          </a:p>
          <a:p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sz="2000" dirty="0">
                <a:solidFill>
                  <a:schemeClr val="tx1"/>
                </a:solidFill>
              </a:rPr>
              <a:t>Moved: Stuart KERRY		</a:t>
            </a:r>
          </a:p>
          <a:p>
            <a:r>
              <a:rPr lang="en-US" sz="2000" dirty="0">
                <a:solidFill>
                  <a:schemeClr val="tx1"/>
                </a:solidFill>
              </a:rPr>
              <a:t>	Second: Hyun Seo OH</a:t>
            </a:r>
          </a:p>
          <a:p>
            <a:r>
              <a:rPr lang="en-US" sz="2000" dirty="0">
                <a:solidFill>
                  <a:schemeClr val="tx1"/>
                </a:solidFill>
              </a:rPr>
              <a:t>	Result: Y:20  N:0  A:8  DNV:8 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The requested motion will be made during the 802.11 WG Closing Plenary – 15 January 2021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F0FA4-6200-41F7-B273-F405C2D5A4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6BFBE1-4172-4C4E-97E8-12D89D78438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D9767-9935-4FD5-8DF3-6DFB5A9C7A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7574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BD94CF7-E331-4AB6-B45A-86FA2B936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685798"/>
          </a:xfrm>
        </p:spPr>
        <p:txBody>
          <a:bodyPr/>
          <a:lstStyle/>
          <a:p>
            <a:r>
              <a:rPr lang="en-US" dirty="0"/>
              <a:t>Draft WG Motion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C17CA4D-144A-4BEB-8E31-76C9F0AC1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10361084" cy="51038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As requested by the 802.11 AANI SC:</a:t>
            </a:r>
          </a:p>
          <a:p>
            <a:r>
              <a:rPr lang="en-US" dirty="0">
                <a:solidFill>
                  <a:schemeClr val="tx1"/>
                </a:solidFill>
              </a:rPr>
              <a:t>Move to approve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11-20/0013r10</a:t>
            </a:r>
            <a:r>
              <a:rPr lang="en-US" dirty="0">
                <a:solidFill>
                  <a:schemeClr val="tx1"/>
                </a:solidFill>
              </a:rPr>
              <a:t> the “Draft technical report on interworking between 3GPP 5G network &amp; WLAN”, with editorial privileges given to the WG Chair.</a:t>
            </a:r>
          </a:p>
          <a:p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sz="2000" dirty="0">
                <a:solidFill>
                  <a:schemeClr val="tx1"/>
                </a:solidFill>
              </a:rPr>
              <a:t>Moved: Joseph Levy as requested by the AANI SC 	</a:t>
            </a:r>
          </a:p>
          <a:p>
            <a:r>
              <a:rPr lang="en-US" sz="2000" dirty="0">
                <a:solidFill>
                  <a:schemeClr val="tx1"/>
                </a:solidFill>
              </a:rPr>
              <a:t>	Second: </a:t>
            </a:r>
          </a:p>
          <a:p>
            <a:r>
              <a:rPr lang="en-US" sz="2000" dirty="0">
                <a:solidFill>
                  <a:schemeClr val="tx1"/>
                </a:solidFill>
              </a:rPr>
              <a:t>	Result: Y:  N:  A:  DNV: 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b="0" i="1" dirty="0">
                <a:solidFill>
                  <a:schemeClr val="tx1"/>
                </a:solidFill>
              </a:rPr>
              <a:t>AANI SC Motion: Move to request 802.11 WG to approve </a:t>
            </a:r>
            <a:r>
              <a:rPr lang="en-US" b="0" i="1" dirty="0">
                <a:solidFill>
                  <a:schemeClr val="tx1"/>
                </a:solidFill>
                <a:hlinkClick r:id="rId2"/>
              </a:rPr>
              <a:t>11-20/0013r10</a:t>
            </a:r>
            <a:r>
              <a:rPr lang="en-US" b="0" i="1" dirty="0">
                <a:solidFill>
                  <a:schemeClr val="tx1"/>
                </a:solidFill>
              </a:rPr>
              <a:t> the “Draft technical report on interworking between 3GPP 5G network &amp; WLAN”, with editorial privileges given to the WG Chair.  </a:t>
            </a:r>
            <a:r>
              <a:rPr lang="en-US" sz="2000" dirty="0">
                <a:solidFill>
                  <a:schemeClr val="tx1"/>
                </a:solidFill>
              </a:rPr>
              <a:t>Result: Y:20  N:0  A:8  DNV:8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F0FA4-6200-41F7-B273-F405C2D5A4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6BFBE1-4172-4C4E-97E8-12D89D78438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D9767-9935-4FD5-8DF3-6DFB5A9C7A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651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09800" y="685800"/>
            <a:ext cx="7772400" cy="609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kern="0" dirty="0"/>
              <a:t>Future Session Planning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8AF95E2-06FF-462E-926F-8BD2B0029A66}"/>
              </a:ext>
            </a:extLst>
          </p:cNvPr>
          <p:cNvSpPr txBox="1">
            <a:spLocks/>
          </p:cNvSpPr>
          <p:nvPr/>
        </p:nvSpPr>
        <p:spPr>
          <a:xfrm>
            <a:off x="114300" y="1393270"/>
            <a:ext cx="11963400" cy="4924425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it-IT" altLang="en-US" dirty="0"/>
              <a:t>802.11 WG March Plenary Teleconferences:</a:t>
            </a:r>
            <a:br>
              <a:rPr lang="it-IT" altLang="en-US" sz="3200" b="0" i="1" dirty="0"/>
            </a:br>
            <a:r>
              <a:rPr lang="it-IT" altLang="en-US" sz="2400" b="0" dirty="0"/>
              <a:t>AANI SC -  one meeting slot to be requested – Tuesday 16 March 19:00-21:00 h ET - TBC</a:t>
            </a:r>
          </a:p>
          <a:p>
            <a:endParaRPr lang="it-IT" altLang="en-US" sz="400" dirty="0"/>
          </a:p>
          <a:p>
            <a:r>
              <a:rPr lang="it-IT" altLang="en-US" dirty="0"/>
              <a:t>AANI SC Teleconference Plan:</a:t>
            </a:r>
          </a:p>
          <a:p>
            <a:pPr marL="57150" indent="0"/>
            <a:r>
              <a:rPr lang="it-IT" altLang="en-US" sz="2400" b="0" dirty="0">
                <a:cs typeface="+mn-cs"/>
              </a:rPr>
              <a:t>	Teleconferences Scheduled as required (with 10 days notice)</a:t>
            </a:r>
          </a:p>
          <a:p>
            <a:endParaRPr lang="en-US" altLang="en-US" sz="700" b="0" dirty="0"/>
          </a:p>
          <a:p>
            <a:r>
              <a:rPr lang="en-US" dirty="0"/>
              <a:t>The AANI SC is contribution driven, contributions are requested: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Technical and discussion contributions on 802.11 technical performance relative to IMT-2020 requirements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Technical and discussion contributions on interworking/integration of 802.11 with the 3GPP Next Generation System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In support of 802.1 Nendica</a:t>
            </a:r>
          </a:p>
        </p:txBody>
      </p:sp>
    </p:spTree>
    <p:extLst>
      <p:ext uri="{BB962C8B-B14F-4D97-AF65-F5344CB8AC3E}">
        <p14:creationId xmlns:p14="http://schemas.microsoft.com/office/powerpoint/2010/main" val="3550479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72798-FDC9-4BB6-9376-D81A05EC0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61963"/>
          </a:xfrm>
        </p:spPr>
        <p:txBody>
          <a:bodyPr/>
          <a:lstStyle/>
          <a:p>
            <a:r>
              <a:rPr lang="en-US" altLang="en-US" sz="3200" dirty="0"/>
              <a:t>Way Forward the AANI SC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12C10-AAB9-4056-908D-C3892168D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4778"/>
            <a:ext cx="11353800" cy="4873622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</a:rPr>
              <a:t>The AANI SC has completed its work on the technical report on interworking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</a:rPr>
              <a:t>The AANI SC could:</a:t>
            </a:r>
          </a:p>
          <a:p>
            <a:pPr marL="857250" lvl="1" indent="-4572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</a:rPr>
              <a:t>Support the 802.11 WG by drafting any request Liaison Statement (e.g., an LS to 3GPP providing the technical report) – note alternately the drafting work could be done in an 802.11 Ad Hoc</a:t>
            </a:r>
          </a:p>
          <a:p>
            <a:pPr marL="857250" lvl="1" indent="-4572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</a:rPr>
              <a:t>Support the 802.11 WG by drafting recommendations on how to implement the recommendations in the technical report.</a:t>
            </a:r>
          </a:p>
          <a:p>
            <a:pPr marL="857250" lvl="1" indent="-4572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</a:rPr>
              <a:t>Continue to work on topics in its scope, this </a:t>
            </a:r>
            <a:r>
              <a:rPr lang="en-US">
                <a:latin typeface="Times New Roman" panose="02020603050405020304" pitchFamily="18" charset="0"/>
              </a:rPr>
              <a:t>assumes interest </a:t>
            </a:r>
            <a:r>
              <a:rPr lang="en-US" dirty="0">
                <a:latin typeface="Times New Roman" panose="02020603050405020304" pitchFamily="18" charset="0"/>
              </a:rPr>
              <a:t>and contributions for new work</a:t>
            </a:r>
          </a:p>
          <a:p>
            <a:pPr marL="857250" lvl="1" indent="-4572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</a:rPr>
              <a:t>Dissolve after the March Plenary meeting, as the Chair is unaware of any addition work </a:t>
            </a:r>
            <a:endParaRPr lang="en-GB" dirty="0"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b="0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C88061-2C30-4234-BD13-F8E0005278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5DA3B-DEE4-4C7E-8831-C2BBCF7956A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5AA578C-48F1-4FD1-9DFD-B1410575D84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5280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19293</TotalTime>
  <Words>914</Words>
  <Application>Microsoft Office PowerPoint</Application>
  <PresentationFormat>Widescreen</PresentationFormat>
  <Paragraphs>157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Document</vt:lpstr>
      <vt:lpstr>PowerPoint Presentation</vt:lpstr>
      <vt:lpstr>PowerPoint Presentation</vt:lpstr>
      <vt:lpstr>802.11 AANI SC – January 2021</vt:lpstr>
      <vt:lpstr>Comment Resolution Status</vt:lpstr>
      <vt:lpstr>Status of the Technical Report (since Nov 2020) </vt:lpstr>
      <vt:lpstr>AANI SC Motion (13 January 2021)</vt:lpstr>
      <vt:lpstr>Draft WG Motion</vt:lpstr>
      <vt:lpstr>PowerPoint Presentation</vt:lpstr>
      <vt:lpstr>Way Forward the AANI SC</vt:lpstr>
    </vt:vector>
  </TitlesOfParts>
  <Company>InterDigital,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11-02/1842r0</dc:title>
  <dc:creator>Levy, Joseph</dc:creator>
  <cp:lastModifiedBy>Joseph Levy</cp:lastModifiedBy>
  <cp:revision>250</cp:revision>
  <cp:lastPrinted>1601-01-01T00:00:00Z</cp:lastPrinted>
  <dcterms:created xsi:type="dcterms:W3CDTF">2017-06-02T20:57:23Z</dcterms:created>
  <dcterms:modified xsi:type="dcterms:W3CDTF">2021-01-14T03:58:43Z</dcterms:modified>
</cp:coreProperties>
</file>