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8" r:id="rId2"/>
    <p:sldId id="339" r:id="rId3"/>
    <p:sldId id="340" r:id="rId4"/>
    <p:sldId id="370" r:id="rId5"/>
    <p:sldId id="421" r:id="rId6"/>
    <p:sldId id="415" r:id="rId7"/>
    <p:sldId id="419" r:id="rId8"/>
    <p:sldId id="341" r:id="rId9"/>
    <p:sldId id="343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F1E371-3B30-4D49-95F1-7B898F48BC0C}" v="16" dt="2021-01-14T03:20:54.5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2" d="100"/>
          <a:sy n="72" d="100"/>
        </p:scale>
        <p:origin x="796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99F1E371-3B30-4D49-95F1-7B898F48BC0C}"/>
    <pc:docChg chg="undo custSel addSld modSld sldOrd modMainMaster">
      <pc:chgData name="Joseph Levy" userId="3766db8f-7892-44ce-ae9b-8fce39950acf" providerId="ADAL" clId="{99F1E371-3B30-4D49-95F1-7B898F48BC0C}" dt="2021-01-14T03:29:20.428" v="2468" actId="6549"/>
      <pc:docMkLst>
        <pc:docMk/>
      </pc:docMkLst>
      <pc:sldChg chg="modSp mod">
        <pc:chgData name="Joseph Levy" userId="3766db8f-7892-44ce-ae9b-8fce39950acf" providerId="ADAL" clId="{99F1E371-3B30-4D49-95F1-7B898F48BC0C}" dt="2021-01-14T02:16:15.071" v="38" actId="6549"/>
        <pc:sldMkLst>
          <pc:docMk/>
          <pc:sldMk cId="4091266737" sldId="338"/>
        </pc:sldMkLst>
        <pc:spChg chg="mod">
          <ac:chgData name="Joseph Levy" userId="3766db8f-7892-44ce-ae9b-8fce39950acf" providerId="ADAL" clId="{99F1E371-3B30-4D49-95F1-7B898F48BC0C}" dt="2021-01-14T02:16:15.071" v="38" actId="6549"/>
          <ac:spMkLst>
            <pc:docMk/>
            <pc:sldMk cId="4091266737" sldId="338"/>
            <ac:spMk id="5" creationId="{00000000-0000-0000-0000-000000000000}"/>
          </ac:spMkLst>
        </pc:spChg>
        <pc:spChg chg="mod">
          <ac:chgData name="Joseph Levy" userId="3766db8f-7892-44ce-ae9b-8fce39950acf" providerId="ADAL" clId="{99F1E371-3B30-4D49-95F1-7B898F48BC0C}" dt="2021-01-14T02:15:55.493" v="19" actId="6549"/>
          <ac:spMkLst>
            <pc:docMk/>
            <pc:sldMk cId="4091266737" sldId="338"/>
            <ac:spMk id="6" creationId="{00000000-0000-0000-0000-000000000000}"/>
          </ac:spMkLst>
        </pc:spChg>
      </pc:sldChg>
      <pc:sldChg chg="modSp mod">
        <pc:chgData name="Joseph Levy" userId="3766db8f-7892-44ce-ae9b-8fce39950acf" providerId="ADAL" clId="{99F1E371-3B30-4D49-95F1-7B898F48BC0C}" dt="2021-01-14T02:17:13.352" v="102" actId="20577"/>
        <pc:sldMkLst>
          <pc:docMk/>
          <pc:sldMk cId="3748791487" sldId="339"/>
        </pc:sldMkLst>
        <pc:spChg chg="mod">
          <ac:chgData name="Joseph Levy" userId="3766db8f-7892-44ce-ae9b-8fce39950acf" providerId="ADAL" clId="{99F1E371-3B30-4D49-95F1-7B898F48BC0C}" dt="2021-01-14T02:17:13.352" v="102" actId="20577"/>
          <ac:spMkLst>
            <pc:docMk/>
            <pc:sldMk cId="3748791487" sldId="339"/>
            <ac:spMk id="8" creationId="{00000000-0000-0000-0000-000000000000}"/>
          </ac:spMkLst>
        </pc:spChg>
      </pc:sldChg>
      <pc:sldChg chg="modSp mod">
        <pc:chgData name="Joseph Levy" userId="3766db8f-7892-44ce-ae9b-8fce39950acf" providerId="ADAL" clId="{99F1E371-3B30-4D49-95F1-7B898F48BC0C}" dt="2021-01-14T02:54:11.111" v="1160" actId="14100"/>
        <pc:sldMkLst>
          <pc:docMk/>
          <pc:sldMk cId="1590738440" sldId="340"/>
        </pc:sldMkLst>
        <pc:spChg chg="mod">
          <ac:chgData name="Joseph Levy" userId="3766db8f-7892-44ce-ae9b-8fce39950acf" providerId="ADAL" clId="{99F1E371-3B30-4D49-95F1-7B898F48BC0C}" dt="2021-01-14T02:54:11.111" v="1160" actId="14100"/>
          <ac:spMkLst>
            <pc:docMk/>
            <pc:sldMk cId="1590738440" sldId="340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99F1E371-3B30-4D49-95F1-7B898F48BC0C}" dt="2021-01-14T03:28:40.811" v="2459" actId="404"/>
        <pc:sldMkLst>
          <pc:docMk/>
          <pc:sldMk cId="3550479006" sldId="341"/>
        </pc:sldMkLst>
        <pc:spChg chg="mod">
          <ac:chgData name="Joseph Levy" userId="3766db8f-7892-44ce-ae9b-8fce39950acf" providerId="ADAL" clId="{99F1E371-3B30-4D49-95F1-7B898F48BC0C}" dt="2021-01-14T03:28:40.811" v="2459" actId="404"/>
          <ac:spMkLst>
            <pc:docMk/>
            <pc:sldMk cId="3550479006" sldId="341"/>
            <ac:spMk id="9" creationId="{18AF95E2-06FF-462E-926F-8BD2B0029A66}"/>
          </ac:spMkLst>
        </pc:spChg>
      </pc:sldChg>
      <pc:sldChg chg="modSp mod ord">
        <pc:chgData name="Joseph Levy" userId="3766db8f-7892-44ce-ae9b-8fce39950acf" providerId="ADAL" clId="{99F1E371-3B30-4D49-95F1-7B898F48BC0C}" dt="2021-01-14T03:29:20.428" v="2468" actId="6549"/>
        <pc:sldMkLst>
          <pc:docMk/>
          <pc:sldMk cId="3385280706" sldId="343"/>
        </pc:sldMkLst>
        <pc:spChg chg="mod">
          <ac:chgData name="Joseph Levy" userId="3766db8f-7892-44ce-ae9b-8fce39950acf" providerId="ADAL" clId="{99F1E371-3B30-4D49-95F1-7B898F48BC0C}" dt="2021-01-14T02:58:18.119" v="1317" actId="20577"/>
          <ac:spMkLst>
            <pc:docMk/>
            <pc:sldMk cId="3385280706" sldId="343"/>
            <ac:spMk id="2" creationId="{A7C72798-FDC9-4BB6-9376-D81A05EC0A4C}"/>
          </ac:spMkLst>
        </pc:spChg>
        <pc:spChg chg="mod">
          <ac:chgData name="Joseph Levy" userId="3766db8f-7892-44ce-ae9b-8fce39950acf" providerId="ADAL" clId="{99F1E371-3B30-4D49-95F1-7B898F48BC0C}" dt="2021-01-14T03:29:20.428" v="2468" actId="6549"/>
          <ac:spMkLst>
            <pc:docMk/>
            <pc:sldMk cId="3385280706" sldId="343"/>
            <ac:spMk id="3" creationId="{8B212C10-AAB9-4056-908D-C3892168DD67}"/>
          </ac:spMkLst>
        </pc:spChg>
      </pc:sldChg>
      <pc:sldChg chg="addSp delSp modSp mod">
        <pc:chgData name="Joseph Levy" userId="3766db8f-7892-44ce-ae9b-8fce39950acf" providerId="ADAL" clId="{99F1E371-3B30-4D49-95F1-7B898F48BC0C}" dt="2021-01-14T03:25:33.357" v="2409" actId="14100"/>
        <pc:sldMkLst>
          <pc:docMk/>
          <pc:sldMk cId="2972509850" sldId="370"/>
        </pc:sldMkLst>
        <pc:spChg chg="mod">
          <ac:chgData name="Joseph Levy" userId="3766db8f-7892-44ce-ae9b-8fce39950acf" providerId="ADAL" clId="{99F1E371-3B30-4D49-95F1-7B898F48BC0C}" dt="2021-01-14T03:24:54.423" v="2405" actId="403"/>
          <ac:spMkLst>
            <pc:docMk/>
            <pc:sldMk cId="2972509850" sldId="370"/>
            <ac:spMk id="2" creationId="{00000000-0000-0000-0000-000000000000}"/>
          </ac:spMkLst>
        </pc:spChg>
        <pc:spChg chg="mod">
          <ac:chgData name="Joseph Levy" userId="3766db8f-7892-44ce-ae9b-8fce39950acf" providerId="ADAL" clId="{99F1E371-3B30-4D49-95F1-7B898F48BC0C}" dt="2021-01-14T03:25:33.357" v="2409" actId="14100"/>
          <ac:spMkLst>
            <pc:docMk/>
            <pc:sldMk cId="2972509850" sldId="370"/>
            <ac:spMk id="3" creationId="{00000000-0000-0000-0000-000000000000}"/>
          </ac:spMkLst>
        </pc:spChg>
        <pc:graphicFrameChg chg="add del mod">
          <ac:chgData name="Joseph Levy" userId="3766db8f-7892-44ce-ae9b-8fce39950acf" providerId="ADAL" clId="{99F1E371-3B30-4D49-95F1-7B898F48BC0C}" dt="2021-01-14T03:20:46.602" v="2377"/>
          <ac:graphicFrameMkLst>
            <pc:docMk/>
            <pc:sldMk cId="2972509850" sldId="370"/>
            <ac:graphicFrameMk id="7" creationId="{1F96848F-B15A-4F4A-A487-5F4A1D318387}"/>
          </ac:graphicFrameMkLst>
        </pc:graphicFrameChg>
        <pc:graphicFrameChg chg="add mod modGraphic">
          <ac:chgData name="Joseph Levy" userId="3766db8f-7892-44ce-ae9b-8fce39950acf" providerId="ADAL" clId="{99F1E371-3B30-4D49-95F1-7B898F48BC0C}" dt="2021-01-14T03:25:24.088" v="2407" actId="1076"/>
          <ac:graphicFrameMkLst>
            <pc:docMk/>
            <pc:sldMk cId="2972509850" sldId="370"/>
            <ac:graphicFrameMk id="8" creationId="{A692F4E7-3BC0-4624-94DD-E5A4B72E5E05}"/>
          </ac:graphicFrameMkLst>
        </pc:graphicFrameChg>
        <pc:graphicFrameChg chg="del modGraphic">
          <ac:chgData name="Joseph Levy" userId="3766db8f-7892-44ce-ae9b-8fce39950acf" providerId="ADAL" clId="{99F1E371-3B30-4D49-95F1-7B898F48BC0C}" dt="2021-01-14T03:20:42.533" v="2375" actId="478"/>
          <ac:graphicFrameMkLst>
            <pc:docMk/>
            <pc:sldMk cId="2972509850" sldId="370"/>
            <ac:graphicFrameMk id="12" creationId="{331D0771-BFF9-41EE-95DA-AA4399BDB7DC}"/>
          </ac:graphicFrameMkLst>
        </pc:graphicFrameChg>
      </pc:sldChg>
      <pc:sldChg chg="modSp add mod">
        <pc:chgData name="Joseph Levy" userId="3766db8f-7892-44ce-ae9b-8fce39950acf" providerId="ADAL" clId="{99F1E371-3B30-4D49-95F1-7B898F48BC0C}" dt="2021-01-14T03:26:44.467" v="2437" actId="6549"/>
        <pc:sldMkLst>
          <pc:docMk/>
          <pc:sldMk cId="2317574386" sldId="415"/>
        </pc:sldMkLst>
        <pc:spChg chg="mod">
          <ac:chgData name="Joseph Levy" userId="3766db8f-7892-44ce-ae9b-8fce39950acf" providerId="ADAL" clId="{99F1E371-3B30-4D49-95F1-7B898F48BC0C}" dt="2021-01-14T03:26:26.877" v="2435" actId="20577"/>
          <ac:spMkLst>
            <pc:docMk/>
            <pc:sldMk cId="2317574386" sldId="415"/>
            <ac:spMk id="7" creationId="{3BD94CF7-E331-4AB6-B45A-86FA2B936E2F}"/>
          </ac:spMkLst>
        </pc:spChg>
        <pc:spChg chg="mod">
          <ac:chgData name="Joseph Levy" userId="3766db8f-7892-44ce-ae9b-8fce39950acf" providerId="ADAL" clId="{99F1E371-3B30-4D49-95F1-7B898F48BC0C}" dt="2021-01-14T03:26:44.467" v="2437" actId="6549"/>
          <ac:spMkLst>
            <pc:docMk/>
            <pc:sldMk cId="2317574386" sldId="415"/>
            <ac:spMk id="8" creationId="{FC17CA4D-144A-4BEB-8E31-76C9F0AC175D}"/>
          </ac:spMkLst>
        </pc:spChg>
      </pc:sldChg>
      <pc:sldChg chg="add ord">
        <pc:chgData name="Joseph Levy" userId="3766db8f-7892-44ce-ae9b-8fce39950acf" providerId="ADAL" clId="{99F1E371-3B30-4D49-95F1-7B898F48BC0C}" dt="2021-01-14T02:56:12.795" v="1177"/>
        <pc:sldMkLst>
          <pc:docMk/>
          <pc:sldMk cId="4227651981" sldId="419"/>
        </pc:sldMkLst>
      </pc:sldChg>
      <pc:sldChg chg="modSp add mod">
        <pc:chgData name="Joseph Levy" userId="3766db8f-7892-44ce-ae9b-8fce39950acf" providerId="ADAL" clId="{99F1E371-3B30-4D49-95F1-7B898F48BC0C}" dt="2021-01-14T02:36:33.056" v="865" actId="6549"/>
        <pc:sldMkLst>
          <pc:docMk/>
          <pc:sldMk cId="2386314671" sldId="421"/>
        </pc:sldMkLst>
        <pc:spChg chg="mod">
          <ac:chgData name="Joseph Levy" userId="3766db8f-7892-44ce-ae9b-8fce39950acf" providerId="ADAL" clId="{99F1E371-3B30-4D49-95F1-7B898F48BC0C}" dt="2021-01-14T02:35:08.988" v="777" actId="14100"/>
          <ac:spMkLst>
            <pc:docMk/>
            <pc:sldMk cId="2386314671" sldId="421"/>
            <ac:spMk id="2" creationId="{7D6FA7C0-17C4-4E09-B8D0-F8399CAF551A}"/>
          </ac:spMkLst>
        </pc:spChg>
        <pc:spChg chg="mod">
          <ac:chgData name="Joseph Levy" userId="3766db8f-7892-44ce-ae9b-8fce39950acf" providerId="ADAL" clId="{99F1E371-3B30-4D49-95F1-7B898F48BC0C}" dt="2021-01-14T02:36:33.056" v="865" actId="6549"/>
          <ac:spMkLst>
            <pc:docMk/>
            <pc:sldMk cId="2386314671" sldId="421"/>
            <ac:spMk id="3" creationId="{2A05EE47-B670-443D-9CED-7769DB5DEEC4}"/>
          </ac:spMkLst>
        </pc:spChg>
      </pc:sldChg>
      <pc:sldMasterChg chg="modSp mod">
        <pc:chgData name="Joseph Levy" userId="3766db8f-7892-44ce-ae9b-8fce39950acf" providerId="ADAL" clId="{99F1E371-3B30-4D49-95F1-7B898F48BC0C}" dt="2021-01-14T02:15:28.954" v="9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99F1E371-3B30-4D49-95F1-7B898F48BC0C}" dt="2021-01-14T02:15:28.954" v="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802.11-21/0096r0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10-AANI-draft-technical-report-on-interworking-between-3gpp-5g-network-wlan.docx" TargetMode="External"/><Relationship Id="rId7" Type="http://schemas.openxmlformats.org/officeDocument/2006/relationships/hyperlink" Target="https://mentor.ieee.org/802.11/dcn/21/11-21-0001-00-AANI-comment-review-on-technical-report-on-wlan-inetrworking-to-3gpp-5g-network.docx" TargetMode="External"/><Relationship Id="rId2" Type="http://schemas.openxmlformats.org/officeDocument/2006/relationships/hyperlink" Target="https://mentor.ieee.org/802.11/dcn/20/11-20-1937-04-AANI-aani-sc-teleconference-agenda-january-2021-interim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8-AANI-draft-technical-report-on-interworking-between-3gpp-5g-network-wlan.docx" TargetMode="External"/><Relationship Id="rId5" Type="http://schemas.openxmlformats.org/officeDocument/2006/relationships/hyperlink" Target="https://mentor.ieee.org/802.11/dcn/20/11-20-0013-09-AANI-draft-technical-report-on-interworking-between-3gpp-5g-network-wlan.docx" TargetMode="External"/><Relationship Id="rId4" Type="http://schemas.openxmlformats.org/officeDocument/2006/relationships/hyperlink" Target="https://mentor.ieee.org/802.11/dcn/20/11-20-1645-03-AANI-the-original-figures-in-the-draft-technical-report-on-interworking-between-3gpp-5g-network-and-wlan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262-08-AANI-cc32-aani-report-comments.xlsx" TargetMode="External"/><Relationship Id="rId2" Type="http://schemas.openxmlformats.org/officeDocument/2006/relationships/hyperlink" Target="https://mentor.ieee.org/802.11/dcn/20/11-20-1262-00-AANI-cc32-aani-report-comments.xls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10-AANI-draft-technical-report-on-interworking-between-3gpp-5g-network-wlan.docx" TargetMode="External"/><Relationship Id="rId2" Type="http://schemas.openxmlformats.org/officeDocument/2006/relationships/hyperlink" Target="https://mentor.ieee.org/802.11/dcn/20/11-20-0013-07-AANI-draft-technical-report-on-interworking-between-3gpp-5g-network-wlan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013-10-AANI-draft-technical-report-on-interworking-between-3gpp-5g-network-wlan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013-10-AANI-draft-technical-report-on-interworking-between-3gpp-5g-network-wlan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838199"/>
            <a:ext cx="8724900" cy="685801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January 2021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2021-01-14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193477"/>
              </p:ext>
            </p:extLst>
          </p:nvPr>
        </p:nvGraphicFramePr>
        <p:xfrm>
          <a:off x="2041525" y="2359025"/>
          <a:ext cx="8034338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35120" progId="Word.Document.8">
                  <p:embed/>
                </p:oleObj>
              </mc:Choice>
              <mc:Fallback>
                <p:oleObj name="Document" r:id="rId2" imgW="8249760" imgH="2535120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525" y="2359025"/>
                        <a:ext cx="8034338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400573" y="1896890"/>
            <a:ext cx="9378156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/>
              <a:t>This Document is the closing report for AANI SC January</a:t>
            </a:r>
            <a:r>
              <a:rPr lang="en-US" dirty="0"/>
              <a:t> 2021 802.11 Virtual Interim Meeting</a:t>
            </a:r>
            <a:r>
              <a:rPr lang="en-GB" dirty="0"/>
              <a:t>.  Teleconferences held: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Tuesday 12 January 2021 11:15-13:15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Wednesday 13 January 2021 19:00-21:00 h ET</a:t>
            </a:r>
          </a:p>
          <a:p>
            <a:pPr marL="0" indent="0"/>
            <a:r>
              <a:rPr lang="en-GB" dirty="0"/>
              <a:t>The current focus of the AANI SC is the completion of the Technical report on:</a:t>
            </a:r>
          </a:p>
          <a:p>
            <a:pPr marL="0" indent="0" algn="ctr"/>
            <a:r>
              <a:rPr lang="en-US" sz="2800" dirty="0"/>
              <a:t>Interworking between 3GPP 5G network &amp; WLAN</a:t>
            </a:r>
            <a:endParaRPr lang="en-GB" sz="2800" dirty="0"/>
          </a:p>
          <a:p>
            <a:pPr marL="457200" lvl="1" indent="0"/>
            <a:r>
              <a:rPr lang="en-GB" dirty="0"/>
              <a:t> 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November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313" y="1524000"/>
            <a:ext cx="11608858" cy="4876800"/>
          </a:xfrm>
        </p:spPr>
        <p:txBody>
          <a:bodyPr/>
          <a:lstStyle/>
          <a:p>
            <a:pPr marL="57150" indent="0" algn="ctr"/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11-20/1937r4</a:t>
            </a:r>
            <a:r>
              <a:rPr lang="en-US" altLang="en-US" sz="2000" b="0" dirty="0"/>
              <a:t> , 2 teleconferences during the Interim ~ 36 attendees each meeting</a:t>
            </a:r>
          </a:p>
          <a:p>
            <a:pPr marL="57150" indent="0"/>
            <a:r>
              <a:rPr lang="en-US" altLang="en-US" dirty="0"/>
              <a:t>Contributions: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The latest “Draft technical report on interworking between 3GPP 5G network and WLAN” (</a:t>
            </a:r>
            <a:r>
              <a:rPr lang="en-US" sz="1800" dirty="0">
                <a:hlinkClick r:id="rId3"/>
              </a:rPr>
              <a:t>11-20/0013r10</a:t>
            </a:r>
            <a:r>
              <a:rPr lang="en-US" sz="1800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The figures in the “Draft technical report on interworking between 3GPP 5G network and WLAN” </a:t>
            </a:r>
            <a:br>
              <a:rPr lang="en-US" sz="1800" dirty="0"/>
            </a:br>
            <a:r>
              <a:rPr lang="en-US" sz="1800" dirty="0">
                <a:hlinkClick r:id="rId4"/>
              </a:rPr>
              <a:t>IEEE 802.11-20-1645/r3</a:t>
            </a: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“Draft technical report on interworking between 3GPP 5G network and WLAN” (</a:t>
            </a:r>
            <a:r>
              <a:rPr lang="en-US" sz="1800" dirty="0">
                <a:hlinkClick r:id="rId5"/>
              </a:rPr>
              <a:t>IEEE 802.11-20-0013/r9</a:t>
            </a:r>
            <a:r>
              <a:rPr lang="en-US" sz="1800" dirty="0"/>
              <a:t>, clean version)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“Draft technical report on interworking between 3GPP 5G network and WLAN” (</a:t>
            </a:r>
            <a:r>
              <a:rPr lang="en-US" sz="1800" dirty="0">
                <a:hlinkClick r:id="rId6"/>
              </a:rPr>
              <a:t>IEEE 802.11-20-0013/r8</a:t>
            </a:r>
            <a:r>
              <a:rPr lang="en-US" sz="1800" dirty="0"/>
              <a:t>, redline version)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“Comment review on technical report on WLAN interworking to 3GPP 5G network” (</a:t>
            </a:r>
            <a:r>
              <a:rPr lang="en-US" sz="1800" dirty="0">
                <a:hlinkClick r:id="rId7"/>
              </a:rPr>
              <a:t>IEEE 802.11-21-0001/r0</a:t>
            </a:r>
            <a:r>
              <a:rPr lang="en-US" sz="1800" dirty="0"/>
              <a:t>)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dirty="0"/>
              <a:t>Comment resolution motions: 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2 Motions passed.  Resolving the 6 unresolved comments.  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All comments from 802.11 WG CC32 have been resolved.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pPr>
              <a:spcBef>
                <a:spcPts val="200"/>
              </a:spcBef>
              <a:defRPr/>
            </a:pPr>
            <a:r>
              <a:rPr lang="en-US" altLang="en-US" sz="3600" dirty="0"/>
              <a:t>Comment Resolution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758" y="1447800"/>
            <a:ext cx="10818284" cy="5027614"/>
          </a:xfrm>
        </p:spPr>
        <p:txBody>
          <a:bodyPr/>
          <a:lstStyle/>
          <a:p>
            <a:pPr marL="0" indent="0">
              <a:spcBef>
                <a:spcPts val="200"/>
              </a:spcBef>
              <a:defRPr/>
            </a:pPr>
            <a:r>
              <a:rPr lang="en-US" sz="2800" b="0" dirty="0">
                <a:hlinkClick r:id="rId2"/>
              </a:rPr>
              <a:t>1</a:t>
            </a:r>
            <a:r>
              <a:rPr lang="en-US" sz="2800" b="0" dirty="0">
                <a:hlinkClick r:id="rId3"/>
              </a:rPr>
              <a:t>1-20/1262r8</a:t>
            </a:r>
            <a:r>
              <a:rPr lang="en-US" sz="2800" b="0" dirty="0"/>
              <a:t> “CC32 AANI Report Comments”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4DA3D6-93AE-47C0-8DDA-A81C0F27EE56}"/>
              </a:ext>
            </a:extLst>
          </p:cNvPr>
          <p:cNvSpPr txBox="1"/>
          <p:nvPr/>
        </p:nvSpPr>
        <p:spPr>
          <a:xfrm>
            <a:off x="3047215" y="3015858"/>
            <a:ext cx="60944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/>
              <a:t>Motions related to the Technical report are not in order</a:t>
            </a:r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692F4E7-3BC0-4624-94DD-E5A4B72E5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0806"/>
              </p:ext>
            </p:extLst>
          </p:nvPr>
        </p:nvGraphicFramePr>
        <p:xfrm>
          <a:off x="648758" y="2287066"/>
          <a:ext cx="10818284" cy="3123134"/>
        </p:xfrm>
        <a:graphic>
          <a:graphicData uri="http://schemas.openxmlformats.org/drawingml/2006/table">
            <a:tbl>
              <a:tblPr/>
              <a:tblGrid>
                <a:gridCol w="1825119">
                  <a:extLst>
                    <a:ext uri="{9D8B030D-6E8A-4147-A177-3AD203B41FA5}">
                      <a16:colId xmlns:a16="http://schemas.microsoft.com/office/drawing/2014/main" val="643878209"/>
                    </a:ext>
                  </a:extLst>
                </a:gridCol>
                <a:gridCol w="769779">
                  <a:extLst>
                    <a:ext uri="{9D8B030D-6E8A-4147-A177-3AD203B41FA5}">
                      <a16:colId xmlns:a16="http://schemas.microsoft.com/office/drawing/2014/main" val="3662851918"/>
                    </a:ext>
                  </a:extLst>
                </a:gridCol>
                <a:gridCol w="856690">
                  <a:extLst>
                    <a:ext uri="{9D8B030D-6E8A-4147-A177-3AD203B41FA5}">
                      <a16:colId xmlns:a16="http://schemas.microsoft.com/office/drawing/2014/main" val="2102356625"/>
                    </a:ext>
                  </a:extLst>
                </a:gridCol>
                <a:gridCol w="662175">
                  <a:extLst>
                    <a:ext uri="{9D8B030D-6E8A-4147-A177-3AD203B41FA5}">
                      <a16:colId xmlns:a16="http://schemas.microsoft.com/office/drawing/2014/main" val="45934889"/>
                    </a:ext>
                  </a:extLst>
                </a:gridCol>
                <a:gridCol w="558711">
                  <a:extLst>
                    <a:ext uri="{9D8B030D-6E8A-4147-A177-3AD203B41FA5}">
                      <a16:colId xmlns:a16="http://schemas.microsoft.com/office/drawing/2014/main" val="3557276667"/>
                    </a:ext>
                  </a:extLst>
                </a:gridCol>
                <a:gridCol w="538017">
                  <a:extLst>
                    <a:ext uri="{9D8B030D-6E8A-4147-A177-3AD203B41FA5}">
                      <a16:colId xmlns:a16="http://schemas.microsoft.com/office/drawing/2014/main" val="347118867"/>
                    </a:ext>
                  </a:extLst>
                </a:gridCol>
                <a:gridCol w="434552">
                  <a:extLst>
                    <a:ext uri="{9D8B030D-6E8A-4147-A177-3AD203B41FA5}">
                      <a16:colId xmlns:a16="http://schemas.microsoft.com/office/drawing/2014/main" val="1692127711"/>
                    </a:ext>
                  </a:extLst>
                </a:gridCol>
                <a:gridCol w="434552">
                  <a:extLst>
                    <a:ext uri="{9D8B030D-6E8A-4147-A177-3AD203B41FA5}">
                      <a16:colId xmlns:a16="http://schemas.microsoft.com/office/drawing/2014/main" val="855778701"/>
                    </a:ext>
                  </a:extLst>
                </a:gridCol>
                <a:gridCol w="744947">
                  <a:extLst>
                    <a:ext uri="{9D8B030D-6E8A-4147-A177-3AD203B41FA5}">
                      <a16:colId xmlns:a16="http://schemas.microsoft.com/office/drawing/2014/main" val="521783750"/>
                    </a:ext>
                  </a:extLst>
                </a:gridCol>
                <a:gridCol w="744947">
                  <a:extLst>
                    <a:ext uri="{9D8B030D-6E8A-4147-A177-3AD203B41FA5}">
                      <a16:colId xmlns:a16="http://schemas.microsoft.com/office/drawing/2014/main" val="3801880369"/>
                    </a:ext>
                  </a:extLst>
                </a:gridCol>
                <a:gridCol w="744947">
                  <a:extLst>
                    <a:ext uri="{9D8B030D-6E8A-4147-A177-3AD203B41FA5}">
                      <a16:colId xmlns:a16="http://schemas.microsoft.com/office/drawing/2014/main" val="791956669"/>
                    </a:ext>
                  </a:extLst>
                </a:gridCol>
                <a:gridCol w="1345043">
                  <a:extLst>
                    <a:ext uri="{9D8B030D-6E8A-4147-A177-3AD203B41FA5}">
                      <a16:colId xmlns:a16="http://schemas.microsoft.com/office/drawing/2014/main" val="3836349750"/>
                    </a:ext>
                  </a:extLst>
                </a:gridCol>
                <a:gridCol w="1158805">
                  <a:extLst>
                    <a:ext uri="{9D8B030D-6E8A-4147-A177-3AD203B41FA5}">
                      <a16:colId xmlns:a16="http://schemas.microsoft.com/office/drawing/2014/main" val="3269007567"/>
                    </a:ext>
                  </a:extLst>
                </a:gridCol>
              </a:tblGrid>
              <a:tr h="7055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Type of comment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Assigned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Proposed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Accept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Revise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Reject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SP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RFM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Motioned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M+RFM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 Document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307817"/>
                  </a:ext>
                </a:extLst>
              </a:tr>
              <a:tr h="5920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Technical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1676317"/>
                  </a:ext>
                </a:extLst>
              </a:tr>
              <a:tr h="5920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1872171"/>
                  </a:ext>
                </a:extLst>
              </a:tr>
              <a:tr h="6167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7287521"/>
                  </a:ext>
                </a:extLst>
              </a:tr>
              <a:tr h="6167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275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509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FA7C0-17C4-4E09-B8D0-F8399CAF5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33426"/>
          </a:xfrm>
        </p:spPr>
        <p:txBody>
          <a:bodyPr/>
          <a:lstStyle/>
          <a:p>
            <a:r>
              <a:rPr lang="en-US" dirty="0"/>
              <a:t>Status of the Technical Report (since Nov 2020)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5EE47-B670-443D-9CED-7769DB5DE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985" y="1600201"/>
            <a:ext cx="10591799" cy="4875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editorial review has been completed by: Joseph Levy, Stephen McCann, and Graham Smith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editorial changes have been shared with the Authors of </a:t>
            </a:r>
            <a:r>
              <a:rPr lang="en-US" dirty="0">
                <a:hlinkClick r:id="rId2"/>
              </a:rPr>
              <a:t>11-20/0013r7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Authors have reviewed the proposed editorial changes and generated a set of 6 document resolving the editorial comment and resulting in:</a:t>
            </a:r>
            <a:br>
              <a:rPr lang="en-US" dirty="0"/>
            </a:br>
            <a:r>
              <a:rPr lang="en-US" dirty="0">
                <a:hlinkClick r:id="rId3"/>
              </a:rPr>
              <a:t>11-20/0013r10</a:t>
            </a:r>
            <a:r>
              <a:rPr lang="en-US" dirty="0"/>
              <a:t> “Draft technical report on interworking between 3GPP 5G network &amp; WLAN”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AANI SC has approved a motion to request the 802.11 WG approve:</a:t>
            </a:r>
            <a:br>
              <a:rPr lang="en-US" dirty="0"/>
            </a:br>
            <a:r>
              <a:rPr lang="en-US" dirty="0">
                <a:hlinkClick r:id="rId3"/>
              </a:rPr>
              <a:t>11-20/0013r10</a:t>
            </a:r>
            <a:r>
              <a:rPr lang="en-US" dirty="0"/>
              <a:t> “Draft technical report on interworking between 3GPP 5G network &amp; WLAN”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652A04-8997-47D3-9039-AFFDACB2BB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A16E0-0D35-4997-995C-D6293B573C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839DDD-C00B-4B37-9D4C-036E7DF557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6314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BD94CF7-E331-4AB6-B45A-86FA2B936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AANI SC Motion (13 January 2021)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C17CA4D-144A-4BEB-8E31-76C9F0AC1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1785"/>
            <a:ext cx="10361084" cy="457041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7:</a:t>
            </a:r>
          </a:p>
          <a:p>
            <a:r>
              <a:rPr lang="en-US" dirty="0">
                <a:solidFill>
                  <a:schemeClr val="tx1"/>
                </a:solidFill>
              </a:rPr>
              <a:t>Move to request 802.11 WG to approve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11-20/0013r10</a:t>
            </a:r>
            <a:r>
              <a:rPr lang="en-US" dirty="0">
                <a:solidFill>
                  <a:schemeClr val="tx1"/>
                </a:solidFill>
              </a:rPr>
              <a:t> the “Draft technical report on interworking between 3GPP 5G network &amp; WLAN”, with editorial privileges given to the WG Chair.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Moved: Stuart KERRY		</a:t>
            </a:r>
          </a:p>
          <a:p>
            <a:r>
              <a:rPr lang="en-US" sz="2000" dirty="0">
                <a:solidFill>
                  <a:schemeClr val="tx1"/>
                </a:solidFill>
              </a:rPr>
              <a:t>	Second: Hyun Seo OH</a:t>
            </a:r>
          </a:p>
          <a:p>
            <a:r>
              <a:rPr lang="en-US" sz="2000" dirty="0">
                <a:solidFill>
                  <a:schemeClr val="tx1"/>
                </a:solidFill>
              </a:rPr>
              <a:t>	Result: Y:20  N:0  A:8  DNV:8 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The requested motion will be made during the 802.11 WG Closing Plenary – 15 January 2021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F0FA4-6200-41F7-B273-F405C2D5A4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BFBE1-4172-4C4E-97E8-12D89D7843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D9767-9935-4FD5-8DF3-6DFB5A9C7A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574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BD94CF7-E331-4AB6-B45A-86FA2B936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85798"/>
          </a:xfrm>
        </p:spPr>
        <p:txBody>
          <a:bodyPr/>
          <a:lstStyle/>
          <a:p>
            <a:r>
              <a:rPr lang="en-US" dirty="0"/>
              <a:t>Draft WG Motion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C17CA4D-144A-4BEB-8E31-76C9F0AC1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10361084" cy="51038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 requested by the 802.11 AANI SC:</a:t>
            </a:r>
          </a:p>
          <a:p>
            <a:r>
              <a:rPr lang="en-US" dirty="0">
                <a:solidFill>
                  <a:schemeClr val="tx1"/>
                </a:solidFill>
              </a:rPr>
              <a:t>Move to approve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11-20/0013r10</a:t>
            </a:r>
            <a:r>
              <a:rPr lang="en-US" dirty="0">
                <a:solidFill>
                  <a:schemeClr val="tx1"/>
                </a:solidFill>
              </a:rPr>
              <a:t> the “Draft technical report on interworking between 3GPP 5G network &amp; WLAN”, with editorial privileges given to the WG Chair.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Moved: Joseph Levy as requested by the AANI SC 	</a:t>
            </a:r>
          </a:p>
          <a:p>
            <a:r>
              <a:rPr lang="en-US" sz="2000" dirty="0">
                <a:solidFill>
                  <a:schemeClr val="tx1"/>
                </a:solidFill>
              </a:rPr>
              <a:t>	Second: </a:t>
            </a:r>
          </a:p>
          <a:p>
            <a:r>
              <a:rPr lang="en-US" sz="2000" dirty="0">
                <a:solidFill>
                  <a:schemeClr val="tx1"/>
                </a:solidFill>
              </a:rPr>
              <a:t>	Result: Y:  N:  A:  DNV: 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b="0" i="1" dirty="0">
                <a:solidFill>
                  <a:schemeClr val="tx1"/>
                </a:solidFill>
              </a:rPr>
              <a:t>AANI SC Motion: Move to request 802.11 WG to approve </a:t>
            </a:r>
            <a:r>
              <a:rPr lang="en-US" b="0" i="1" dirty="0">
                <a:solidFill>
                  <a:schemeClr val="tx1"/>
                </a:solidFill>
                <a:hlinkClick r:id="rId2"/>
              </a:rPr>
              <a:t>11-20/0013r10</a:t>
            </a:r>
            <a:r>
              <a:rPr lang="en-US" b="0" i="1" dirty="0">
                <a:solidFill>
                  <a:schemeClr val="tx1"/>
                </a:solidFill>
              </a:rPr>
              <a:t> the “Draft technical report on interworking between 3GPP 5G network &amp; WLAN”, with editorial privileges given to the WG Chair.  </a:t>
            </a:r>
            <a:r>
              <a:rPr lang="en-US" sz="2000" dirty="0">
                <a:solidFill>
                  <a:schemeClr val="tx1"/>
                </a:solidFill>
              </a:rPr>
              <a:t>Result: Y:20  N:0  A:8  DNV:8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F0FA4-6200-41F7-B273-F405C2D5A4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BFBE1-4172-4C4E-97E8-12D89D7843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D9767-9935-4FD5-8DF3-6DFB5A9C7A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651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8AF95E2-06FF-462E-926F-8BD2B0029A66}"/>
              </a:ext>
            </a:extLst>
          </p:cNvPr>
          <p:cNvSpPr txBox="1">
            <a:spLocks/>
          </p:cNvSpPr>
          <p:nvPr/>
        </p:nvSpPr>
        <p:spPr>
          <a:xfrm>
            <a:off x="114300" y="1393270"/>
            <a:ext cx="11963400" cy="4924425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it-IT" altLang="en-US" dirty="0"/>
              <a:t>802.11 WG March Plenary Teleconferences:</a:t>
            </a:r>
            <a:br>
              <a:rPr lang="it-IT" altLang="en-US" sz="3200" b="0" i="1" dirty="0"/>
            </a:br>
            <a:r>
              <a:rPr lang="it-IT" altLang="en-US" sz="2400" b="0" dirty="0"/>
              <a:t>AANI SC -  one meeting slot to be requested – Tuesday 16 March 19:00-21:00 h ET - TBC</a:t>
            </a:r>
          </a:p>
          <a:p>
            <a:endParaRPr lang="it-IT" altLang="en-US" sz="400" dirty="0"/>
          </a:p>
          <a:p>
            <a:r>
              <a:rPr lang="it-IT" altLang="en-US" dirty="0"/>
              <a:t>AANI SC Teleconference Plan:</a:t>
            </a:r>
          </a:p>
          <a:p>
            <a:pPr marL="57150" indent="0"/>
            <a:r>
              <a:rPr lang="it-IT" altLang="en-US" sz="2400" b="0" dirty="0">
                <a:cs typeface="+mn-cs"/>
              </a:rPr>
              <a:t>	Teleconferences Scheduled as required (with 10 days notice)</a:t>
            </a:r>
          </a:p>
          <a:p>
            <a:endParaRPr lang="en-US" altLang="en-US" sz="700" b="0" dirty="0"/>
          </a:p>
          <a:p>
            <a:r>
              <a:rPr lang="en-US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</a:t>
            </a:r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72798-FDC9-4BB6-9376-D81A05EC0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61963"/>
          </a:xfrm>
        </p:spPr>
        <p:txBody>
          <a:bodyPr/>
          <a:lstStyle/>
          <a:p>
            <a:r>
              <a:rPr lang="en-US" altLang="en-US" sz="3200" dirty="0"/>
              <a:t>Way Forward the AANI SC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12C10-AAB9-4056-908D-C3892168D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4778"/>
            <a:ext cx="11353800" cy="4873622"/>
          </a:xfrm>
        </p:spPr>
        <p:txBody>
          <a:bodyPr/>
          <a:lstStyle/>
          <a:p>
            <a:pPr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The AANI SC has completed its work on the technical report on interworking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The AANI SC could:</a:t>
            </a:r>
          </a:p>
          <a:p>
            <a:pPr marL="857250" lvl="1" indent="-4572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Support the 802.11 WG by drafting any request Liaison Statement (e.g., an LS to 3GPP providing the technical report) – note alternately the drafting work could be done in an 802.11 Ad Hoc</a:t>
            </a:r>
          </a:p>
          <a:p>
            <a:pPr marL="857250" lvl="1" indent="-4572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Support the 802.11 WG by drafting recommendations on how to implement the recommendations in the technical report.</a:t>
            </a:r>
          </a:p>
          <a:p>
            <a:pPr marL="857250" lvl="1" indent="-4572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Continue to work on topics in its scope, this </a:t>
            </a:r>
            <a:r>
              <a:rPr lang="en-US">
                <a:latin typeface="Times New Roman" panose="02020603050405020304" pitchFamily="18" charset="0"/>
              </a:rPr>
              <a:t>assumes interest </a:t>
            </a:r>
            <a:r>
              <a:rPr lang="en-US" dirty="0">
                <a:latin typeface="Times New Roman" panose="02020603050405020304" pitchFamily="18" charset="0"/>
              </a:rPr>
              <a:t>and contributions for new work</a:t>
            </a:r>
          </a:p>
          <a:p>
            <a:pPr marL="857250" lvl="1" indent="-4572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Dissolve after the March Plenary meeting, as the Chair is unaware of any addition work </a:t>
            </a:r>
            <a:endParaRPr lang="en-GB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b="0" dirty="0"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88061-2C30-4234-BD13-F8E0005278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5DA3B-DEE4-4C7E-8831-C2BBCF7956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AA578C-48F1-4FD1-9DFD-B1410575D8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5280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19291</TotalTime>
  <Words>915</Words>
  <Application>Microsoft Office PowerPoint</Application>
  <PresentationFormat>Widescreen</PresentationFormat>
  <Paragraphs>157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Document</vt:lpstr>
      <vt:lpstr>PowerPoint Presentation</vt:lpstr>
      <vt:lpstr>PowerPoint Presentation</vt:lpstr>
      <vt:lpstr>802.11 AANI SC – November 2020</vt:lpstr>
      <vt:lpstr>Comment Resolution Status</vt:lpstr>
      <vt:lpstr>Status of the Technical Report (since Nov 2020) </vt:lpstr>
      <vt:lpstr>AANI SC Motion (13 January 2021)</vt:lpstr>
      <vt:lpstr>Draft WG Motion</vt:lpstr>
      <vt:lpstr>PowerPoint Presentation</vt:lpstr>
      <vt:lpstr>Way Forward the AANI SC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11-02/1842r0</dc:title>
  <dc:creator>Levy, Joseph</dc:creator>
  <cp:lastModifiedBy>Joseph Levy</cp:lastModifiedBy>
  <cp:revision>249</cp:revision>
  <cp:lastPrinted>1601-01-01T00:00:00Z</cp:lastPrinted>
  <dcterms:created xsi:type="dcterms:W3CDTF">2017-06-02T20:57:23Z</dcterms:created>
  <dcterms:modified xsi:type="dcterms:W3CDTF">2021-01-14T03:29:34Z</dcterms:modified>
</cp:coreProperties>
</file>