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428" r:id="rId3"/>
    <p:sldId id="447" r:id="rId4"/>
    <p:sldId id="429" r:id="rId5"/>
    <p:sldId id="430" r:id="rId6"/>
    <p:sldId id="431" r:id="rId7"/>
    <p:sldId id="448" r:id="rId8"/>
    <p:sldId id="449" r:id="rId9"/>
    <p:sldId id="450" r:id="rId10"/>
    <p:sldId id="438" r:id="rId11"/>
    <p:sldId id="439" r:id="rId12"/>
    <p:sldId id="462" r:id="rId13"/>
    <p:sldId id="451" r:id="rId14"/>
    <p:sldId id="453" r:id="rId15"/>
    <p:sldId id="452" r:id="rId16"/>
    <p:sldId id="454" r:id="rId17"/>
    <p:sldId id="455" r:id="rId18"/>
    <p:sldId id="463" r:id="rId19"/>
    <p:sldId id="456" r:id="rId20"/>
    <p:sldId id="457" r:id="rId21"/>
    <p:sldId id="458" r:id="rId22"/>
    <p:sldId id="459" r:id="rId23"/>
    <p:sldId id="460" r:id="rId24"/>
    <p:sldId id="464" r:id="rId2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1EFA"/>
    <a:srgbClr val="C2C2FE"/>
    <a:srgbClr val="FFABFF"/>
    <a:srgbClr val="CC00CC"/>
    <a:srgbClr val="DDDDDD"/>
    <a:srgbClr val="7A5646"/>
    <a:srgbClr val="DFB7D9"/>
    <a:srgbClr val="90FA93"/>
    <a:srgbClr val="F4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703" autoAdjust="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544" y="14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8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55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44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8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38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76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2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7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1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0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12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2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9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29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>
            <a:lvl2pPr marL="744538" indent="-287338" defTabSz="1084263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xhjgxs</a:t>
            </a:r>
            <a:r>
              <a:rPr lang="en-US" dirty="0"/>
              <a:t>  </a:t>
            </a:r>
            <a:r>
              <a:rPr lang="en-US" dirty="0" err="1"/>
              <a:t>hjx</a:t>
            </a:r>
            <a:r>
              <a:rPr lang="en-US" dirty="0"/>
              <a:t> </a:t>
            </a:r>
            <a:r>
              <a:rPr lang="en-US" dirty="0" err="1"/>
              <a:t>xsghjk</a:t>
            </a:r>
            <a:r>
              <a:rPr lang="en-US" dirty="0"/>
              <a:t> </a:t>
            </a:r>
            <a:r>
              <a:rPr lang="en-US" dirty="0" err="1"/>
              <a:t>xkjhg</a:t>
            </a:r>
            <a:r>
              <a:rPr lang="en-US" dirty="0"/>
              <a:t> </a:t>
            </a:r>
            <a:r>
              <a:rPr lang="en-US" dirty="0" err="1"/>
              <a:t>jh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kjxh</a:t>
            </a:r>
            <a:r>
              <a:rPr lang="en-US" dirty="0"/>
              <a:t> </a:t>
            </a:r>
            <a:r>
              <a:rPr lang="en-US" dirty="0" err="1"/>
              <a:t>gxkjhg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xkhg</a:t>
            </a:r>
            <a:r>
              <a:rPr lang="en-US" dirty="0"/>
              <a:t> x </a:t>
            </a:r>
            <a:r>
              <a:rPr lang="en-US" dirty="0" err="1"/>
              <a:t>jxkghkjxh</a:t>
            </a:r>
            <a:r>
              <a:rPr lang="en-US" dirty="0"/>
              <a:t> </a:t>
            </a:r>
            <a:r>
              <a:rPr lang="en-US" dirty="0" err="1"/>
              <a:t>xkjhgx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91000" y="6486525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Slide </a:t>
            </a:r>
            <a:fld id="{8F543214-90B7-43C2-B225-75AD41D4B130}" type="slidenum">
              <a:rPr lang="en-US" baseline="0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802.11-21/0093r2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178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85800" y="6475413"/>
            <a:ext cx="800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62000" y="344083"/>
            <a:ext cx="11910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January 2021</a:t>
            </a:r>
            <a:endParaRPr lang="en-US" sz="1600" b="1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858000" y="6477000"/>
            <a:ext cx="16542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Shimi Shilo et al</a:t>
            </a:r>
            <a:r>
              <a:rPr lang="en-US" baseline="0" dirty="0"/>
              <a:t> (Huawei)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503" y="706306"/>
            <a:ext cx="7772400" cy="10668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kern="1200" dirty="0">
                <a:solidFill>
                  <a:schemeClr val="tx1"/>
                </a:solidFill>
              </a:rPr>
              <a:t>Reducing </a:t>
            </a:r>
            <a:r>
              <a:rPr lang="en-US" kern="1200" dirty="0" smtClean="0">
                <a:solidFill>
                  <a:schemeClr val="tx1"/>
                </a:solidFill>
              </a:rPr>
              <a:t>U</a:t>
            </a:r>
            <a:r>
              <a:rPr lang="he-IL" kern="1200" dirty="0" smtClean="0">
                <a:solidFill>
                  <a:schemeClr val="tx1"/>
                </a:solidFill>
              </a:rPr>
              <a:t>-</a:t>
            </a:r>
            <a:r>
              <a:rPr lang="en-US" kern="1200" dirty="0" smtClean="0">
                <a:solidFill>
                  <a:schemeClr val="tx1"/>
                </a:solidFill>
              </a:rPr>
              <a:t>SIG </a:t>
            </a:r>
            <a:r>
              <a:rPr lang="en-US" kern="1200" dirty="0">
                <a:solidFill>
                  <a:schemeClr val="tx1"/>
                </a:solidFill>
              </a:rPr>
              <a:t>PAPR </a:t>
            </a:r>
            <a:r>
              <a:rPr lang="en-US" kern="1200" dirty="0" smtClean="0">
                <a:solidFill>
                  <a:schemeClr val="tx1"/>
                </a:solidFill>
              </a:rPr>
              <a:t>via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Disregard </a:t>
            </a:r>
            <a:r>
              <a:rPr lang="en-US" kern="1200" dirty="0">
                <a:solidFill>
                  <a:schemeClr val="tx1"/>
                </a:solidFill>
              </a:rPr>
              <a:t>Bit Value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05000"/>
            <a:ext cx="6400800" cy="457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2021-01-12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4384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91243"/>
              </p:ext>
            </p:extLst>
          </p:nvPr>
        </p:nvGraphicFramePr>
        <p:xfrm>
          <a:off x="990903" y="3218522"/>
          <a:ext cx="7467600" cy="1916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Shimi Shilo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Huawei Technologies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Oded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Redlich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Genadiy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Tsodik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Ross Jian Yu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Mengshi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described the existing U-SIG design, in particular the fact that the Disregard bits are set to all 1s, and showed that this yields a high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Changing the value of the Disregard bits can reduce the PAPR and improve the performance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outlined two simple solutions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Our preference is solution #2 </a:t>
            </a:r>
            <a:r>
              <a:rPr lang="en-IL" dirty="0" smtClean="0"/>
              <a:t>–</a:t>
            </a:r>
            <a:r>
              <a:rPr lang="en-US" dirty="0" smtClean="0"/>
              <a:t> defining a single Disregard bits value for each PPDU type</a:t>
            </a:r>
          </a:p>
        </p:txBody>
      </p:sp>
    </p:spTree>
    <p:extLst>
      <p:ext uri="{BB962C8B-B14F-4D97-AF65-F5344CB8AC3E}">
        <p14:creationId xmlns:p14="http://schemas.microsoft.com/office/powerpoint/2010/main" val="4235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set the </a:t>
            </a:r>
            <a:r>
              <a:rPr lang="en-US" dirty="0" smtClean="0"/>
              <a:t>default value of the Disregard bits in the U-SIG field of an EHT MU PPDU to ‘1 0 1 1 0’ (‘22’ in decimal)?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</a:p>
        </p:txBody>
      </p:sp>
    </p:spTree>
    <p:extLst>
      <p:ext uri="{BB962C8B-B14F-4D97-AF65-F5344CB8AC3E}">
        <p14:creationId xmlns:p14="http://schemas.microsoft.com/office/powerpoint/2010/main" val="3222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</a:t>
            </a:r>
            <a:r>
              <a:rPr lang="en-US" sz="2800" dirty="0" smtClean="0"/>
              <a:t>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</a:t>
            </a:r>
            <a:r>
              <a:rPr lang="en-US" dirty="0" smtClean="0"/>
              <a:t>set </a:t>
            </a:r>
            <a:r>
              <a:rPr lang="en-US" dirty="0"/>
              <a:t>the </a:t>
            </a:r>
            <a:r>
              <a:rPr lang="en-US" dirty="0" smtClean="0"/>
              <a:t>default value </a:t>
            </a:r>
            <a:r>
              <a:rPr lang="en-US" dirty="0"/>
              <a:t>of the Disregard bits in </a:t>
            </a:r>
            <a:r>
              <a:rPr lang="en-US" dirty="0" smtClean="0"/>
              <a:t>the first and second symbols of the U-SIG field, for an </a:t>
            </a:r>
            <a:r>
              <a:rPr lang="en-US" dirty="0"/>
              <a:t>EHT </a:t>
            </a:r>
            <a:r>
              <a:rPr lang="en-US" dirty="0" smtClean="0"/>
              <a:t>TB PPDU, </a:t>
            </a:r>
            <a:r>
              <a:rPr lang="en-US" dirty="0"/>
              <a:t>to </a:t>
            </a:r>
            <a:r>
              <a:rPr lang="en-US" dirty="0" smtClean="0"/>
              <a:t>‘0 1 1 1 1 0’ and ‘0 1 1 0 1’, respectively?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The default value of the Disregard bits may be defined in the U-SIG field or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20MHz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40MHz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58" y="1761227"/>
            <a:ext cx="6279000" cy="47040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an 80MHz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70971"/>
            <a:ext cx="5973860" cy="44754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160MHz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29716"/>
            <a:ext cx="5562600" cy="4265519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320MHz (320-1)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40" y="2057400"/>
            <a:ext cx="5973860" cy="44754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320MHz (320-2)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89148"/>
            <a:ext cx="6356040" cy="45716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20MHz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As of 11be D0.3, the agreed U-SIG design for an MU PPDU is the following: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Similarly, for a TB PPDU the following is current design in D0.3: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rev1: added data &amp; L-SIG results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rev2: consider only valid ‘UL/DL’ &amp; ‘PPDU Type and Compression Mode’ values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04" y="2438400"/>
            <a:ext cx="7093743" cy="1102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4" y="4191000"/>
            <a:ext cx="7039396" cy="11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71" y="1798148"/>
            <a:ext cx="6406858" cy="45626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</a:t>
            </a:r>
            <a:r>
              <a:rPr lang="en-US" dirty="0"/>
              <a:t>4</a:t>
            </a:r>
            <a:r>
              <a:rPr lang="en-US" dirty="0" smtClean="0"/>
              <a:t>0MHz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34971"/>
            <a:ext cx="6430941" cy="44114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80MHz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55" y="1875571"/>
            <a:ext cx="6153090" cy="44708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160MHz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09800"/>
            <a:ext cx="5892630" cy="4136571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320MHz (320-1)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52333"/>
            <a:ext cx="6285357" cy="42926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320MHz </a:t>
            </a:r>
            <a:r>
              <a:rPr lang="en-US" smtClean="0"/>
              <a:t>(320-2) </a:t>
            </a:r>
            <a:r>
              <a:rPr lang="en-US" dirty="0" smtClean="0"/>
              <a:t>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‘Disregard’ bits are “don’t care” for an R1 device; they may be used to convey information to R2 devices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‘Validate’ bits are used by R1 devices to determine whether to terminate reception or not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Since it is used to determine PPDU type/BW/color/TXOP etc., the U-SIG detection performance has to be significantly better than the corresponding data detection rate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0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Disregard Bit Value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In </a:t>
            </a:r>
            <a:r>
              <a:rPr lang="en-US" dirty="0" smtClean="0"/>
              <a:t>an MU PPDU, the Disregard bits are currently defined as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a TB PPDU, the Disregard bits may be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11ax, the reserved bits in HE-SIG-A are also copied from the Trigger frame and are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Validate bits are also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Many U-SIG options are not used </a:t>
            </a:r>
            <a:r>
              <a:rPr lang="en-IL" dirty="0" smtClean="0"/>
              <a:t>–</a:t>
            </a:r>
            <a:r>
              <a:rPr lang="en-US" dirty="0" smtClean="0"/>
              <a:t> for example, in a 20MHz PPDU, there are only 14 ‘free’ bits (out of 26 bits) in the 1</a:t>
            </a:r>
            <a:r>
              <a:rPr lang="en-US" baseline="30000" dirty="0" smtClean="0"/>
              <a:t>st</a:t>
            </a:r>
            <a:r>
              <a:rPr lang="en-US" dirty="0" smtClean="0"/>
              <a:t> U-SIG symbol of an MU PPDU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 we look at the impact on the U-SIG PAPR</a:t>
            </a:r>
          </a:p>
        </p:txBody>
      </p:sp>
    </p:spTree>
    <p:extLst>
      <p:ext uri="{BB962C8B-B14F-4D97-AF65-F5344CB8AC3E}">
        <p14:creationId xmlns:p14="http://schemas.microsoft.com/office/powerpoint/2010/main" val="3385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58" y="2792212"/>
            <a:ext cx="5820842" cy="4370341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PAPR Observations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compare the PAPR CCDF of both U-SIG symbols for an MU PPDU with that of the data PAPR (assuming MCS 0), in 20MHz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Due to the large number of fixed U-SIG bits, the remaining number of possible combinations is small, and</a:t>
            </a:r>
            <a:br>
              <a:rPr lang="en-US" dirty="0" smtClean="0"/>
            </a:br>
            <a:r>
              <a:rPr lang="en-US" dirty="0" smtClean="0"/>
              <a:t>the PAPR curve is not smooth</a:t>
            </a:r>
            <a:br>
              <a:rPr lang="en-US" dirty="0" smtClean="0"/>
            </a:br>
            <a:r>
              <a:rPr lang="en-US" dirty="0" smtClean="0"/>
              <a:t>(CLT doesn’t apply)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Here, the PAPR of the 1</a:t>
            </a:r>
            <a:r>
              <a:rPr lang="en-US" baseline="30000" dirty="0" smtClean="0"/>
              <a:t>st</a:t>
            </a:r>
            <a:r>
              <a:rPr lang="en-US" dirty="0" smtClean="0"/>
              <a:t> U-SIG</a:t>
            </a:r>
            <a:br>
              <a:rPr lang="en-US" dirty="0" smtClean="0"/>
            </a:br>
            <a:r>
              <a:rPr lang="en-US" dirty="0" smtClean="0"/>
              <a:t>symbol exceeds that of the data</a:t>
            </a:r>
            <a:br>
              <a:rPr lang="en-US" dirty="0" smtClean="0"/>
            </a:br>
            <a:r>
              <a:rPr lang="en-US" dirty="0" smtClean="0"/>
              <a:t>PAPR in more than 5% </a:t>
            </a:r>
            <a:r>
              <a:rPr lang="en-US" smtClean="0"/>
              <a:t>of the</a:t>
            </a:r>
            <a:br>
              <a:rPr lang="en-US" smtClean="0"/>
            </a:br>
            <a:r>
              <a:rPr lang="en-US" smtClean="0"/>
              <a:t>cases (on </a:t>
            </a:r>
            <a:r>
              <a:rPr lang="en-US" dirty="0" smtClean="0"/>
              <a:t>average)</a:t>
            </a:r>
          </a:p>
          <a:p>
            <a:pPr marL="341313" lvl="1">
              <a:spcAft>
                <a:spcPts val="0"/>
              </a:spcAft>
            </a:pPr>
            <a:r>
              <a:rPr lang="en-US" b="1" dirty="0" smtClean="0"/>
              <a:t>There are many cases for which</a:t>
            </a:r>
            <a:br>
              <a:rPr lang="en-US" b="1" dirty="0" smtClean="0"/>
            </a:br>
            <a:r>
              <a:rPr lang="en-US" b="1" dirty="0" smtClean="0"/>
              <a:t>U-SIG values will be fixed over</a:t>
            </a:r>
            <a:br>
              <a:rPr lang="en-US" b="1" dirty="0" smtClean="0"/>
            </a:br>
            <a:r>
              <a:rPr lang="en-US" b="1" dirty="0" smtClean="0"/>
              <a:t>time with high PAPR</a:t>
            </a:r>
            <a:r>
              <a:rPr lang="en-US" dirty="0" smtClean="0"/>
              <a:t>, for example</a:t>
            </a:r>
            <a:br>
              <a:rPr lang="en-US" dirty="0" smtClean="0"/>
            </a:br>
            <a:r>
              <a:rPr lang="en-US" dirty="0" smtClean="0"/>
              <a:t>DL+BSS Color=46+TXOP=127</a:t>
            </a:r>
            <a:br>
              <a:rPr lang="en-US" dirty="0" smtClean="0"/>
            </a:br>
            <a:r>
              <a:rPr lang="en-US" dirty="0" smtClean="0"/>
              <a:t>yields ~11dB PAPR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Potential Solutions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consider here two solutions: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Solution #1: Choosing the value of the Disregard bits for each BW and PPDU type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Solution #2: Choosing the value of the Disregard bits for each PPDU type (single value for all BW)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the TB PPDU, the single Validate bit can also be copied from the Trigger Frame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 we give more details</a:t>
            </a:r>
          </a:p>
        </p:txBody>
      </p:sp>
    </p:spTree>
    <p:extLst>
      <p:ext uri="{BB962C8B-B14F-4D97-AF65-F5344CB8AC3E}">
        <p14:creationId xmlns:p14="http://schemas.microsoft.com/office/powerpoint/2010/main" val="3799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For each PPDU type and BW, we find the Disregard bit sequence that minimizes the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example, for an MU PPDU and 20MHz BW, choosing a value of ‘1 0 1 1 0’ reduces the PAPR consistently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971800"/>
            <a:ext cx="4572000" cy="34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542070"/>
            <a:ext cx="5289240" cy="3804301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#1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cont.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For a TB PPDU and 20MHz BW</a:t>
            </a:r>
            <a:r>
              <a:rPr lang="en-US" dirty="0"/>
              <a:t>, </a:t>
            </a:r>
            <a:r>
              <a:rPr lang="en-US" dirty="0" smtClean="0"/>
              <a:t>choosing </a:t>
            </a:r>
            <a:r>
              <a:rPr lang="en-US" dirty="0"/>
              <a:t>a value </a:t>
            </a:r>
            <a:r>
              <a:rPr lang="en-US" dirty="0" smtClean="0"/>
              <a:t>of ‘0 1 1 1 1 0’ to be used in the first U-SIG symbol and ‘0 1 1 0 1’ to be used in the second U-SIG symbol leads </a:t>
            </a:r>
            <a:r>
              <a:rPr lang="en-US" smtClean="0"/>
              <a:t>to </a:t>
            </a:r>
            <a:r>
              <a:rPr lang="en-US" smtClean="0"/>
              <a:t>lower </a:t>
            </a:r>
            <a:r>
              <a:rPr lang="en-US" dirty="0" smtClean="0"/>
              <a:t>PAPR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this case, Validate</a:t>
            </a:r>
            <a:br>
              <a:rPr lang="en-US" dirty="0" smtClean="0"/>
            </a:br>
            <a:r>
              <a:rPr lang="en-US" dirty="0" smtClean="0"/>
              <a:t>bit is set to ‘1’</a:t>
            </a:r>
            <a:br>
              <a:rPr lang="en-US" dirty="0" smtClean="0"/>
            </a:br>
            <a:r>
              <a:rPr lang="en-US" dirty="0" smtClean="0"/>
              <a:t>(here value of ‘1’ yields</a:t>
            </a:r>
            <a:br>
              <a:rPr lang="en-US" dirty="0" smtClean="0"/>
            </a:br>
            <a:r>
              <a:rPr lang="en-US" dirty="0" smtClean="0"/>
              <a:t>lowest PAPR)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 similar approach can</a:t>
            </a:r>
            <a:br>
              <a:rPr lang="en-US" dirty="0" smtClean="0"/>
            </a:br>
            <a:r>
              <a:rPr lang="en-US" dirty="0" smtClean="0"/>
              <a:t>be applied to every BW</a:t>
            </a:r>
          </a:p>
        </p:txBody>
      </p:sp>
    </p:spTree>
    <p:extLst>
      <p:ext uri="{BB962C8B-B14F-4D97-AF65-F5344CB8AC3E}">
        <p14:creationId xmlns:p14="http://schemas.microsoft.com/office/powerpoint/2010/main" val="829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Instead of defining a different Disregard sequence for each BW, set a universal sequence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Simulations show that for an MU PPDU, value of binary ‘1 0 1 1 0’ (decimal ‘22’) is a good solution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a TB PPDU, value of binary ‘0 1 1 1 1 0’ (decimal </a:t>
            </a:r>
            <a:r>
              <a:rPr lang="en-IL" dirty="0" smtClean="0"/>
              <a:t>’</a:t>
            </a:r>
            <a:r>
              <a:rPr lang="en-US" dirty="0" smtClean="0"/>
              <a:t>30’) for the first U-SIG symbol and ‘0 1 1 0 1</a:t>
            </a:r>
            <a:r>
              <a:rPr lang="en-US" dirty="0"/>
              <a:t>’ (decimal </a:t>
            </a:r>
            <a:r>
              <a:rPr lang="en-IL" dirty="0" smtClean="0"/>
              <a:t>’</a:t>
            </a:r>
            <a:r>
              <a:rPr lang="en-US" dirty="0" smtClean="0"/>
              <a:t>13’) </a:t>
            </a:r>
            <a:r>
              <a:rPr lang="en-US" dirty="0"/>
              <a:t>for </a:t>
            </a:r>
            <a:r>
              <a:rPr lang="en-US" dirty="0" smtClean="0"/>
              <a:t>the second U-SIG symbol is a good solution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See appendix for more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1465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329218</TotalTime>
  <Words>1285</Words>
  <Application>Microsoft Office PowerPoint</Application>
  <PresentationFormat>On-screen Show (4:3)</PresentationFormat>
  <Paragraphs>195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Times New Roman</vt:lpstr>
      <vt:lpstr>802-11-Submission</vt:lpstr>
      <vt:lpstr>Reducing U-SIG PAPR via Disregard Bit Value</vt:lpstr>
      <vt:lpstr>Background</vt:lpstr>
      <vt:lpstr>Background</vt:lpstr>
      <vt:lpstr>Disregard Bit Value</vt:lpstr>
      <vt:lpstr>PAPR Observations</vt:lpstr>
      <vt:lpstr>Potential Solutions</vt:lpstr>
      <vt:lpstr>Solution #1</vt:lpstr>
      <vt:lpstr>Solution #1 – cont.</vt:lpstr>
      <vt:lpstr>Solution #2</vt:lpstr>
      <vt:lpstr>Summary</vt:lpstr>
      <vt:lpstr>Straw Poll #1</vt:lpstr>
      <vt:lpstr>Straw Poll #2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1205</cp:revision>
  <cp:lastPrinted>1998-02-10T13:28:06Z</cp:lastPrinted>
  <dcterms:created xsi:type="dcterms:W3CDTF">2013-11-12T18:41:50Z</dcterms:created>
  <dcterms:modified xsi:type="dcterms:W3CDTF">2021-02-02T12:13:55Z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(3)hTm2tW07CXk3d1+d8LHvKAvZ3tnQCWFhJAVkbedkf438KSRqFAUMXqryVsNVn6/BjY82hhYl
HWRWodGZ/VtF2s5VXJeD3Vk/Mj5q7cR10g2E4M2VPci7rie24Iav+SjJI4CZcgHYXIR5E22X
YcWA7xQb+WMM4UdRkarfpMGdVpu8+jpUZSsUe9Ddch0AcgGXtFvZW8VOfAN6IxmjPSFr3RIh
MwsJlxJuYNEMRsD0Mi</vt:lpwstr>
  </property>
  <property fmtid="{D5CDD505-2E9C-101B-9397-08002B2CF9AE}" pid="4" name="_2015_ms_pID_7253431">
    <vt:lpwstr>DzJXoJZ366LsPgKQAf88hRDhDVjDhqZsVFEKkqlFhZoDnJClF1IBzV
hRFUn7M34EUCTeWhUOz3RDU3ghIMOTu0wLCg4MZDoz2PAhN+vMkISz52/HD+WSvmNp4MQ8Xe
VkihXFCMOVoER8xZ5FQNcpi2w8RvNxoYaA57HSPuit9VnKsVO5d3x53+ZcV2Yrk/+XoQgbBg
PBkI/rXsvrkzX+qG08Kz0FJWaKK7tu98dCwN</vt:lpwstr>
  </property>
  <property fmtid="{D5CDD505-2E9C-101B-9397-08002B2CF9AE}" pid="5" name="_2015_ms_pID_7253432">
    <vt:lpwstr>cA==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1599783767</vt:lpwstr>
  </property>
</Properties>
</file>