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28" r:id="rId3"/>
    <p:sldId id="329" r:id="rId4"/>
    <p:sldId id="383" r:id="rId5"/>
    <p:sldId id="359" r:id="rId6"/>
    <p:sldId id="380" r:id="rId7"/>
    <p:sldId id="367" r:id="rId8"/>
    <p:sldId id="385" r:id="rId9"/>
    <p:sldId id="374" r:id="rId10"/>
    <p:sldId id="387" r:id="rId11"/>
    <p:sldId id="386" r:id="rId12"/>
    <p:sldId id="369" r:id="rId13"/>
    <p:sldId id="384" r:id="rId14"/>
    <p:sldId id="394" r:id="rId15"/>
    <p:sldId id="370" r:id="rId16"/>
    <p:sldId id="388" r:id="rId17"/>
    <p:sldId id="391" r:id="rId18"/>
    <p:sldId id="392" r:id="rId19"/>
    <p:sldId id="382" r:id="rId20"/>
    <p:sldId id="389" r:id="rId21"/>
    <p:sldId id="27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FF99"/>
    <a:srgbClr val="DFB7D9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963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1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21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5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05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802.11-21/0089r0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January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9544" y="838200"/>
            <a:ext cx="7681112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EHT PPE Thresholds Field Follow-up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2021-xx-xx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81363"/>
              </p:ext>
            </p:extLst>
          </p:nvPr>
        </p:nvGraphicFramePr>
        <p:xfrm>
          <a:off x="839898" y="2971800"/>
          <a:ext cx="7540404" cy="196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991"/>
                <a:gridCol w="1371600"/>
                <a:gridCol w="1041813"/>
                <a:gridCol w="990600"/>
                <a:gridCol w="2438400"/>
              </a:tblGrid>
              <a:tr h="371971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oded.redlich@huawei.com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Shimi.Shilo@huawei.com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</a:t>
            </a:r>
            <a:r>
              <a:rPr lang="en-CA" altLang="zh-CN" sz="2800" dirty="0"/>
              <a:t>EHT </a:t>
            </a:r>
            <a:r>
              <a:rPr lang="en-CA" sz="2800" dirty="0" smtClean="0"/>
              <a:t>RU Bitmask Subfield (2/2)</a:t>
            </a:r>
            <a:endParaRPr lang="en-CA" sz="2800" strike="sngStrike" dirty="0"/>
          </a:p>
        </p:txBody>
      </p:sp>
      <p:sp>
        <p:nvSpPr>
          <p:cNvPr id="6" name="矩形 5"/>
          <p:cNvSpPr/>
          <p:nvPr/>
        </p:nvSpPr>
        <p:spPr>
          <a:xfrm>
            <a:off x="558399" y="1727422"/>
            <a:ext cx="8027201" cy="217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To notify constellation indices for more RUs/MRUs, we can add the following rules: 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The constellation thresholds for the following RUs/MRUs can be the same: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/>
              <a:t>242+484 and 996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484+996</a:t>
            </a:r>
            <a:r>
              <a:rPr lang="en-US" altLang="zh-CN" sz="1400" dirty="0"/>
              <a:t>, 242+484+996 and 2×996 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484+2×996 </a:t>
            </a:r>
            <a:r>
              <a:rPr lang="en-US" altLang="zh-CN" sz="1400" dirty="0"/>
              <a:t>and 3×996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484+3×996 </a:t>
            </a:r>
            <a:r>
              <a:rPr lang="en-US" altLang="zh-CN" sz="1400" dirty="0"/>
              <a:t>and </a:t>
            </a:r>
            <a:r>
              <a:rPr lang="en-US" altLang="zh-CN" sz="1400" dirty="0" smtClean="0"/>
              <a:t>4×996</a:t>
            </a:r>
            <a:endParaRPr lang="en-US" altLang="zh-CN" sz="14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138576"/>
              </p:ext>
            </p:extLst>
          </p:nvPr>
        </p:nvGraphicFramePr>
        <p:xfrm>
          <a:off x="2324100" y="3949239"/>
          <a:ext cx="4572000" cy="2146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242+484,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484+996, 242+484+996,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484+2×996, 3×996</a:t>
                      </a: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484+3×996,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7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</a:t>
            </a:r>
            <a:r>
              <a:rPr lang="en-CA" altLang="zh-CN" sz="2800" dirty="0"/>
              <a:t>EHT </a:t>
            </a:r>
            <a:r>
              <a:rPr lang="en-CA" sz="2800" dirty="0" smtClean="0"/>
              <a:t>Constellation Index</a:t>
            </a:r>
            <a:endParaRPr lang="en-CA" sz="2800" strike="sngStrike" dirty="0"/>
          </a:p>
        </p:txBody>
      </p:sp>
      <p:sp>
        <p:nvSpPr>
          <p:cNvPr id="11" name="矩形 10"/>
          <p:cNvSpPr/>
          <p:nvPr/>
        </p:nvSpPr>
        <p:spPr>
          <a:xfrm>
            <a:off x="838200" y="1649996"/>
            <a:ext cx="7696200" cy="721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4KQAM is supported in 11be.</a:t>
            </a:r>
            <a:endParaRPr lang="en-US" altLang="zh-CN" b="1" dirty="0" smtClean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Use Constellation Index </a:t>
            </a:r>
            <a:r>
              <a:rPr lang="en-US" altLang="zh-CN" sz="1600" dirty="0">
                <a:latin typeface="+mn-lt"/>
                <a:ea typeface="ＭＳ Ｐゴシック" charset="-128"/>
              </a:rPr>
              <a:t>= 6 to indicate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4096-QAM in EHT PPE Thresholds field. </a:t>
            </a:r>
            <a:endParaRPr lang="en-US" altLang="zh-CN" sz="1600" dirty="0">
              <a:latin typeface="+mn-lt"/>
              <a:ea typeface="ＭＳ Ｐゴシック" charset="-128"/>
            </a:endParaRPr>
          </a:p>
        </p:txBody>
      </p:sp>
      <p:pic>
        <p:nvPicPr>
          <p:cNvPr id="12" name="图片 8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191" y="2743200"/>
            <a:ext cx="2678375" cy="298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箭头连接符 7"/>
          <p:cNvCxnSpPr/>
          <p:nvPr/>
        </p:nvCxnSpPr>
        <p:spPr bwMode="auto">
          <a:xfrm>
            <a:off x="5423391" y="5302052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矩形 12"/>
          <p:cNvSpPr/>
          <p:nvPr/>
        </p:nvSpPr>
        <p:spPr>
          <a:xfrm>
            <a:off x="5499591" y="5149652"/>
            <a:ext cx="9012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4096-QAM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4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Design (Opt. 1)</a:t>
            </a:r>
            <a:endParaRPr lang="en-CA" sz="2800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34570"/>
              </p:ext>
            </p:extLst>
          </p:nvPr>
        </p:nvGraphicFramePr>
        <p:xfrm>
          <a:off x="1144549" y="3282122"/>
          <a:ext cx="4143376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608"/>
                <a:gridCol w="916942"/>
                <a:gridCol w="916942"/>
                <a:gridCol w="916942"/>
                <a:gridCol w="916942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直接连接符 17"/>
          <p:cNvCxnSpPr/>
          <p:nvPr/>
        </p:nvCxnSpPr>
        <p:spPr>
          <a:xfrm flipH="1">
            <a:off x="587336" y="3823459"/>
            <a:ext cx="2881313" cy="612775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27301"/>
              </p:ext>
            </p:extLst>
          </p:nvPr>
        </p:nvGraphicFramePr>
        <p:xfrm>
          <a:off x="-60364" y="4436234"/>
          <a:ext cx="5638798" cy="74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726"/>
                <a:gridCol w="625509"/>
                <a:gridCol w="625509"/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269730">
                <a:tc>
                  <a:txBody>
                    <a:bodyPr/>
                    <a:lstStyle/>
                    <a:p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PPET20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PPET20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u="sng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4344949" y="3823459"/>
            <a:ext cx="1233485" cy="612775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86554" y="1660480"/>
            <a:ext cx="777164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1</a:t>
            </a:r>
            <a:r>
              <a:rPr lang="en-US" altLang="zh-CN" sz="1800" b="1" dirty="0" smtClean="0">
                <a:ea typeface="Times New Roman"/>
                <a:cs typeface="Times New Roman"/>
              </a:rPr>
              <a:t>: As a straightforward extension to 11ax,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we consider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supporting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threshold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notification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for 20 </a:t>
            </a:r>
            <a:r>
              <a:rPr lang="en-US" altLang="zh-CN" sz="1800" b="1" dirty="0" smtClean="0"/>
              <a:t>μs similar to the designs for </a:t>
            </a:r>
            <a:r>
              <a:rPr lang="en-US" altLang="zh-CN" sz="1800" b="1" dirty="0"/>
              <a:t>16/8 </a:t>
            </a:r>
            <a:r>
              <a:rPr lang="en-US" altLang="zh-CN" sz="1800" b="1" dirty="0" smtClean="0"/>
              <a:t>μs.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Add PPET20 subfield</a:t>
            </a:r>
          </a:p>
        </p:txBody>
      </p:sp>
      <p:sp>
        <p:nvSpPr>
          <p:cNvPr id="11" name="流程图: 数据 10"/>
          <p:cNvSpPr/>
          <p:nvPr/>
        </p:nvSpPr>
        <p:spPr bwMode="auto">
          <a:xfrm>
            <a:off x="5943600" y="5029200"/>
            <a:ext cx="1905000" cy="531745"/>
          </a:xfrm>
          <a:prstGeom prst="flowChartInputOutpu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66659" y="4852398"/>
            <a:ext cx="60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</a:t>
            </a:r>
            <a:endParaRPr lang="zh-CN" altLang="en-US" dirty="0"/>
          </a:p>
        </p:txBody>
      </p:sp>
      <p:sp>
        <p:nvSpPr>
          <p:cNvPr id="14" name="椭圆 13"/>
          <p:cNvSpPr/>
          <p:nvPr/>
        </p:nvSpPr>
        <p:spPr bwMode="auto">
          <a:xfrm>
            <a:off x="6206007" y="5415076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6319109" y="527254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433409" y="5112080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6498270" y="5415076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6595769" y="527254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710069" y="5112080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6822816" y="5420020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6920315" y="5277491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7034615" y="5117024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7168467" y="5420981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7265966" y="5278452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7380266" y="5117985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9" name="直接箭头连接符 28"/>
          <p:cNvCxnSpPr>
            <a:stCxn id="24" idx="0"/>
          </p:cNvCxnSpPr>
          <p:nvPr/>
        </p:nvCxnSpPr>
        <p:spPr bwMode="auto">
          <a:xfrm flipH="1" flipV="1">
            <a:off x="6957373" y="2514600"/>
            <a:ext cx="20092" cy="276289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椭圆 29"/>
          <p:cNvSpPr/>
          <p:nvPr/>
        </p:nvSpPr>
        <p:spPr bwMode="auto">
          <a:xfrm>
            <a:off x="6913737" y="4503832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6912412" y="3828552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041028" y="3748218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PPET16 </a:t>
            </a:r>
            <a:r>
              <a:rPr lang="en-US" altLang="zh-CN" sz="1100" dirty="0">
                <a:ea typeface="ＭＳ Ｐゴシック" charset="-128"/>
              </a:rPr>
              <a:t>NSTS</a:t>
            </a:r>
            <a:r>
              <a:rPr lang="en-US" altLang="zh-CN" sz="1100" i="1" dirty="0">
                <a:ea typeface="ＭＳ Ｐゴシック" charset="-128"/>
              </a:rPr>
              <a:t>n</a:t>
            </a:r>
            <a:r>
              <a:rPr lang="en-US" altLang="zh-CN" sz="1100" dirty="0">
                <a:ea typeface="ＭＳ Ｐゴシック" charset="-128"/>
              </a:rPr>
              <a:t> RU(</a:t>
            </a:r>
            <a:r>
              <a:rPr lang="en-US" altLang="zh-CN" sz="1100" i="1" dirty="0">
                <a:ea typeface="ＭＳ Ｐゴシック" charset="-128"/>
              </a:rPr>
              <a:t>b</a:t>
            </a:r>
            <a:r>
              <a:rPr lang="en-US" altLang="zh-CN" sz="1100" dirty="0">
                <a:ea typeface="ＭＳ Ｐゴシック" charset="-128"/>
              </a:rPr>
              <a:t>+DCM)</a:t>
            </a:r>
            <a:endParaRPr lang="zh-CN" altLang="en-US" sz="1100" dirty="0"/>
          </a:p>
        </p:txBody>
      </p:sp>
      <p:sp>
        <p:nvSpPr>
          <p:cNvPr id="33" name="矩形 32"/>
          <p:cNvSpPr/>
          <p:nvPr/>
        </p:nvSpPr>
        <p:spPr>
          <a:xfrm>
            <a:off x="7064647" y="4434018"/>
            <a:ext cx="18357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PPET8 NSTS</a:t>
            </a:r>
            <a:r>
              <a:rPr lang="en-US" altLang="zh-CN" sz="1100" i="1" dirty="0" smtClean="0">
                <a:ea typeface="ＭＳ Ｐゴシック" charset="-128"/>
              </a:rPr>
              <a:t>n</a:t>
            </a:r>
            <a:r>
              <a:rPr lang="en-US" altLang="zh-CN" sz="1100" dirty="0" smtClean="0">
                <a:ea typeface="ＭＳ Ｐゴシック" charset="-128"/>
              </a:rPr>
              <a:t> RU(</a:t>
            </a:r>
            <a:r>
              <a:rPr lang="en-US" altLang="zh-CN" sz="1100" i="1" dirty="0" smtClean="0">
                <a:ea typeface="ＭＳ Ｐゴシック" charset="-128"/>
              </a:rPr>
              <a:t>b</a:t>
            </a:r>
            <a:r>
              <a:rPr lang="en-US" altLang="zh-CN" sz="1100" dirty="0" smtClean="0">
                <a:ea typeface="ＭＳ Ｐゴシック" charset="-128"/>
              </a:rPr>
              <a:t>+DCM</a:t>
            </a:r>
            <a:r>
              <a:rPr lang="en-US" altLang="zh-CN" sz="1100" dirty="0">
                <a:ea typeface="ＭＳ Ｐゴシック" charset="-128"/>
              </a:rPr>
              <a:t>)</a:t>
            </a:r>
            <a:endParaRPr lang="zh-CN" altLang="en-US" sz="1100" i="1" dirty="0"/>
          </a:p>
        </p:txBody>
      </p:sp>
      <p:cxnSp>
        <p:nvCxnSpPr>
          <p:cNvPr id="34" name="直接箭头连接符 33"/>
          <p:cNvCxnSpPr/>
          <p:nvPr/>
        </p:nvCxnSpPr>
        <p:spPr bwMode="auto">
          <a:xfrm flipH="1">
            <a:off x="7011397" y="4815018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矩形 34"/>
          <p:cNvSpPr/>
          <p:nvPr/>
        </p:nvSpPr>
        <p:spPr>
          <a:xfrm>
            <a:off x="7821343" y="4676518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0μs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 flipH="1">
            <a:off x="7021272" y="4219319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矩形 36"/>
          <p:cNvSpPr/>
          <p:nvPr/>
        </p:nvSpPr>
        <p:spPr>
          <a:xfrm>
            <a:off x="7831218" y="4080819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8μs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8" name="直接箭头连接符 37"/>
          <p:cNvCxnSpPr/>
          <p:nvPr/>
        </p:nvCxnSpPr>
        <p:spPr bwMode="auto">
          <a:xfrm flipH="1">
            <a:off x="7011397" y="3505200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矩形 38"/>
          <p:cNvSpPr/>
          <p:nvPr/>
        </p:nvSpPr>
        <p:spPr>
          <a:xfrm>
            <a:off x="7821343" y="3352800"/>
            <a:ext cx="484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16μs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022078" y="2514600"/>
            <a:ext cx="1470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ＭＳ Ｐゴシック" charset="-128"/>
              </a:rPr>
              <a:t>Constellation Index</a:t>
            </a:r>
            <a:endParaRPr lang="zh-CN" altLang="en-US" b="1" dirty="0"/>
          </a:p>
        </p:txBody>
      </p:sp>
      <p:sp>
        <p:nvSpPr>
          <p:cNvPr id="41" name="椭圆 40"/>
          <p:cNvSpPr/>
          <p:nvPr/>
        </p:nvSpPr>
        <p:spPr bwMode="auto">
          <a:xfrm>
            <a:off x="6906202" y="3128442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2" name="直接箭头连接符 41"/>
          <p:cNvCxnSpPr/>
          <p:nvPr/>
        </p:nvCxnSpPr>
        <p:spPr bwMode="auto">
          <a:xfrm flipH="1">
            <a:off x="7011397" y="2895600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矩形 42"/>
          <p:cNvSpPr/>
          <p:nvPr/>
        </p:nvSpPr>
        <p:spPr>
          <a:xfrm>
            <a:off x="7821343" y="2751298"/>
            <a:ext cx="484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20μs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034615" y="3046742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PPET20 </a:t>
            </a:r>
            <a:r>
              <a:rPr lang="en-US" altLang="zh-CN" sz="1100" dirty="0">
                <a:ea typeface="ＭＳ Ｐゴシック" charset="-128"/>
              </a:rPr>
              <a:t>NSTS</a:t>
            </a:r>
            <a:r>
              <a:rPr lang="en-US" altLang="zh-CN" sz="1100" i="1" dirty="0">
                <a:ea typeface="ＭＳ Ｐゴシック" charset="-128"/>
              </a:rPr>
              <a:t>n</a:t>
            </a:r>
            <a:r>
              <a:rPr lang="en-US" altLang="zh-CN" sz="1100" dirty="0">
                <a:ea typeface="ＭＳ Ｐゴシック" charset="-128"/>
              </a:rPr>
              <a:t> RU(</a:t>
            </a:r>
            <a:r>
              <a:rPr lang="en-US" altLang="zh-CN" sz="1100" i="1" dirty="0">
                <a:ea typeface="ＭＳ Ｐゴシック" charset="-128"/>
              </a:rPr>
              <a:t>b</a:t>
            </a:r>
            <a:r>
              <a:rPr lang="en-US" altLang="zh-CN" sz="1100" dirty="0">
                <a:ea typeface="ＭＳ Ｐゴシック" charset="-128"/>
              </a:rPr>
              <a:t>+DCM)</a:t>
            </a:r>
            <a:endParaRPr lang="zh-CN" altLang="en-US" sz="1100" dirty="0"/>
          </a:p>
        </p:txBody>
      </p:sp>
      <p:cxnSp>
        <p:nvCxnSpPr>
          <p:cNvPr id="45" name="直接箭头连接符 44"/>
          <p:cNvCxnSpPr/>
          <p:nvPr/>
        </p:nvCxnSpPr>
        <p:spPr bwMode="auto">
          <a:xfrm>
            <a:off x="5942063" y="5560945"/>
            <a:ext cx="2040463" cy="987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V="1">
            <a:off x="5942063" y="4804985"/>
            <a:ext cx="548496" cy="75101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矩形 46"/>
          <p:cNvSpPr/>
          <p:nvPr/>
        </p:nvSpPr>
        <p:spPr>
          <a:xfrm>
            <a:off x="7020502" y="5580516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cs typeface="Times New Roman"/>
              </a:rPr>
              <a:t>RU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20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矩形 10"/>
          <p:cNvSpPr/>
          <p:nvPr/>
        </p:nvSpPr>
        <p:spPr>
          <a:xfrm>
            <a:off x="634162" y="1622223"/>
            <a:ext cx="8074401" cy="39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2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: Scope indication for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20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μs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21212" y="4696023"/>
            <a:ext cx="8101577" cy="1454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Only PPET16/8 subfields are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needed (No PPET20 subfields). 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When one of the following requirements is satisfied, </a:t>
            </a:r>
            <a:r>
              <a:rPr lang="en-US" altLang="zh-CN" sz="1600" dirty="0" smtClean="0"/>
              <a:t>20 μs is used.</a:t>
            </a:r>
          </a:p>
          <a:p>
            <a:pPr marL="1058863" lvl="1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AutoNum type="arabicParenR"/>
              <a:defRPr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Used NSS &gt; The </a:t>
            </a:r>
            <a:r>
              <a:rPr lang="en-US" altLang="zh-CN" sz="1400" dirty="0" smtClean="0"/>
              <a:t>NSS indicated in NSS subfield </a:t>
            </a:r>
            <a:endParaRPr lang="en-US" altLang="zh-CN" sz="1400" dirty="0" smtClean="0">
              <a:solidFill>
                <a:srgbClr val="FF0000"/>
              </a:solidFill>
              <a:latin typeface="+mn-lt"/>
              <a:ea typeface="ＭＳ Ｐゴシック" charset="-128"/>
            </a:endParaRPr>
          </a:p>
          <a:p>
            <a:pPr marL="1058863" lvl="1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AutoNum type="arabicParenR"/>
              <a:defRPr/>
            </a:pPr>
            <a:r>
              <a:rPr lang="en-US" altLang="zh-CN" sz="1400" dirty="0" smtClean="0">
                <a:ea typeface="ＭＳ Ｐゴシック" charset="-128"/>
              </a:rPr>
              <a:t>U</a:t>
            </a:r>
            <a:r>
              <a:rPr lang="en-US" altLang="zh-CN" sz="1400" dirty="0" smtClean="0">
                <a:latin typeface="+mn-lt"/>
                <a:ea typeface="ＭＳ Ｐゴシック" charset="-128"/>
              </a:rPr>
              <a:t>sed RU allocation index &gt; The largest RU allocation index with Bitmask value equal to 1</a:t>
            </a:r>
          </a:p>
          <a:p>
            <a:pPr marL="1058863" lvl="1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AutoNum type="arabicParenR"/>
              <a:defRPr/>
            </a:pPr>
            <a:r>
              <a:rPr lang="en-US" altLang="zh-CN" sz="1400" dirty="0" smtClean="0">
                <a:ea typeface="ＭＳ Ｐゴシック" charset="-128"/>
              </a:rPr>
              <a:t>Used Constellation = 4096-QAM &amp; Constellation Indication = 1</a:t>
            </a:r>
            <a:endParaRPr lang="en-US" altLang="zh-CN" sz="1400" dirty="0">
              <a:ea typeface="ＭＳ Ｐゴシック" charset="-128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769687"/>
              </p:ext>
            </p:extLst>
          </p:nvPr>
        </p:nvGraphicFramePr>
        <p:xfrm>
          <a:off x="990600" y="2590800"/>
          <a:ext cx="5949117" cy="793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787"/>
                <a:gridCol w="981866"/>
                <a:gridCol w="981866"/>
                <a:gridCol w="981866"/>
                <a:gridCol w="981866"/>
                <a:gridCol w="981866"/>
              </a:tblGrid>
              <a:tr h="364826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aseline="0" dirty="0" smtClean="0"/>
                        <a:t>Constellation Indication</a:t>
                      </a:r>
                      <a:endParaRPr lang="zh-CN" altLang="en-US" sz="1000" dirty="0" smtClean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直接连接符 13"/>
          <p:cNvCxnSpPr/>
          <p:nvPr/>
        </p:nvCxnSpPr>
        <p:spPr>
          <a:xfrm flipH="1">
            <a:off x="2459240" y="3147768"/>
            <a:ext cx="1505918" cy="723048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971017"/>
              </p:ext>
            </p:extLst>
          </p:nvPr>
        </p:nvGraphicFramePr>
        <p:xfrm>
          <a:off x="2459241" y="3870816"/>
          <a:ext cx="3753054" cy="74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2697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6" name="直接连接符 15"/>
          <p:cNvCxnSpPr/>
          <p:nvPr/>
        </p:nvCxnSpPr>
        <p:spPr>
          <a:xfrm>
            <a:off x="4972254" y="3134844"/>
            <a:ext cx="1240041" cy="735972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Design (Opt. 2)</a:t>
            </a:r>
            <a:endParaRPr lang="en-CA" sz="2800" dirty="0"/>
          </a:p>
        </p:txBody>
      </p:sp>
      <p:sp>
        <p:nvSpPr>
          <p:cNvPr id="2" name="矩形 1"/>
          <p:cNvSpPr/>
          <p:nvPr/>
        </p:nvSpPr>
        <p:spPr>
          <a:xfrm>
            <a:off x="4875213" y="1763625"/>
            <a:ext cx="4040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Value 1 indicates using 20 μs When 4096-QAM is </a:t>
            </a:r>
            <a:r>
              <a:rPr lang="en-US" altLang="zh-CN" dirty="0" smtClean="0"/>
              <a:t>used</a:t>
            </a:r>
          </a:p>
          <a:p>
            <a:r>
              <a:rPr lang="en-US" altLang="zh-CN" dirty="0" smtClean="0"/>
              <a:t>Value 0 </a:t>
            </a:r>
            <a:r>
              <a:rPr lang="en-US" altLang="zh-CN" dirty="0"/>
              <a:t>indicates not using 20 μs when 4096-QAM is used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5486400" y="2225290"/>
            <a:ext cx="381000" cy="328849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4" name="立方体 53"/>
          <p:cNvSpPr/>
          <p:nvPr/>
        </p:nvSpPr>
        <p:spPr bwMode="auto">
          <a:xfrm>
            <a:off x="1070014" y="3729299"/>
            <a:ext cx="2198703" cy="1861105"/>
          </a:xfrm>
          <a:prstGeom prst="cub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Analysis for Opt. 2</a:t>
            </a:r>
            <a:endParaRPr lang="en-CA" sz="2800" dirty="0"/>
          </a:p>
        </p:txBody>
      </p:sp>
      <p:cxnSp>
        <p:nvCxnSpPr>
          <p:cNvPr id="55" name="直接箭头连接符 54"/>
          <p:cNvCxnSpPr/>
          <p:nvPr/>
        </p:nvCxnSpPr>
        <p:spPr bwMode="auto">
          <a:xfrm flipV="1">
            <a:off x="1071494" y="5568322"/>
            <a:ext cx="3424306" cy="290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56" name="直接箭头连接符 55"/>
          <p:cNvCxnSpPr/>
          <p:nvPr/>
        </p:nvCxnSpPr>
        <p:spPr bwMode="auto">
          <a:xfrm flipH="1" flipV="1">
            <a:off x="1070014" y="2606275"/>
            <a:ext cx="1480" cy="30110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flipV="1">
            <a:off x="1070014" y="3363411"/>
            <a:ext cx="2133600" cy="223393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lg" len="lg"/>
          </a:ln>
          <a:effectLst/>
        </p:spPr>
      </p:cxnSp>
      <p:cxnSp>
        <p:nvCxnSpPr>
          <p:cNvPr id="59" name="直接箭头连接符 58"/>
          <p:cNvCxnSpPr/>
          <p:nvPr/>
        </p:nvCxnSpPr>
        <p:spPr bwMode="auto">
          <a:xfrm>
            <a:off x="1527214" y="5100899"/>
            <a:ext cx="1741899" cy="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cxnSp>
        <p:nvCxnSpPr>
          <p:cNvPr id="60" name="直接箭头连接符 59"/>
          <p:cNvCxnSpPr/>
          <p:nvPr/>
        </p:nvCxnSpPr>
        <p:spPr bwMode="auto">
          <a:xfrm flipV="1">
            <a:off x="1527214" y="3756711"/>
            <a:ext cx="0" cy="1344188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62" name="文本框 61"/>
          <p:cNvSpPr txBox="1"/>
          <p:nvPr/>
        </p:nvSpPr>
        <p:spPr>
          <a:xfrm>
            <a:off x="2432423" y="5590401"/>
            <a:ext cx="83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*</a:t>
            </a:r>
            <a:r>
              <a:rPr lang="en-US" altLang="zh-CN" dirty="0" smtClean="0"/>
              <a:t>996</a:t>
            </a:r>
            <a:endParaRPr lang="zh-CN" altLang="en-US" dirty="0"/>
          </a:p>
        </p:txBody>
      </p:sp>
      <p:sp>
        <p:nvSpPr>
          <p:cNvPr id="64" name="立方体 63"/>
          <p:cNvSpPr/>
          <p:nvPr/>
        </p:nvSpPr>
        <p:spPr bwMode="auto">
          <a:xfrm>
            <a:off x="1070014" y="2738699"/>
            <a:ext cx="2969226" cy="2851706"/>
          </a:xfrm>
          <a:prstGeom prst="cube">
            <a:avLst/>
          </a:prstGeom>
          <a:solidFill>
            <a:srgbClr val="C2C2FE">
              <a:alpha val="3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6" name="直接箭头连接符 65"/>
          <p:cNvCxnSpPr/>
          <p:nvPr/>
        </p:nvCxnSpPr>
        <p:spPr bwMode="auto">
          <a:xfrm>
            <a:off x="1755812" y="4872299"/>
            <a:ext cx="2282436" cy="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73" name="文本框 72"/>
          <p:cNvSpPr txBox="1"/>
          <p:nvPr/>
        </p:nvSpPr>
        <p:spPr>
          <a:xfrm>
            <a:off x="1842051" y="4753356"/>
            <a:ext cx="104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Indicated SS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1595703" y="4995045"/>
            <a:ext cx="83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 SS</a:t>
            </a:r>
            <a:endParaRPr lang="zh-CN" altLang="en-US" dirty="0"/>
          </a:p>
        </p:txBody>
      </p:sp>
      <p:sp>
        <p:nvSpPr>
          <p:cNvPr id="74" name="文本框 73"/>
          <p:cNvSpPr txBox="1"/>
          <p:nvPr/>
        </p:nvSpPr>
        <p:spPr>
          <a:xfrm>
            <a:off x="3065053" y="5590400"/>
            <a:ext cx="104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Indicated RU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75" name="直接箭头连接符 74"/>
          <p:cNvCxnSpPr/>
          <p:nvPr/>
        </p:nvCxnSpPr>
        <p:spPr bwMode="auto">
          <a:xfrm flipV="1">
            <a:off x="1755813" y="2814899"/>
            <a:ext cx="1" cy="20574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81" name="矩形 80"/>
          <p:cNvSpPr/>
          <p:nvPr/>
        </p:nvSpPr>
        <p:spPr>
          <a:xfrm>
            <a:off x="4092142" y="5586563"/>
            <a:ext cx="7018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RU Size</a:t>
            </a:r>
            <a:endParaRPr lang="zh-CN" altLang="en-US" dirty="0"/>
          </a:p>
        </p:txBody>
      </p:sp>
      <p:sp>
        <p:nvSpPr>
          <p:cNvPr id="82" name="矩形 81"/>
          <p:cNvSpPr/>
          <p:nvPr/>
        </p:nvSpPr>
        <p:spPr>
          <a:xfrm>
            <a:off x="3004813" y="3121271"/>
            <a:ext cx="464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SS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>
          <a:xfrm>
            <a:off x="61405" y="2607675"/>
            <a:ext cx="1007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Constellation</a:t>
            </a:r>
            <a:endParaRPr lang="zh-CN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671679" y="1519973"/>
            <a:ext cx="7800644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previous three requirements show the application scope for 20μs in </a:t>
            </a: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2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, which is shown in the following figure.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86256" y="4021788"/>
            <a:ext cx="900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1024-QAM</a:t>
            </a:r>
            <a:endParaRPr lang="zh-CN" altLang="en-US" dirty="0"/>
          </a:p>
        </p:txBody>
      </p:sp>
      <p:sp>
        <p:nvSpPr>
          <p:cNvPr id="86" name="矩形 85"/>
          <p:cNvSpPr/>
          <p:nvPr/>
        </p:nvSpPr>
        <p:spPr>
          <a:xfrm>
            <a:off x="98840" y="3218661"/>
            <a:ext cx="1389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1024-QAM</a:t>
            </a:r>
          </a:p>
          <a:p>
            <a:r>
              <a:rPr lang="en-US" altLang="zh-CN" dirty="0" smtClean="0"/>
              <a:t>/4096-QAM</a:t>
            </a:r>
            <a:endParaRPr lang="zh-CN" altLang="en-US" dirty="0"/>
          </a:p>
        </p:txBody>
      </p:sp>
      <p:sp>
        <p:nvSpPr>
          <p:cNvPr id="87" name="矩形 86"/>
          <p:cNvSpPr/>
          <p:nvPr/>
        </p:nvSpPr>
        <p:spPr>
          <a:xfrm>
            <a:off x="3953036" y="2420505"/>
            <a:ext cx="4920411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nominal packet padding is 16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µs </a:t>
            </a:r>
            <a:r>
              <a:rPr lang="en-US" altLang="zh-CN" sz="1400" dirty="0"/>
              <a:t>for all modes with constellation&lt;=1024-QAM, NSS&lt;=8 and RU&lt;=996*2, and </a:t>
            </a:r>
            <a:r>
              <a:rPr lang="en-US" altLang="zh-CN" sz="1400" dirty="0" smtClean="0"/>
              <a:t>20 </a:t>
            </a:r>
            <a:r>
              <a:rPr lang="en-US" altLang="zh-CN" sz="1400" dirty="0"/>
              <a:t>μs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for all other modes the STA supports [2</a:t>
            </a:r>
            <a:r>
              <a:rPr lang="en-US" altLang="zh-CN" sz="1400" dirty="0" smtClean="0"/>
              <a:t>] (</a:t>
            </a:r>
            <a:r>
              <a:rPr lang="en-US" altLang="zh-CN" sz="1400" b="1" i="1" dirty="0" smtClean="0">
                <a:solidFill>
                  <a:srgbClr val="1E1EFA"/>
                </a:solidFill>
              </a:rPr>
              <a:t>Method 1</a:t>
            </a:r>
            <a:r>
              <a:rPr lang="en-US" altLang="zh-CN" sz="1400" dirty="0" smtClean="0"/>
              <a:t>). 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>
                <a:ea typeface="ＭＳ Ｐゴシック" charset="-128"/>
              </a:rPr>
              <a:t>Compared with </a:t>
            </a:r>
            <a:r>
              <a:rPr lang="en-US" altLang="zh-CN" sz="1400" i="1" dirty="0"/>
              <a:t>Method 1</a:t>
            </a:r>
            <a:r>
              <a:rPr lang="en-US" altLang="zh-CN" sz="1400" dirty="0" smtClean="0">
                <a:ea typeface="ＭＳ Ｐゴシック" charset="-128"/>
              </a:rPr>
              <a:t>, </a:t>
            </a:r>
            <a:r>
              <a:rPr lang="en-US" altLang="zh-CN" sz="1400" b="1" i="1" dirty="0">
                <a:solidFill>
                  <a:srgbClr val="1E1EFA"/>
                </a:solidFill>
                <a:ea typeface="ＭＳ Ｐゴシック" charset="-128"/>
              </a:rPr>
              <a:t>Opt. 2 </a:t>
            </a:r>
            <a:r>
              <a:rPr lang="en-US" altLang="zh-CN" sz="1400" dirty="0">
                <a:ea typeface="ＭＳ Ｐゴシック" charset="-128"/>
              </a:rPr>
              <a:t>in </a:t>
            </a:r>
            <a:r>
              <a:rPr lang="en-US" altLang="zh-CN" sz="1400" b="1" i="1" dirty="0">
                <a:solidFill>
                  <a:srgbClr val="1E1EFA"/>
                </a:solidFill>
                <a:ea typeface="ＭＳ Ｐゴシック" charset="-128"/>
              </a:rPr>
              <a:t>Method 2 </a:t>
            </a:r>
            <a:r>
              <a:rPr lang="en-US" altLang="zh-CN" sz="1400" dirty="0">
                <a:ea typeface="ＭＳ Ｐゴシック" charset="-128"/>
              </a:rPr>
              <a:t>provides</a:t>
            </a:r>
            <a:r>
              <a:rPr lang="en-US" altLang="zh-CN" sz="1400" b="1" i="1" dirty="0" smtClean="0">
                <a:solidFill>
                  <a:srgbClr val="1E1EFA"/>
                </a:solidFill>
                <a:ea typeface="ＭＳ Ｐゴシック" charset="-128"/>
              </a:rPr>
              <a:t> </a:t>
            </a:r>
            <a:r>
              <a:rPr lang="en-US" altLang="zh-CN" sz="1400" dirty="0" smtClean="0">
                <a:ea typeface="ＭＳ Ｐゴシック" charset="-128"/>
              </a:rPr>
              <a:t>a more flexible notification</a:t>
            </a:r>
            <a:r>
              <a:rPr lang="en-US" altLang="zh-CN" sz="1400" dirty="0">
                <a:ea typeface="ＭＳ Ｐゴシック" charset="-128"/>
              </a:rPr>
              <a:t>.</a:t>
            </a:r>
            <a:endParaRPr lang="en-US" altLang="zh-CN" sz="1400" dirty="0" smtClean="0">
              <a:ea typeface="ＭＳ Ｐゴシック" charset="-128"/>
            </a:endParaRPr>
          </a:p>
          <a:p>
            <a:pPr marL="1074738" lvl="1" indent="-35560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Flexible notification of 0, 8, 16 μs can be achieved inside the cube.</a:t>
            </a:r>
          </a:p>
          <a:p>
            <a:pPr marL="1074738" lvl="1" indent="-35560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20 μs are used for the points outside the cube.</a:t>
            </a:r>
          </a:p>
          <a:p>
            <a:pPr marL="1074738" lvl="1" indent="-35560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The cube size can be indicated by the NSS subfield, RU Index Bitmask subfield and Constellation indication.</a:t>
            </a:r>
          </a:p>
          <a:p>
            <a:pPr marL="1074738" lvl="1" indent="-35560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There is no need to signal the PPET16/8 subfields for the points outside the cube (Provides lower overhead). </a:t>
            </a:r>
            <a:endParaRPr lang="en-US" altLang="zh-CN" sz="1400" dirty="0"/>
          </a:p>
          <a:p>
            <a:pPr marL="1074738" lvl="1" indent="-35560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endParaRPr lang="en-US" altLang="zh-CN" sz="1400" dirty="0"/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4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4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CA" dirty="0"/>
          </a:p>
        </p:txBody>
      </p:sp>
      <p:sp>
        <p:nvSpPr>
          <p:cNvPr id="6" name="矩形 5"/>
          <p:cNvSpPr/>
          <p:nvPr/>
        </p:nvSpPr>
        <p:spPr>
          <a:xfrm>
            <a:off x="705644" y="1981200"/>
            <a:ext cx="7732712" cy="336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/>
              <a:t>Discussed some TBD issues related to EHT PPE Thresholds field:</a:t>
            </a:r>
            <a:endParaRPr lang="en-US" altLang="zh-CN" sz="2000" b="1" dirty="0"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NSS subfield: extended to 4 bits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RU Index Bitmask subfield: extended to 6 bits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Constellation Index: </a:t>
            </a:r>
            <a:r>
              <a:rPr lang="en-US" altLang="zh-CN" sz="1600" dirty="0" smtClean="0">
                <a:ea typeface="ＭＳ Ｐゴシック" charset="-128"/>
              </a:rPr>
              <a:t>Consider 4096-QAM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600" dirty="0"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Proposed two options for EHT PPE Thresholds field</a:t>
            </a:r>
            <a:endParaRPr lang="en-US" altLang="zh-CN" sz="2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b="1" i="1" dirty="0" smtClean="0">
                <a:solidFill>
                  <a:srgbClr val="1E1EFA"/>
                </a:solidFill>
                <a:ea typeface="ＭＳ Ｐゴシック" charset="-128"/>
              </a:rPr>
              <a:t>Opt. 1</a:t>
            </a:r>
            <a:r>
              <a:rPr lang="en-US" altLang="zh-CN" sz="1600" dirty="0" smtClean="0">
                <a:ea typeface="ＭＳ Ｐゴシック" charset="-128"/>
              </a:rPr>
              <a:t>: Add </a:t>
            </a:r>
            <a:r>
              <a:rPr lang="en-US" altLang="zh-CN" sz="1600" dirty="0">
                <a:ea typeface="ＭＳ Ｐゴシック" charset="-128"/>
              </a:rPr>
              <a:t>PPET20 subfield to PPE Thresholds field </a:t>
            </a:r>
            <a:endParaRPr lang="en-US" altLang="zh-CN" sz="1600" dirty="0" smtClean="0"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b="1" i="1" dirty="0" smtClean="0">
                <a:solidFill>
                  <a:srgbClr val="1E1EFA"/>
                </a:solidFill>
                <a:ea typeface="ＭＳ Ｐゴシック" charset="-128"/>
              </a:rPr>
              <a:t>Opt. 2</a:t>
            </a:r>
            <a:r>
              <a:rPr lang="en-US" altLang="zh-CN" sz="1600" dirty="0" smtClean="0">
                <a:ea typeface="ＭＳ Ｐゴシック" charset="-128"/>
              </a:rPr>
              <a:t>: </a:t>
            </a:r>
            <a:r>
              <a:rPr lang="en-US" altLang="zh-CN" sz="1600" dirty="0">
                <a:ea typeface="ＭＳ Ｐゴシック" charset="-128"/>
              </a:rPr>
              <a:t>Scope indication for 20 μs</a:t>
            </a:r>
          </a:p>
          <a:p>
            <a:pPr marL="0" lvl="1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endParaRPr lang="en-US" altLang="zh-CN" sz="1400" b="1" dirty="0" smtClean="0">
              <a:solidFill>
                <a:schemeClr val="dk1"/>
              </a:solidFill>
              <a:ea typeface="ＭＳ Ｐゴシック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76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42950" y="1905000"/>
            <a:ext cx="7734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NSS </a:t>
            </a:r>
            <a:r>
              <a:rPr lang="en-US" altLang="zh-CN" sz="1800" dirty="0"/>
              <a:t>subfield is </a:t>
            </a:r>
            <a:r>
              <a:rPr lang="en-US" altLang="zh-CN" sz="1800" dirty="0" smtClean="0"/>
              <a:t>extended to 4 bits </a:t>
            </a:r>
            <a:r>
              <a:rPr lang="en-US" altLang="zh-CN" sz="1800" dirty="0"/>
              <a:t>to support 1-16 SS.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8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table of RU allocation index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500" y="522283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24911"/>
              </p:ext>
            </p:extLst>
          </p:nvPr>
        </p:nvGraphicFramePr>
        <p:xfrm>
          <a:off x="2343150" y="2945368"/>
          <a:ext cx="4572000" cy="2146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242+484,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484+996, 242+484+996,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484+2×996, 3×996</a:t>
                      </a: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484+3×996,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Use </a:t>
            </a:r>
            <a:r>
              <a:rPr lang="en-US" altLang="zh-CN" sz="1800" dirty="0"/>
              <a:t>Constellation Index = 6 to indicate 4096-QAM. 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636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42824" y="1752599"/>
            <a:ext cx="7739460" cy="4259997"/>
          </a:xfrm>
        </p:spPr>
        <p:txBody>
          <a:bodyPr/>
          <a:lstStyle/>
          <a:p>
            <a:pPr marL="342900" lvl="1" indent="-3429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Char char="•"/>
              <a:defRPr/>
            </a:pPr>
            <a:r>
              <a:rPr lang="en-US" altLang="zh-CN" sz="2400" b="1" dirty="0">
                <a:ea typeface="+mn-ea"/>
                <a:cs typeface="+mn-cs"/>
              </a:rPr>
              <a:t>Do you agree that the nominal packet padding </a:t>
            </a:r>
            <a:r>
              <a:rPr lang="en-US" altLang="zh-CN" sz="2400" b="1" dirty="0" smtClean="0">
                <a:ea typeface="+mn-ea"/>
                <a:cs typeface="+mn-cs"/>
              </a:rPr>
              <a:t>value 20 is used </a:t>
            </a:r>
            <a:r>
              <a:rPr lang="en-US" altLang="zh-CN" sz="2400" b="1" dirty="0">
                <a:ea typeface="+mn-ea"/>
                <a:cs typeface="+mn-cs"/>
              </a:rPr>
              <a:t>when one of the following requirements is satisfied?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Used </a:t>
            </a:r>
            <a:r>
              <a:rPr lang="en-US" altLang="zh-CN" sz="1800" dirty="0"/>
              <a:t>NSS &gt; The NSS indicated in NSS subfield 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Used </a:t>
            </a:r>
            <a:r>
              <a:rPr lang="en-US" altLang="zh-CN" sz="1800" dirty="0"/>
              <a:t>RU allocation index &gt; The largest RU allocation index with Bitmask value equal to 1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Used Constellation = 4096-QAM &amp; Constellation Indication = </a:t>
            </a:r>
            <a:r>
              <a:rPr lang="en-US" altLang="zh-CN" sz="1800" dirty="0" smtClean="0"/>
              <a:t>1</a:t>
            </a:r>
          </a:p>
          <a:p>
            <a:pPr marL="1074738" lvl="1" indent="-3556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Constellation </a:t>
            </a:r>
            <a:r>
              <a:rPr lang="en-US" altLang="zh-CN" sz="1400" kern="1200" dirty="0">
                <a:latin typeface="Times New Roman" charset="0"/>
                <a:ea typeface="+mn-ea"/>
                <a:cs typeface="+mn-cs"/>
              </a:rPr>
              <a:t>Indication subfield is a newly </a:t>
            </a: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added 1-bit </a:t>
            </a:r>
            <a:r>
              <a:rPr lang="en-US" altLang="zh-CN" sz="1400" kern="1200" dirty="0">
                <a:latin typeface="Times New Roman" charset="0"/>
                <a:ea typeface="+mn-ea"/>
                <a:cs typeface="+mn-cs"/>
              </a:rPr>
              <a:t>subfield in </a:t>
            </a: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EHT PPE </a:t>
            </a:r>
            <a:r>
              <a:rPr lang="en-US" altLang="zh-CN" sz="1400" kern="1200" dirty="0">
                <a:latin typeface="Times New Roman" charset="0"/>
                <a:ea typeface="+mn-ea"/>
                <a:cs typeface="+mn-cs"/>
              </a:rPr>
              <a:t>Thresholds field</a:t>
            </a: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. Value 1 indicates using 20 μs When 4096-QAM is used, and 0 indicates not using 20 </a:t>
            </a:r>
            <a:r>
              <a:rPr lang="en-US" altLang="zh-CN" sz="1400" kern="1200" dirty="0">
                <a:latin typeface="Times New Roman" charset="0"/>
              </a:rPr>
              <a:t>μs when 4096-QAM is </a:t>
            </a:r>
            <a:r>
              <a:rPr lang="en-US" altLang="zh-CN" sz="1400" kern="1200" dirty="0" smtClean="0">
                <a:latin typeface="Times New Roman" charset="0"/>
              </a:rPr>
              <a:t>used.</a:t>
            </a:r>
            <a:endParaRPr lang="en-US" altLang="zh-CN" sz="1400" kern="1200" dirty="0">
              <a:latin typeface="Times New Roman" charset="0"/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42824" y="541300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00100" y="1712427"/>
            <a:ext cx="7620000" cy="1988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value in 11ax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Nominal Packet Padding value along with Pre-FEC Padding Factor (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) determines the Nominal 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600" i="1" baseline="-25000" dirty="0" smtClean="0">
                <a:ea typeface="Times New Roman"/>
                <a:cs typeface="Times New Roman"/>
                <a:sym typeface="Times New Roman"/>
              </a:rPr>
              <a:t>PE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values for PE field. </a:t>
            </a:r>
          </a:p>
          <a:p>
            <a:pPr marL="715963" lvl="1" indent="-354013" algn="just">
              <a:buSzPct val="100000"/>
            </a:pPr>
            <a:r>
              <a:rPr lang="en-US" altLang="zh-CN" sz="1600" dirty="0"/>
              <a:t>The duration of the PE field, </a:t>
            </a:r>
            <a:r>
              <a:rPr lang="en-US" altLang="zh-CN" sz="1600" i="1" dirty="0"/>
              <a:t>T</a:t>
            </a:r>
            <a:r>
              <a:rPr lang="en-US" altLang="zh-CN" sz="1600" i="1" baseline="-25000" dirty="0"/>
              <a:t>PE</a:t>
            </a:r>
            <a:r>
              <a:rPr lang="en-US" altLang="zh-CN" sz="1600" dirty="0"/>
              <a:t>, may take values of 0, 4, 8, 12 or 16 </a:t>
            </a:r>
            <a:r>
              <a:rPr lang="en-US" altLang="zh-CN" sz="1600" dirty="0" smtClean="0"/>
              <a:t>µs, and should be equal to 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Nominal 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600" i="1" baseline="-25000" dirty="0" smtClean="0">
                <a:ea typeface="Times New Roman"/>
                <a:cs typeface="Times New Roman"/>
                <a:sym typeface="Times New Roman"/>
              </a:rPr>
              <a:t>PE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to minimize the PE overhead.</a:t>
            </a:r>
            <a:endParaRPr lang="en-US" altLang="zh-CN" sz="16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754883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Background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00378"/>
              </p:ext>
            </p:extLst>
          </p:nvPr>
        </p:nvGraphicFramePr>
        <p:xfrm>
          <a:off x="2076450" y="3718560"/>
          <a:ext cx="50673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27105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Pre-FEC</a:t>
                      </a:r>
                      <a:r>
                        <a:rPr lang="en-US" altLang="zh-CN" sz="1400" b="1" i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Padding Factor</a:t>
                      </a:r>
                      <a:endParaRPr lang="en-US" altLang="zh-CN" sz="1400" b="1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TXVECTOR parameter NOMINAL_PACKET_PADDING (HE SU PPDU or HE ER</a:t>
                      </a:r>
                      <a:b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 PPDU) or NOMINAL_PACKET_PADDING[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(HE MU PPDU</a:t>
                      </a:r>
                      <a:r>
                        <a:rPr lang="en-US" sz="100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18320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3" name="直接箭头连接符 2"/>
          <p:cNvCxnSpPr/>
          <p:nvPr/>
        </p:nvCxnSpPr>
        <p:spPr bwMode="auto">
          <a:xfrm flipH="1">
            <a:off x="6870449" y="3546729"/>
            <a:ext cx="475685" cy="957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矩形 8"/>
          <p:cNvSpPr/>
          <p:nvPr/>
        </p:nvSpPr>
        <p:spPr>
          <a:xfrm>
            <a:off x="6277869" y="3263849"/>
            <a:ext cx="25723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Nominal Packet Padding value 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74794" y="3392840"/>
            <a:ext cx="23067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Nominal </a:t>
            </a:r>
            <a:r>
              <a:rPr lang="en-US" altLang="zh-CN" sz="1400" b="1" i="1" dirty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400" b="1" i="1" baseline="-25000" dirty="0">
                <a:ea typeface="Times New Roman"/>
                <a:cs typeface="Times New Roman"/>
                <a:sym typeface="Times New Roman"/>
              </a:rPr>
              <a:t>PE</a:t>
            </a:r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400" b="1" dirty="0" smtClean="0">
                <a:ea typeface="Times New Roman"/>
                <a:cs typeface="Times New Roman"/>
                <a:sym typeface="Times New Roman"/>
              </a:rPr>
              <a:t>values in 11ax 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19150" y="1905000"/>
            <a:ext cx="748665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</a:t>
            </a:r>
            <a:r>
              <a:rPr lang="en-US" altLang="zh-CN" sz="2400" b="1" dirty="0" smtClean="0">
                <a:ea typeface="+mn-ea"/>
                <a:cs typeface="+mn-cs"/>
              </a:rPr>
              <a:t>agree to </a:t>
            </a:r>
            <a:r>
              <a:rPr lang="en-US" altLang="zh-CN" sz="2400" b="1" dirty="0" smtClean="0"/>
              <a:t>add </a:t>
            </a:r>
            <a:r>
              <a:rPr lang="en-US" altLang="zh-CN" sz="2400" b="1" dirty="0"/>
              <a:t>PPET20 subfield to </a:t>
            </a:r>
            <a:r>
              <a:rPr lang="en-US" altLang="zh-CN" sz="2400" b="1" dirty="0" smtClean="0"/>
              <a:t>EHT PPE </a:t>
            </a:r>
            <a:r>
              <a:rPr lang="en-US" altLang="zh-CN" sz="2400" b="1" dirty="0"/>
              <a:t>Thresholds </a:t>
            </a:r>
            <a:r>
              <a:rPr lang="en-US" altLang="zh-CN" sz="2400" b="1" dirty="0" smtClean="0"/>
              <a:t>field?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The design of PPET20 </a:t>
            </a:r>
            <a:r>
              <a:rPr lang="en-US" altLang="zh-CN" sz="1800" dirty="0" smtClean="0"/>
              <a:t>subfield is </a:t>
            </a:r>
            <a:r>
              <a:rPr lang="en-US" altLang="zh-CN" sz="1800" dirty="0"/>
              <a:t>similar to the design </a:t>
            </a:r>
            <a:r>
              <a:rPr lang="en-US" altLang="zh-CN" sz="1800" dirty="0" smtClean="0"/>
              <a:t>of PPET16/8 subfields.</a:t>
            </a: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52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6506" y="2286000"/>
            <a:ext cx="6707187" cy="28194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[1] IEEE 11-20-1847r0 EHT PPE Thresholds Field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IEEE 11-20-1331r0 EHT pre-FEC padding and packet </a:t>
            </a:r>
            <a:r>
              <a:rPr lang="en-US" altLang="zh-CN" sz="1800" b="0" dirty="0" smtClean="0"/>
              <a:t>extension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[3] IEEE P802.11ax/D8.0</a:t>
            </a:r>
            <a:endParaRPr lang="zh-CN" altLang="en-US" sz="180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60864" y="1745724"/>
            <a:ext cx="7797336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two methods can be used for the selection of Nominal Packet Padding value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Method 1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PPE Thresholds Present subfield is equal to </a:t>
            </a:r>
            <a:r>
              <a:rPr lang="en-US" altLang="zh-C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Nominal Packet Padding value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decided by the Nominal Packet Padding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subfield. (A 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static method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>
                <a:solidFill>
                  <a:srgbClr val="1E1EFA"/>
                </a:solidFill>
              </a:rPr>
              <a:t>Method 2</a:t>
            </a:r>
            <a:r>
              <a:rPr lang="en-US" altLang="zh-CN" sz="1600" b="1" dirty="0"/>
              <a:t>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PPE Thresholds Present subfield is equal to </a:t>
            </a:r>
            <a:r>
              <a:rPr lang="en-US" altLang="zh-C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Nominal Packet Padding value is decided by the PPE Thresholds field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(A 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method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11be supports both of these methods.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dirty="0"/>
              <a:t>The following SP </a:t>
            </a:r>
            <a:r>
              <a:rPr lang="en-US" altLang="zh-CN" sz="1600" dirty="0" smtClean="0"/>
              <a:t>on Method 2 has </a:t>
            </a:r>
            <a:r>
              <a:rPr lang="en-US" altLang="zh-CN" sz="1600" dirty="0"/>
              <a:t>passed: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Selection of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Value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24" y="4467115"/>
            <a:ext cx="6908752" cy="5620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3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752600"/>
            <a:ext cx="7416336" cy="4800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/>
              <a:t>To </a:t>
            </a:r>
            <a:r>
              <a:rPr lang="en-US" altLang="zh-CN" sz="1800" dirty="0"/>
              <a:t>provide more receive processing </a:t>
            </a:r>
            <a:r>
              <a:rPr lang="en-US" altLang="zh-CN" sz="1800" dirty="0" smtClean="0"/>
              <a:t>time,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11be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has agreed to introduce a new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(20 µs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)</a:t>
            </a:r>
            <a:r>
              <a:rPr lang="en-US" altLang="zh-CN" sz="1800" dirty="0"/>
              <a:t>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[1-2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].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Change in Method </a:t>
            </a:r>
            <a:r>
              <a:rPr lang="en-US" altLang="zh-CN" sz="1600" b="1" i="1" dirty="0">
                <a:solidFill>
                  <a:srgbClr val="1E1EFA"/>
                </a:solidFill>
              </a:rPr>
              <a:t>1</a:t>
            </a:r>
            <a:r>
              <a:rPr lang="en-US" altLang="zh-CN" sz="1600" b="1" dirty="0"/>
              <a:t>: </a:t>
            </a:r>
            <a:r>
              <a:rPr lang="en-US" altLang="zh-CN" sz="1600" dirty="0" smtClean="0"/>
              <a:t>The value of Nominal Packet Padding subfield set to 3 indicates: The </a:t>
            </a:r>
            <a:r>
              <a:rPr lang="en-US" altLang="zh-CN" sz="1600" dirty="0"/>
              <a:t>nominal packet padding is 16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µs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all modes with constellation&lt;=</a:t>
            </a:r>
            <a:r>
              <a:rPr lang="en-US" altLang="zh-CN" sz="1600" dirty="0" smtClean="0"/>
              <a:t>1024-QAM, </a:t>
            </a:r>
            <a:r>
              <a:rPr lang="en-US" altLang="zh-CN" sz="1600" dirty="0"/>
              <a:t>NSS&lt;=8 and RU&lt;=996*2, and 20</a:t>
            </a:r>
            <a:r>
              <a:rPr lang="en-US" altLang="zh-CN" sz="1600" kern="1200" dirty="0"/>
              <a:t> μs</a:t>
            </a:r>
            <a:r>
              <a:rPr lang="en-US" altLang="zh-CN" sz="1600" dirty="0"/>
              <a:t> for all other modes the STA supports [2].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Change in Method 2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be discussed in this contribution.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New Nominal Packet Padding Value in 11be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Recap: HE PPE Thresholds field (1/3)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493" y="3352800"/>
            <a:ext cx="3808413" cy="135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731915" y="1676400"/>
            <a:ext cx="7451568" cy="200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11ax the PPE Thresholds field utilized in </a:t>
            </a:r>
            <a:r>
              <a:rPr lang="en-US" altLang="zh-CN" sz="1800" b="1" i="1" dirty="0" smtClean="0">
                <a:solidFill>
                  <a:srgbClr val="1E1EFA"/>
                </a:solidFill>
                <a:latin typeface="+mn-lt"/>
                <a:ea typeface="Times New Roman"/>
                <a:cs typeface="Times New Roman"/>
              </a:rPr>
              <a:t>Method 2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has the following format: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+mn-lt"/>
                <a:ea typeface="ＭＳ Ｐゴシック" charset="-128"/>
              </a:rPr>
              <a:t>The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NSTS subfield</a:t>
            </a:r>
            <a:r>
              <a:rPr lang="en-US" altLang="zh-CN" sz="1600" dirty="0">
                <a:latin typeface="+mn-lt"/>
                <a:ea typeface="ＭＳ Ｐゴシック" charset="-128"/>
              </a:rPr>
              <a:t> and the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RU Index Bitmask subfield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together</a:t>
            </a:r>
            <a:r>
              <a:rPr lang="en-US" altLang="zh-CN" sz="1600" dirty="0" smtClean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show </a:t>
            </a:r>
            <a:r>
              <a:rPr lang="en-US" altLang="zh-CN" sz="1600" dirty="0">
                <a:latin typeface="+mn-lt"/>
                <a:ea typeface="ＭＳ Ｐゴシック" charset="-128"/>
              </a:rPr>
              <a:t>the selected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indication </a:t>
            </a:r>
            <a:r>
              <a:rPr lang="en-US" altLang="zh-CN" sz="1600" dirty="0">
                <a:latin typeface="+mn-lt"/>
                <a:ea typeface="ＭＳ Ｐゴシック" charset="-128"/>
              </a:rPr>
              <a:t>scope of the PPE Thresholds Info field.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+mn-lt"/>
                <a:ea typeface="ＭＳ Ｐゴシック" charset="-128"/>
              </a:rPr>
              <a:t>Each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PPET16/8 subfield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in PPE Thresholds Info field indicates </a:t>
            </a:r>
            <a:r>
              <a:rPr lang="en-US" altLang="zh-CN" sz="1600" dirty="0">
                <a:latin typeface="+mn-lt"/>
                <a:ea typeface="ＭＳ Ｐゴシック" charset="-128"/>
              </a:rPr>
              <a:t>a modulation threshold (constellation index)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for </a:t>
            </a:r>
            <a:r>
              <a:rPr lang="en-US" altLang="zh-CN" sz="1600" dirty="0">
                <a:latin typeface="+mn-lt"/>
                <a:ea typeface="ＭＳ Ｐゴシック" charset="-128"/>
              </a:rPr>
              <a:t>the corresponding NSTS and RU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size.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969923"/>
            <a:ext cx="4800600" cy="124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直接箭头连接符 12"/>
          <p:cNvCxnSpPr>
            <a:endCxn id="9" idx="0"/>
          </p:cNvCxnSpPr>
          <p:nvPr/>
        </p:nvCxnSpPr>
        <p:spPr bwMode="auto">
          <a:xfrm flipH="1">
            <a:off x="4457700" y="4131723"/>
            <a:ext cx="417513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085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828392" y="1549666"/>
            <a:ext cx="7782208" cy="177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subfield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11ax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3 bits to indicate up to 8 STSs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RU Index Bitmask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subfield in 11ax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Contains </a:t>
            </a:r>
            <a:r>
              <a:rPr lang="en-US" altLang="zh-CN" sz="1600" dirty="0"/>
              <a:t>a </a:t>
            </a:r>
            <a:r>
              <a:rPr lang="en-US" altLang="zh-CN" sz="1600" dirty="0" smtClean="0"/>
              <a:t>4-bit bitmask </a:t>
            </a:r>
            <a:r>
              <a:rPr lang="en-US" altLang="zh-CN" sz="1600" dirty="0"/>
              <a:t>that indicates whether the PPE Thresholds Info field contains PPET16 and PPET8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following four </a:t>
            </a:r>
            <a:r>
              <a:rPr lang="en-US" altLang="zh-CN" sz="1600" dirty="0"/>
              <a:t>possible RU </a:t>
            </a:r>
            <a:r>
              <a:rPr lang="en-US" altLang="zh-CN" sz="1600" dirty="0" smtClean="0"/>
              <a:t>sizes. </a:t>
            </a:r>
          </a:p>
          <a:p>
            <a:pPr marL="1074738" lvl="1" indent="-35560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RU 242, 484, 996 and </a:t>
            </a:r>
            <a:r>
              <a:rPr lang="en-US" altLang="zh-CN" sz="1400" dirty="0"/>
              <a:t>2×996</a:t>
            </a:r>
            <a:r>
              <a:rPr lang="en-US" altLang="zh-CN" sz="1400" dirty="0" smtClean="0"/>
              <a:t>.</a:t>
            </a:r>
            <a:endParaRPr lang="en-US" altLang="zh-CN" sz="1400" dirty="0"/>
          </a:p>
        </p:txBody>
      </p:sp>
      <p:sp>
        <p:nvSpPr>
          <p:cNvPr id="19" name="矩形 18"/>
          <p:cNvSpPr/>
          <p:nvPr/>
        </p:nvSpPr>
        <p:spPr>
          <a:xfrm>
            <a:off x="701832" y="57150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In the following, we show what the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constellation index in each PPET16/8 subfield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is used for.</a:t>
            </a:r>
          </a:p>
        </p:txBody>
      </p:sp>
      <p:pic>
        <p:nvPicPr>
          <p:cNvPr id="10" name="图片 8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55732"/>
            <a:ext cx="2439987" cy="249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3581401"/>
            <a:ext cx="2826411" cy="206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altLang="zh-CN" sz="2800" dirty="0">
                <a:solidFill>
                  <a:schemeClr val="tx1"/>
                </a:solidFill>
              </a:rPr>
              <a:t>Recap: </a:t>
            </a:r>
            <a:r>
              <a:rPr lang="en-IE" altLang="zh-CN" sz="2800" dirty="0" smtClean="0">
                <a:solidFill>
                  <a:schemeClr val="tx1"/>
                </a:solidFill>
              </a:rPr>
              <a:t>HE </a:t>
            </a:r>
            <a:r>
              <a:rPr lang="en-IE" sz="2800" dirty="0" smtClean="0">
                <a:solidFill>
                  <a:schemeClr val="tx1"/>
                </a:solidFill>
              </a:rPr>
              <a:t>PPE Thresholds field (2/3)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4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17" y="1872995"/>
            <a:ext cx="518477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435491" y="4585561"/>
            <a:ext cx="8231187" cy="14342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How to determine the Nominal Packet Padding value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at a specific NSTS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and RU size? </a:t>
            </a: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See the above table. If the two requirements in a row are both satisfied, the corresponding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is selected (8 or 16).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Other combinations not otherwise listed indicate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0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31044" y="6072833"/>
            <a:ext cx="4859022" cy="378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Note: </a:t>
            </a:r>
            <a:r>
              <a:rPr lang="en-US" altLang="zh-CN" dirty="0">
                <a:ea typeface="ＭＳ Ｐゴシック" charset="-128"/>
              </a:rPr>
              <a:t>"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None"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in the table indicates ignoring the corresponding requirement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altLang="zh-CN" sz="2800" dirty="0">
                <a:solidFill>
                  <a:schemeClr val="tx1"/>
                </a:solidFill>
              </a:rPr>
              <a:t>Recap: </a:t>
            </a:r>
            <a:r>
              <a:rPr lang="en-IE" altLang="zh-CN" sz="2800" dirty="0" smtClean="0">
                <a:solidFill>
                  <a:schemeClr val="tx1"/>
                </a:solidFill>
              </a:rPr>
              <a:t>HE </a:t>
            </a:r>
            <a:r>
              <a:rPr lang="en-IE" sz="2800" dirty="0" smtClean="0">
                <a:solidFill>
                  <a:schemeClr val="tx1"/>
                </a:solidFill>
              </a:rPr>
              <a:t>PPE Thresholds field (3/3)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0018" y="1447800"/>
            <a:ext cx="8111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constellation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index is used in the following table in 11ax:</a:t>
            </a: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8" name="流程图: 数据 7"/>
          <p:cNvSpPr/>
          <p:nvPr/>
        </p:nvSpPr>
        <p:spPr bwMode="auto">
          <a:xfrm>
            <a:off x="5977231" y="3864647"/>
            <a:ext cx="1905000" cy="531745"/>
          </a:xfrm>
          <a:prstGeom prst="flowChartInputOutpu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755752" y="3780586"/>
            <a:ext cx="60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125396" y="4386455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cs typeface="Times New Roman"/>
              </a:rPr>
              <a:t>RU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 bwMode="auto">
          <a:xfrm>
            <a:off x="6239638" y="4250523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6352740" y="4107994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467040" y="394752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6531901" y="4250523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椭圆 17"/>
          <p:cNvSpPr/>
          <p:nvPr/>
        </p:nvSpPr>
        <p:spPr bwMode="auto">
          <a:xfrm>
            <a:off x="6629400" y="4107994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6743700" y="394752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6856447" y="425546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6953946" y="4112938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7068246" y="3952471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202098" y="4256428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7299597" y="4113899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7413897" y="3953432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接箭头连接符 25"/>
          <p:cNvCxnSpPr>
            <a:stCxn id="21" idx="0"/>
          </p:cNvCxnSpPr>
          <p:nvPr/>
        </p:nvCxnSpPr>
        <p:spPr bwMode="auto">
          <a:xfrm flipH="1" flipV="1">
            <a:off x="6993377" y="1676400"/>
            <a:ext cx="17719" cy="243653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椭圆 26"/>
          <p:cNvSpPr/>
          <p:nvPr/>
        </p:nvSpPr>
        <p:spPr bwMode="auto">
          <a:xfrm>
            <a:off x="6947368" y="3339279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6946043" y="2663999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074659" y="2583665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PPET16 </a:t>
            </a:r>
            <a:r>
              <a:rPr lang="en-US" altLang="zh-CN" sz="1100" dirty="0">
                <a:ea typeface="ＭＳ Ｐゴシック" charset="-128"/>
              </a:rPr>
              <a:t>NSTS</a:t>
            </a:r>
            <a:r>
              <a:rPr lang="en-US" altLang="zh-CN" sz="1100" i="1" dirty="0">
                <a:ea typeface="ＭＳ Ｐゴシック" charset="-128"/>
              </a:rPr>
              <a:t>n</a:t>
            </a:r>
            <a:r>
              <a:rPr lang="en-US" altLang="zh-CN" sz="1100" dirty="0">
                <a:ea typeface="ＭＳ Ｐゴシック" charset="-128"/>
              </a:rPr>
              <a:t> RU(</a:t>
            </a:r>
            <a:r>
              <a:rPr lang="en-US" altLang="zh-CN" sz="1100" i="1" dirty="0">
                <a:ea typeface="ＭＳ Ｐゴシック" charset="-128"/>
              </a:rPr>
              <a:t>b</a:t>
            </a:r>
            <a:r>
              <a:rPr lang="en-US" altLang="zh-CN" sz="1100" dirty="0">
                <a:ea typeface="ＭＳ Ｐゴシック" charset="-128"/>
              </a:rPr>
              <a:t>+DCM)</a:t>
            </a:r>
            <a:endParaRPr lang="zh-CN" altLang="en-US" sz="1100" dirty="0"/>
          </a:p>
        </p:txBody>
      </p:sp>
      <p:sp>
        <p:nvSpPr>
          <p:cNvPr id="30" name="矩形 29"/>
          <p:cNvSpPr/>
          <p:nvPr/>
        </p:nvSpPr>
        <p:spPr>
          <a:xfrm>
            <a:off x="7098278" y="3269465"/>
            <a:ext cx="18357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PPET8 NSTS</a:t>
            </a:r>
            <a:r>
              <a:rPr lang="en-US" altLang="zh-CN" sz="1100" i="1" dirty="0" smtClean="0">
                <a:ea typeface="ＭＳ Ｐゴシック" charset="-128"/>
              </a:rPr>
              <a:t>n</a:t>
            </a:r>
            <a:r>
              <a:rPr lang="en-US" altLang="zh-CN" sz="1100" dirty="0" smtClean="0">
                <a:ea typeface="ＭＳ Ｐゴシック" charset="-128"/>
              </a:rPr>
              <a:t> RU(</a:t>
            </a:r>
            <a:r>
              <a:rPr lang="en-US" altLang="zh-CN" sz="1100" i="1" dirty="0" smtClean="0">
                <a:ea typeface="ＭＳ Ｐゴシック" charset="-128"/>
              </a:rPr>
              <a:t>b</a:t>
            </a:r>
            <a:r>
              <a:rPr lang="en-US" altLang="zh-CN" sz="1100" dirty="0" smtClean="0">
                <a:ea typeface="ＭＳ Ｐゴシック" charset="-128"/>
              </a:rPr>
              <a:t>+DCM</a:t>
            </a:r>
            <a:r>
              <a:rPr lang="en-US" altLang="zh-CN" sz="1100" dirty="0">
                <a:ea typeface="ＭＳ Ｐゴシック" charset="-128"/>
              </a:rPr>
              <a:t>)</a:t>
            </a:r>
            <a:endParaRPr lang="zh-CN" altLang="en-US" sz="1100" i="1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H="1">
            <a:off x="7045028" y="3650465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矩形 31"/>
          <p:cNvSpPr/>
          <p:nvPr/>
        </p:nvSpPr>
        <p:spPr>
          <a:xfrm>
            <a:off x="7854974" y="3511965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0μs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 flipH="1">
            <a:off x="7054903" y="3054766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矩形 33"/>
          <p:cNvSpPr/>
          <p:nvPr/>
        </p:nvSpPr>
        <p:spPr>
          <a:xfrm>
            <a:off x="7864849" y="2916266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8μs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H="1">
            <a:off x="7045028" y="2300744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矩形 35"/>
          <p:cNvSpPr/>
          <p:nvPr/>
        </p:nvSpPr>
        <p:spPr>
          <a:xfrm>
            <a:off x="7854974" y="2162244"/>
            <a:ext cx="484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16μs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061668" y="1489489"/>
            <a:ext cx="1470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ＭＳ Ｐゴシック" charset="-128"/>
              </a:rPr>
              <a:t>Constellation Index</a:t>
            </a:r>
            <a:endParaRPr lang="zh-CN" altLang="en-US" b="1" dirty="0"/>
          </a:p>
        </p:txBody>
      </p:sp>
      <p:cxnSp>
        <p:nvCxnSpPr>
          <p:cNvPr id="39" name="直接箭头连接符 38"/>
          <p:cNvCxnSpPr/>
          <p:nvPr/>
        </p:nvCxnSpPr>
        <p:spPr bwMode="auto">
          <a:xfrm>
            <a:off x="5973145" y="4406863"/>
            <a:ext cx="2040463" cy="987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直接箭头连接符 39"/>
          <p:cNvCxnSpPr/>
          <p:nvPr/>
        </p:nvCxnSpPr>
        <p:spPr bwMode="auto">
          <a:xfrm flipV="1">
            <a:off x="5973145" y="3650903"/>
            <a:ext cx="548496" cy="75101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387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EHT NSS Subfield </a:t>
            </a:r>
            <a:endParaRPr lang="en-CA" sz="2800" strike="sngStrike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890277"/>
              </p:ext>
            </p:extLst>
          </p:nvPr>
        </p:nvGraphicFramePr>
        <p:xfrm>
          <a:off x="3086100" y="3811262"/>
          <a:ext cx="3686175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127"/>
                <a:gridCol w="815762"/>
                <a:gridCol w="815762"/>
                <a:gridCol w="819435"/>
                <a:gridCol w="812089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2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2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962400" y="3414509"/>
            <a:ext cx="1748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PPE Thresholds in 11be</a:t>
            </a:r>
            <a:endParaRPr lang="zh-CN" altLang="en-US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6300" y="1715722"/>
            <a:ext cx="74676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Both of the previous options need updates to support the indication of 16SS, 320MHz and 4096-QAM in 11be. Following the 11ax style, NSS </a:t>
            </a:r>
            <a:r>
              <a:rPr lang="en-US" altLang="zh-CN" sz="1800" b="1" dirty="0">
                <a:solidFill>
                  <a:schemeClr val="dk1"/>
                </a:solidFill>
                <a:ea typeface="ＭＳ Ｐゴシック" charset="-128"/>
                <a:cs typeface="Times New Roman"/>
              </a:rPr>
              <a:t>subfield shall be extended to 4 bits to support 1-16 </a:t>
            </a: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SS indication. </a:t>
            </a:r>
            <a:endParaRPr lang="en-US" altLang="zh-CN" sz="1800" b="1" dirty="0">
              <a:solidFill>
                <a:schemeClr val="dk1"/>
              </a:solidFill>
              <a:ea typeface="ＭＳ Ｐゴシック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85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</a:t>
            </a:r>
            <a:r>
              <a:rPr lang="en-CA" altLang="zh-CN" sz="2800" dirty="0"/>
              <a:t>EHT </a:t>
            </a:r>
            <a:r>
              <a:rPr lang="en-CA" sz="2800" dirty="0" smtClean="0"/>
              <a:t>RU Bitmask Subfield (1/2)</a:t>
            </a:r>
            <a:endParaRPr lang="en-CA" sz="2800" strike="sngStrike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6395"/>
              </p:ext>
            </p:extLst>
          </p:nvPr>
        </p:nvGraphicFramePr>
        <p:xfrm>
          <a:off x="1217613" y="4714035"/>
          <a:ext cx="3657600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847"/>
                <a:gridCol w="809438"/>
                <a:gridCol w="809438"/>
                <a:gridCol w="813083"/>
                <a:gridCol w="805794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2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2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CN" alt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2093912" y="4317282"/>
            <a:ext cx="1748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PPE Thresholds in 11be</a:t>
            </a:r>
            <a:endParaRPr lang="zh-CN" altLang="en-US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9150" y="1752600"/>
            <a:ext cx="7581900" cy="208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Considering 320MHz configuration, RU Index Bitmask subfield shall support the indication of more RU/MRUs</a:t>
            </a:r>
            <a:endParaRPr lang="en-US" altLang="zh-CN" b="1" dirty="0" smtClean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The RU allocation size 4×996 is needed for the indication of 320MHz. The size 3×996 can also be added to reduce the large gap between 2×996 and 4×996.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To save overhead, there is no need to give each large RU/MRU </a:t>
            </a:r>
            <a:r>
              <a:rPr lang="en-US" altLang="zh-CN" sz="1600" dirty="0">
                <a:latin typeface="+mn-lt"/>
                <a:ea typeface="ＭＳ Ｐゴシック" charset="-128"/>
              </a:rPr>
              <a:t>(484+996,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2</a:t>
            </a:r>
            <a:r>
              <a:rPr lang="en-US" altLang="zh-CN" sz="1600" dirty="0"/>
              <a:t>×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996+484</a:t>
            </a:r>
            <a:r>
              <a:rPr lang="en-US" altLang="zh-CN" sz="1600" dirty="0">
                <a:latin typeface="+mn-lt"/>
                <a:ea typeface="ＭＳ Ｐゴシック" charset="-128"/>
              </a:rPr>
              <a:t>, etc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.) an RU allocation index. Some RUs</a:t>
            </a:r>
            <a:r>
              <a:rPr lang="en-US" altLang="zh-CN" sz="1600" dirty="0" smtClean="0">
                <a:ea typeface="ＭＳ Ｐゴシック" charset="-128"/>
              </a:rPr>
              <a:t>/MRUs can share the same RU allocation index.</a:t>
            </a:r>
            <a:endParaRPr lang="en-US" altLang="zh-CN" sz="1600" dirty="0" smtClean="0">
              <a:latin typeface="+mn-lt"/>
              <a:ea typeface="ＭＳ Ｐゴシック" charset="-128"/>
            </a:endParaRP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69977"/>
            <a:ext cx="2232828" cy="1272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21962"/>
              </p:ext>
            </p:extLst>
          </p:nvPr>
        </p:nvGraphicFramePr>
        <p:xfrm>
          <a:off x="5105400" y="5464465"/>
          <a:ext cx="2133600" cy="21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066800"/>
              </a:tblGrid>
              <a:tr h="1665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4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3×996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99069"/>
              </p:ext>
            </p:extLst>
          </p:nvPr>
        </p:nvGraphicFramePr>
        <p:xfrm>
          <a:off x="5105400" y="5680755"/>
          <a:ext cx="2133600" cy="21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066800"/>
              </a:tblGrid>
              <a:tr h="1665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4×996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914400" y="6215390"/>
            <a:ext cx="769486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r>
              <a:rPr lang="en-US" altLang="zh-CN" sz="1100" dirty="0" smtClean="0"/>
              <a:t>Note: In 11ax the </a:t>
            </a:r>
            <a:r>
              <a:rPr lang="en-US" altLang="zh-CN" sz="1100" dirty="0"/>
              <a:t>nominal packet padding value is 0 for all RU less than 242 unless the RU size is 106 and DCM is enabled [3]. </a:t>
            </a:r>
            <a:endParaRPr lang="en-US" altLang="zh-CN" sz="1100" dirty="0">
              <a:ea typeface="ＭＳ Ｐゴシック" charset="-128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460752"/>
              </p:ext>
            </p:extLst>
          </p:nvPr>
        </p:nvGraphicFramePr>
        <p:xfrm>
          <a:off x="5105400" y="5250959"/>
          <a:ext cx="2133600" cy="21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066800"/>
              </a:tblGrid>
              <a:tr h="190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RU allocation</a:t>
                      </a:r>
                      <a:r>
                        <a:rPr lang="en-US" altLang="zh-CN" sz="800" baseline="0" dirty="0" smtClean="0"/>
                        <a:t> index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RU allocation size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103171</TotalTime>
  <Words>1791</Words>
  <Application>Microsoft Office PowerPoint</Application>
  <PresentationFormat>全屏显示(4:3)</PresentationFormat>
  <Paragraphs>344</Paragraphs>
  <Slides>21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ＭＳ Ｐゴシック</vt:lpstr>
      <vt:lpstr>宋体</vt:lpstr>
      <vt:lpstr>Arial</vt:lpstr>
      <vt:lpstr>Times New Roman</vt:lpstr>
      <vt:lpstr>Wingdings</vt:lpstr>
      <vt:lpstr>802-11-Submission</vt:lpstr>
      <vt:lpstr>EHT PPE Thresholds Field Follow-up</vt:lpstr>
      <vt:lpstr>Background</vt:lpstr>
      <vt:lpstr>Selection of Nominal Packet Padding Value</vt:lpstr>
      <vt:lpstr>New Nominal Packet Padding Value in 11be </vt:lpstr>
      <vt:lpstr>Recap: HE PPE Thresholds field (1/3)</vt:lpstr>
      <vt:lpstr>Recap: HE PPE Thresholds field (2/3)</vt:lpstr>
      <vt:lpstr>Recap: HE PPE Thresholds field (3/3)</vt:lpstr>
      <vt:lpstr>Update EHT NSS Subfield </vt:lpstr>
      <vt:lpstr>Update EHT RU Bitmask Subfield (1/2)</vt:lpstr>
      <vt:lpstr>Update EHT RU Bitmask Subfield (2/2)</vt:lpstr>
      <vt:lpstr>Update EHT Constellation Index</vt:lpstr>
      <vt:lpstr>EHT PPE Thresholds Field Design (Opt. 1)</vt:lpstr>
      <vt:lpstr>EHT PPE Thresholds Field Design (Opt. 2)</vt:lpstr>
      <vt:lpstr>Analysis for Opt. 2</vt:lpstr>
      <vt:lpstr>Summary</vt:lpstr>
      <vt:lpstr>Straw Poll #1</vt:lpstr>
      <vt:lpstr>Straw Poll #2</vt:lpstr>
      <vt:lpstr>Straw Poll #3</vt:lpstr>
      <vt:lpstr>Straw Poll #4</vt:lpstr>
      <vt:lpstr>Straw Poll #5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1892</cp:revision>
  <cp:lastPrinted>1998-02-10T13:28:06Z</cp:lastPrinted>
  <dcterms:created xsi:type="dcterms:W3CDTF">2013-11-12T18:41:50Z</dcterms:created>
  <dcterms:modified xsi:type="dcterms:W3CDTF">2021-01-13T03:46:25Z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(3)RofkWFzJfbfSSg08fWnYD/Lnw/B9Iq7R7465gy9tssjPteorNoc8NOWCB4Yw+AvcchGyed4r
52tcUmQx7THwxsLurtSacfxYvZ8cAH7g1dDsnTUJn4+QitP1clVACvR0144/7eutIaJLOzPU
zNYvEdC7DMBv1XZBL0clKjEOzOECnfwk1OLHGSrpHGzuC1TCEK1Eqb05q7GWwVPM3PNlJpLz
io8pwZpxEwJGPOvDst</vt:lpwstr>
  </property>
  <property fmtid="{D5CDD505-2E9C-101B-9397-08002B2CF9AE}" pid="4" name="_2015_ms_pID_7253431">
    <vt:lpwstr>h7AFeMPEnZHSBfX2A4omXZtvQGn4axAmQ1C/qsJ1TVAmJBFDUpGA+O
M4ox2cHSZi5oKDr7NMPnNfYYMsDT4yg7Lv49FhpofdhPZnyKfXUXaO60d5mH/1b7Iu8v7LUD
bqrM6EmJboofrCHcJPPgnkBi4OegLSQflDuRXcp4s6b+BMVOfYa4Rrq4rs49vFBG39eCIagF
wvij/z2OT8uecIjQBCv8Nu7gO7yqwiDXNz12</vt:lpwstr>
  </property>
  <property fmtid="{D5CDD505-2E9C-101B-9397-08002B2CF9AE}" pid="5" name="_2015_ms_pID_7253432">
    <vt:lpwstr>LQ==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1610071465</vt:lpwstr>
  </property>
</Properties>
</file>