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69" r:id="rId5"/>
    <p:sldId id="548" r:id="rId6"/>
    <p:sldId id="393" r:id="rId7"/>
    <p:sldId id="568" r:id="rId8"/>
    <p:sldId id="561" r:id="rId9"/>
    <p:sldId id="557" r:id="rId10"/>
    <p:sldId id="552" r:id="rId11"/>
    <p:sldId id="562" r:id="rId12"/>
    <p:sldId id="570" r:id="rId13"/>
    <p:sldId id="569" r:id="rId14"/>
    <p:sldId id="554" r:id="rId15"/>
    <p:sldId id="560" r:id="rId16"/>
    <p:sldId id="549" r:id="rId17"/>
    <p:sldId id="485" r:id="rId18"/>
    <p:sldId id="55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14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  <p:cmAuthor id="4" name="durui (D)" initials="d(" lastIdx="1" clrIdx="3">
    <p:extLst>
      <p:ext uri="{19B8F6BF-5375-455C-9EA6-DF929625EA0E}">
        <p15:presenceInfo xmlns:p15="http://schemas.microsoft.com/office/powerpoint/2012/main" userId="S-1-5-21-147214757-305610072-1517763936-5860302" providerId="AD"/>
      </p:ext>
    </p:extLst>
  </p:cmAuthor>
  <p:cmAuthor id="5" name="Ali Louzir" initials="AL" lastIdx="17" clrIdx="4">
    <p:extLst>
      <p:ext uri="{19B8F6BF-5375-455C-9EA6-DF929625EA0E}">
        <p15:presenceInfo xmlns:p15="http://schemas.microsoft.com/office/powerpoint/2012/main" userId="S::ali.louzir@InterDigital.com::735668a4-4376-49a6-8e83-4a56776cbfc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792" autoAdjust="0"/>
  </p:normalViewPr>
  <p:slideViewPr>
    <p:cSldViewPr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-3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/>
              <a:t>October 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/>
              <a:t>Page </a:t>
            </a:r>
            <a:fld id="{8E40D56C-5972-4299-BD74-FDC74F23C586}" type="slidenum">
              <a:rPr lang="en-US" altLang="zh-CN" smtClean="0"/>
              <a:pPr/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829784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/>
              <a:t>Page </a:t>
            </a:r>
            <a:fld id="{8E40D56C-5972-4299-BD74-FDC74F23C586}" type="slidenum">
              <a:rPr lang="en-US" altLang="zh-CN" smtClean="0"/>
              <a:pPr/>
              <a:t>12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437503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673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11674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5E4CC4-038C-442F-9C34-331093C33F6D}" type="slidenum">
              <a:rPr lang="en-US" altLang="zh-CN"/>
              <a:pPr/>
              <a:t>14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94453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/>
              <a:t>Page </a:t>
            </a:r>
            <a:fld id="{8E40D56C-5972-4299-BD74-FDC74F23C586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57211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5946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19675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0">
              <a:buNone/>
            </a:pPr>
            <a:endParaRPr lang="zh-CN" altLang="en-US" sz="1200" b="0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/>
              <a:t>Page </a:t>
            </a:r>
            <a:fld id="{8E40D56C-5972-4299-BD74-FDC74F23C586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0463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0">
              <a:buNone/>
            </a:pPr>
            <a:endParaRPr lang="zh-CN" altLang="en-US" sz="1200" b="0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/>
              <a:t>Page </a:t>
            </a:r>
            <a:fld id="{8E40D56C-5972-4299-BD74-FDC74F23C586}" type="slidenum">
              <a:rPr lang="en-US" altLang="zh-CN" smtClean="0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06661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0">
              <a:buNone/>
            </a:pPr>
            <a:endParaRPr lang="zh-CN" altLang="en-US" sz="1200" b="0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/>
              <a:t>Page </a:t>
            </a:r>
            <a:fld id="{8E40D56C-5972-4299-BD74-FDC74F23C586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97948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0">
              <a:buNone/>
            </a:pPr>
            <a:endParaRPr lang="zh-CN" altLang="en-US" sz="1200" b="0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/>
              <a:t>Page </a:t>
            </a:r>
            <a:fld id="{8E40D56C-5972-4299-BD74-FDC74F23C586}" type="slidenum">
              <a:rPr lang="en-US" altLang="zh-CN" smtClean="0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567104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/>
              <a:t>Page </a:t>
            </a:r>
            <a:fld id="{8E40D56C-5972-4299-BD74-FDC74F23C586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31975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December 2020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8C767A5-83ED-4849-83C8-5C85F8F1621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January 2021</a:t>
            </a:r>
          </a:p>
        </p:txBody>
      </p:sp>
    </p:spTree>
    <p:extLst>
      <p:ext uri="{BB962C8B-B14F-4D97-AF65-F5344CB8AC3E}">
        <p14:creationId xmlns:p14="http://schemas.microsoft.com/office/powerpoint/2010/main" val="178375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B10CADCE-EBC3-46F2-95B2-33EC277EBA4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January 2021</a:t>
            </a:r>
          </a:p>
        </p:txBody>
      </p:sp>
    </p:spTree>
    <p:extLst>
      <p:ext uri="{BB962C8B-B14F-4D97-AF65-F5344CB8AC3E}">
        <p14:creationId xmlns:p14="http://schemas.microsoft.com/office/powerpoint/2010/main" val="114055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January 2021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5182C40-538F-4C32-B8B9-3FC96DB9CF8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January 2021</a:t>
            </a:r>
          </a:p>
        </p:txBody>
      </p:sp>
    </p:spTree>
    <p:extLst>
      <p:ext uri="{BB962C8B-B14F-4D97-AF65-F5344CB8AC3E}">
        <p14:creationId xmlns:p14="http://schemas.microsoft.com/office/powerpoint/2010/main" val="2958792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Rui Du, et al. (Huawei)</a:t>
            </a:r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16E72C98-D8F5-4A09-9041-74D4DE6CBD42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January 2021</a:t>
            </a:r>
          </a:p>
        </p:txBody>
      </p:sp>
    </p:spTree>
    <p:extLst>
      <p:ext uri="{BB962C8B-B14F-4D97-AF65-F5344CB8AC3E}">
        <p14:creationId xmlns:p14="http://schemas.microsoft.com/office/powerpoint/2010/main" val="395373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AA7E7F9-8B5C-49C0-89C5-479C1B71224D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January 2021</a:t>
            </a:r>
          </a:p>
        </p:txBody>
      </p:sp>
    </p:spTree>
    <p:extLst>
      <p:ext uri="{BB962C8B-B14F-4D97-AF65-F5344CB8AC3E}">
        <p14:creationId xmlns:p14="http://schemas.microsoft.com/office/powerpoint/2010/main" val="427504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537FC33-1885-45B1-A151-EDF12B56549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January 2021</a:t>
            </a:r>
          </a:p>
        </p:txBody>
      </p:sp>
    </p:spTree>
    <p:extLst>
      <p:ext uri="{BB962C8B-B14F-4D97-AF65-F5344CB8AC3E}">
        <p14:creationId xmlns:p14="http://schemas.microsoft.com/office/powerpoint/2010/main" val="17409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January 2021</a:t>
            </a:r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049EB4A-6908-46B7-BA8A-65F85C6A0FB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January 2021</a:t>
            </a:r>
          </a:p>
        </p:txBody>
      </p:sp>
    </p:spTree>
    <p:extLst>
      <p:ext uri="{BB962C8B-B14F-4D97-AF65-F5344CB8AC3E}">
        <p14:creationId xmlns:p14="http://schemas.microsoft.com/office/powerpoint/2010/main" val="2065797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24F7EE5-5FC0-45F8-BC95-9DD0354B00BD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January 2021</a:t>
            </a:r>
          </a:p>
        </p:txBody>
      </p:sp>
    </p:spTree>
    <p:extLst>
      <p:ext uri="{BB962C8B-B14F-4D97-AF65-F5344CB8AC3E}">
        <p14:creationId xmlns:p14="http://schemas.microsoft.com/office/powerpoint/2010/main" val="2112318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2074" y="6475413"/>
            <a:ext cx="184185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err="1"/>
              <a:t>Xiaohui</a:t>
            </a:r>
            <a:r>
              <a:rPr lang="en-US" altLang="zh-CN" dirty="0"/>
              <a:t> Peng, et al. (Huawei)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</a:t>
            </a:r>
            <a:r>
              <a:rPr lang="en-US" sz="1800" b="1" baseline="0" dirty="0"/>
              <a:t> 802.11-21/0066</a:t>
            </a:r>
            <a:r>
              <a:rPr lang="en-US" altLang="zh-CN" sz="1800" b="1" baseline="0" dirty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3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png"/><Relationship Id="rId4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January 2021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333383" y="6475413"/>
            <a:ext cx="221054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dirty="0">
                <a:solidFill>
                  <a:schemeClr val="dk1"/>
                </a:solidFill>
                <a:ea typeface="Times New Roman"/>
                <a:cs typeface="Arial"/>
              </a:rPr>
              <a:t>A. Haskou, et al. </a:t>
            </a:r>
            <a:r>
              <a:rPr lang="en-US" altLang="zh-CN" dirty="0"/>
              <a:t>(InterDigital, Inc.)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924800" cy="1066800"/>
          </a:xfrm>
          <a:noFill/>
        </p:spPr>
        <p:txBody>
          <a:bodyPr/>
          <a:lstStyle/>
          <a:p>
            <a:r>
              <a:rPr lang="en-US" altLang="zh-CN" dirty="0"/>
              <a:t>Discussion on a Joint Communication and Sensing (JCS) Method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Date:</a:t>
            </a:r>
            <a:r>
              <a:rPr lang="en-US" altLang="zh-CN" sz="2000" b="0" dirty="0"/>
              <a:t> 2021-01-11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3124202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055643"/>
              </p:ext>
            </p:extLst>
          </p:nvPr>
        </p:nvGraphicFramePr>
        <p:xfrm>
          <a:off x="838200" y="3561804"/>
          <a:ext cx="7239000" cy="19398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948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Abdullah Haskou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InterDigital, Inc.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975 Avenue des Champs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Blancs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35510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Cesson-Sévigné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France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abdullah.haskou@interdigital.com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6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Anthony Pesin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1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Ali Louzir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9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Rui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/>
                        </a:rPr>
                        <a:t>111 West 33rd Street Suite 1420</a:t>
                      </a:r>
                      <a:b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/>
                        </a:rPr>
                      </a:b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/>
                        </a:rPr>
                        <a:t>New York, NY 10120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/>
                        </a:rPr>
                        <a:t>rui.yang@interdigital.com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62808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Simulation Results/ </a:t>
            </a:r>
            <a:r>
              <a:rPr lang="en-US" altLang="zh-CN" dirty="0">
                <a:solidFill>
                  <a:schemeClr val="tx1"/>
                </a:solidFill>
              </a:rPr>
              <a:t>Configuration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7789" y="1752600"/>
            <a:ext cx="7772400" cy="1600200"/>
          </a:xfrm>
        </p:spPr>
        <p:txBody>
          <a:bodyPr/>
          <a:lstStyle/>
          <a:p>
            <a:r>
              <a:rPr lang="en-US" altLang="zh-CN" sz="1800" dirty="0"/>
              <a:t>1 transmitter (Tx), 4 receivers (Rx) and 4 static targets (</a:t>
            </a:r>
            <a:r>
              <a:rPr lang="en-US" altLang="zh-CN" sz="1800" dirty="0" err="1"/>
              <a:t>Tg</a:t>
            </a:r>
            <a:r>
              <a:rPr lang="en-US" altLang="zh-CN" sz="1800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b="0" dirty="0"/>
              <a:t>Multistatic radar with perfect synchronization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four targets have the same Radar Cross-Section </a:t>
            </a:r>
            <a:r>
              <a:rPr lang="en-US" altLang="zh-CN" sz="1400" dirty="0"/>
              <a:t>(RCS) of 1 m2 (</a:t>
            </a:r>
            <a:r>
              <a:rPr lang="en-US" altLang="zh-CN" sz="1400" b="1" dirty="0"/>
              <a:t>typical RCS of human body, assumed isotropic, in the 1-10GHz frequency band [4]</a:t>
            </a:r>
            <a:r>
              <a:rPr lang="en-US" altLang="zh-CN" sz="1400" dirty="0"/>
              <a:t>)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zh-CN" sz="1800" dirty="0"/>
              <a:t>January 2021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286896" y="6475413"/>
            <a:ext cx="22570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dirty="0">
                <a:solidFill>
                  <a:schemeClr val="dk1"/>
                </a:solidFill>
                <a:ea typeface="Times New Roman"/>
                <a:cs typeface="Arial"/>
              </a:rPr>
              <a:t>A. Haskou, et al. </a:t>
            </a:r>
            <a:r>
              <a:rPr lang="en-US" altLang="zh-CN" dirty="0"/>
              <a:t>(InterDigital, Inc.)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9F01AF5-874E-4E93-B0CA-70CED80F7322}"/>
              </a:ext>
            </a:extLst>
          </p:cNvPr>
          <p:cNvGrpSpPr/>
          <p:nvPr/>
        </p:nvGrpSpPr>
        <p:grpSpPr>
          <a:xfrm>
            <a:off x="2544988" y="3429000"/>
            <a:ext cx="3600000" cy="2978329"/>
            <a:chOff x="2544988" y="3048000"/>
            <a:chExt cx="3600000" cy="2978329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EF9CE9C2-B57F-4D8F-A6E6-4B2A6A09F9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44988" y="3048000"/>
              <a:ext cx="3600000" cy="270133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42BFD0D-1556-4331-A134-CEAEBCE66417}"/>
                </a:ext>
              </a:extLst>
            </p:cNvPr>
            <p:cNvSpPr txBox="1"/>
            <p:nvPr/>
          </p:nvSpPr>
          <p:spPr>
            <a:xfrm>
              <a:off x="3581400" y="5749330"/>
              <a:ext cx="2286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The simulated scenario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26532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Simulation Results</a:t>
            </a:r>
            <a:r>
              <a:rPr lang="en-US" altLang="zh-CN" dirty="0">
                <a:solidFill>
                  <a:schemeClr val="tx1"/>
                </a:solidFill>
              </a:rPr>
              <a:t>/ IEEE 802.11ax (1/2) 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2168237"/>
                <a:ext cx="5562600" cy="4003963"/>
              </a:xfrm>
            </p:spPr>
            <p:txBody>
              <a:bodyPr/>
              <a:lstStyle/>
              <a:p>
                <a:r>
                  <a:rPr lang="en-US" altLang="zh-CN" sz="2000" dirty="0"/>
                  <a:t>High level simulation using IEEE.802.11ax parameters [5]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sz="1800" b="0" dirty="0"/>
                  <a:t>In these simplified simulations: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altLang="zh-CN" sz="1600" dirty="0"/>
                  <a:t>A</a:t>
                </a:r>
                <a:r>
                  <a:rPr lang="en-US" altLang="zh-CN" sz="1600" b="0" dirty="0"/>
                  <a:t>ll the subcarriers (including the pilot and DC tones) are considered for generating the SFCW waveform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altLang="zh-CN" sz="1600" dirty="0"/>
                  <a:t>No additional Resource Units (RUs) are allocated for communication (no interferences)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altLang="zh-CN" sz="1600" b="0" dirty="0"/>
                  <a:t>Using a</a:t>
                </a:r>
                <a:r>
                  <a:rPr lang="en-US" altLang="zh-CN" sz="1600" dirty="0"/>
                  <a:t>n RU size of 26 tones and using 4 RUs in parallel (i.e. 4 stacked RUs)</a:t>
                </a:r>
                <a:endParaRPr lang="en-US" altLang="zh-CN" sz="1600" b="0" dirty="0"/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sz="1800" b="0" dirty="0"/>
                  <a:t>The radar range resolution is 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fr-FR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>
                      <a:rPr lang="fr-FR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fr-FR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fr-FR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𝐵𝑤</m:t>
                        </m:r>
                      </m:den>
                    </m:f>
                    <m:r>
                      <a:rPr lang="fr-FR" altLang="zh-CN" sz="18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=0.9375</m:t>
                    </m:r>
                  </m:oMath>
                </a14:m>
                <a:r>
                  <a:rPr lang="en-US" altLang="zh-CN" sz="1800" b="0" dirty="0"/>
                  <a:t>m</a:t>
                </a:r>
              </a:p>
              <a:p>
                <a:endParaRPr lang="en-US" altLang="zh-CN" sz="1800" b="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2168237"/>
                <a:ext cx="5562600" cy="4003963"/>
              </a:xfrm>
              <a:blipFill>
                <a:blip r:embed="rId3"/>
                <a:stretch>
                  <a:fillRect l="-876" t="-91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zh-CN" sz="1800" dirty="0"/>
              <a:t>January 2021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286896" y="6475413"/>
            <a:ext cx="22570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dirty="0">
                <a:solidFill>
                  <a:schemeClr val="dk1"/>
                </a:solidFill>
                <a:ea typeface="Times New Roman"/>
                <a:cs typeface="Arial"/>
              </a:rPr>
              <a:t>A. Haskou, et al. </a:t>
            </a:r>
            <a:r>
              <a:rPr lang="en-US" altLang="zh-CN" dirty="0"/>
              <a:t>(InterDigital, Inc.)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2072653-BD8F-4194-A4C5-58EFF7F73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174868"/>
              </p:ext>
            </p:extLst>
          </p:nvPr>
        </p:nvGraphicFramePr>
        <p:xfrm>
          <a:off x="6096000" y="1756756"/>
          <a:ext cx="2933065" cy="36031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435">
                  <a:extLst>
                    <a:ext uri="{9D8B030D-6E8A-4147-A177-3AD203B41FA5}">
                      <a16:colId xmlns:a16="http://schemas.microsoft.com/office/drawing/2014/main" val="1644090894"/>
                    </a:ext>
                  </a:extLst>
                </a:gridCol>
                <a:gridCol w="976630">
                  <a:extLst>
                    <a:ext uri="{9D8B030D-6E8A-4147-A177-3AD203B41FA5}">
                      <a16:colId xmlns:a16="http://schemas.microsoft.com/office/drawing/2014/main" val="852180597"/>
                    </a:ext>
                  </a:extLst>
                </a:gridCol>
              </a:tblGrid>
              <a:tr h="5660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Parameter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Value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8377932"/>
                  </a:ext>
                </a:extLst>
              </a:tr>
              <a:tr h="3374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Lowest frequency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5.17 GHz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1300323"/>
                  </a:ext>
                </a:extLst>
              </a:tr>
              <a:tr h="3374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Bandwidth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160 MHz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3814654"/>
                  </a:ext>
                </a:extLst>
              </a:tr>
              <a:tr h="3374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Number of subcarriers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1960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7436159"/>
                  </a:ext>
                </a:extLst>
              </a:tr>
              <a:tr h="3374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Transmitted power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0.2 Watts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3755162"/>
                  </a:ext>
                </a:extLst>
              </a:tr>
              <a:tr h="3374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Tx antenna gain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2.3 dBi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1526668"/>
                  </a:ext>
                </a:extLst>
              </a:tr>
              <a:tr h="3374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Rx antenna gain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2.3 dBi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6668710"/>
                  </a:ext>
                </a:extLst>
              </a:tr>
              <a:tr h="3374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Noise power spectral density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-203.86 dB/Hz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7411909"/>
                  </a:ext>
                </a:extLst>
              </a:tr>
              <a:tr h="3374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Receiver’s Noise Figure (NF)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 dB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0351825"/>
                  </a:ext>
                </a:extLst>
              </a:tr>
              <a:tr h="3374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Modulation scheme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16-QAM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6967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093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Simulation Results</a:t>
            </a:r>
            <a:r>
              <a:rPr lang="en-US" altLang="zh-CN" dirty="0">
                <a:solidFill>
                  <a:schemeClr val="tx1"/>
                </a:solidFill>
              </a:rPr>
              <a:t>/ IEEE 802.11ax (2/2)</a:t>
            </a:r>
            <a:endParaRPr lang="zh-CN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876627"/>
                <a:ext cx="5486400" cy="1933373"/>
              </a:xfrm>
            </p:spPr>
            <p:txBody>
              <a:bodyPr/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altLang="zh-CN" sz="1800" b="0" dirty="0"/>
                  <a:t>The targets’ true locations relative to each Rx are given by the arrows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altLang="zh-CN" sz="1800" b="0" dirty="0"/>
                  <a:t>The different targets are rather well ranged (the range precision is around </a:t>
                </a:r>
                <a14:m>
                  <m:oMath xmlns:m="http://schemas.openxmlformats.org/officeDocument/2006/math">
                    <m:r>
                      <a:rPr lang="fr-FR" altLang="zh-CN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fr-FR" altLang="zh-CN" sz="1800" b="0" i="1" dirty="0" smtClean="0">
                        <a:latin typeface="Cambria Math" panose="02040503050406030204" pitchFamily="18" charset="0"/>
                      </a:rPr>
                      <m:t>5.86</m:t>
                    </m:r>
                    <m:r>
                      <a:rPr lang="fr-FR" altLang="zh-CN" sz="1800" b="0" i="1" dirty="0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fr-FR" altLang="zh-CN" sz="1800" b="0" i="1" dirty="0" smtClean="0">
                        <a:latin typeface="Cambria Math" panose="02040503050406030204" pitchFamily="18" charset="0"/>
                      </a:rPr>
                      <m:t> (=</m:t>
                    </m:r>
                    <m:f>
                      <m:fPr>
                        <m:ctrlPr>
                          <a:rPr lang="fr-FR" altLang="zh-CN" sz="1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fr-FR" altLang="zh-CN" sz="1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altLang="zh-CN" sz="1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fr-FR" altLang="zh-CN" sz="1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num>
                          <m:den>
                            <m:r>
                              <a:rPr lang="fr-FR" altLang="zh-CN" sz="1800" b="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𝐼𝐹𝐹𝑇</m:t>
                            </m:r>
                            <m:r>
                              <a:rPr lang="fr-FR" altLang="zh-CN" sz="1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altLang="zh-CN" sz="1800" b="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𝑧𝑒𝑟𝑜</m:t>
                            </m:r>
                            <m:r>
                              <a:rPr lang="fr-FR" altLang="zh-CN" sz="1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altLang="zh-CN" sz="1800" b="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𝑝𝑎𝑑𝑑𝑖𝑛𝑔</m:t>
                            </m:r>
                            <m:r>
                              <a:rPr lang="fr-FR" altLang="zh-CN" sz="1800" b="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altLang="zh-CN" sz="1800" b="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𝑟𝑎𝑡𝑖𝑜</m:t>
                            </m:r>
                          </m:den>
                        </m:f>
                      </m:num>
                      <m:den>
                        <m:r>
                          <a:rPr lang="fr-FR" altLang="zh-CN" sz="1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fr-FR" altLang="zh-CN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altLang="zh-CN" sz="1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fr-FR" altLang="zh-CN" sz="1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altLang="zh-CN" sz="1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0.9375</m:t>
                            </m:r>
                          </m:num>
                          <m:den>
                            <m:r>
                              <a:rPr lang="fr-FR" altLang="zh-CN" sz="1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num>
                      <m:den>
                        <m:r>
                          <a:rPr lang="fr-FR" altLang="zh-CN" sz="1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fr-FR" altLang="zh-CN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1800" b="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876627"/>
                <a:ext cx="5486400" cy="1933373"/>
              </a:xfrm>
              <a:blipFill>
                <a:blip r:embed="rId3"/>
                <a:stretch>
                  <a:fillRect l="-778" t="-1893" r="-88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zh-CN" sz="1800" dirty="0"/>
              <a:t>January 2021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12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286896" y="6475413"/>
            <a:ext cx="22570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dirty="0">
                <a:solidFill>
                  <a:schemeClr val="dk1"/>
                </a:solidFill>
                <a:ea typeface="Times New Roman"/>
                <a:cs typeface="Arial"/>
              </a:rPr>
              <a:t>A. Haskou, et al. </a:t>
            </a:r>
            <a:r>
              <a:rPr lang="en-US" altLang="zh-CN" dirty="0"/>
              <a:t>(InterDigital, Inc.)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7074A4D-15BB-4F49-84A2-68EA86572A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742200"/>
            <a:ext cx="3240000" cy="2430000"/>
          </a:xfrm>
          <a:prstGeom prst="rect">
            <a:avLst/>
          </a:prstGeom>
        </p:spPr>
      </p:pic>
      <p:pic>
        <p:nvPicPr>
          <p:cNvPr id="21" name="Picture 20" descr="Graphical user interface&#10;&#10;Description automatically generated">
            <a:extLst>
              <a:ext uri="{FF2B5EF4-FFF2-40B4-BE49-F238E27FC236}">
                <a16:creationId xmlns:a16="http://schemas.microsoft.com/office/drawing/2014/main" id="{6B316AE8-EB76-4B28-A292-6D401EB5C3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896" y="3742200"/>
            <a:ext cx="3240000" cy="24300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8FFD4FE-4D74-4026-921F-4443B531B48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86896" y="1275550"/>
            <a:ext cx="2700000" cy="5202321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1E97FC7A-D152-44FE-8FC0-1EBD2470951C}"/>
              </a:ext>
            </a:extLst>
          </p:cNvPr>
          <p:cNvSpPr txBox="1"/>
          <p:nvPr/>
        </p:nvSpPr>
        <p:spPr>
          <a:xfrm>
            <a:off x="381001" y="6074387"/>
            <a:ext cx="81629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Generated waveform (sweep time=0.23ms)		localization heatmap               obtained HRRP for the different </a:t>
            </a:r>
            <a:r>
              <a:rPr lang="en-US" dirty="0" err="1"/>
              <a:t>Rxs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006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algn="just"/>
            <a:r>
              <a:rPr lang="en-US" altLang="zh-CN" dirty="0"/>
              <a:t>In this presentation, a Joint Communication and sensing (JCS) method was proposed.</a:t>
            </a:r>
          </a:p>
          <a:p>
            <a:pPr marL="0" indent="0" algn="just">
              <a:buNone/>
            </a:pPr>
            <a:endParaRPr lang="en-US" altLang="zh-CN" dirty="0"/>
          </a:p>
          <a:p>
            <a:pPr algn="just"/>
            <a:r>
              <a:rPr lang="en-US" altLang="zh-CN" dirty="0"/>
              <a:t>High level simulations of the proposed method were presented showing a promising performance.</a:t>
            </a:r>
          </a:p>
          <a:p>
            <a:pPr algn="just"/>
            <a:endParaRPr lang="en-US" altLang="zh-CN" dirty="0"/>
          </a:p>
          <a:p>
            <a:pPr algn="just"/>
            <a:r>
              <a:rPr lang="en-US" altLang="zh-CN" dirty="0"/>
              <a:t>We are currently considering the effect of using the other resources for communication (communication-SFCW radar interference), doppler-shift, and removing DC and pilot tones on the radar performance. This study’s results will be presented in future contributions.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zh-CN" sz="1800" dirty="0"/>
              <a:t>January 2021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13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286896" y="6475413"/>
            <a:ext cx="22570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dirty="0">
                <a:solidFill>
                  <a:schemeClr val="dk1"/>
                </a:solidFill>
                <a:ea typeface="Times New Roman"/>
                <a:cs typeface="Arial"/>
              </a:rPr>
              <a:t>A. Haskou, et al. </a:t>
            </a:r>
            <a:r>
              <a:rPr lang="en-US" altLang="zh-CN" dirty="0"/>
              <a:t>(InterDigital, Inc.)</a:t>
            </a:r>
          </a:p>
        </p:txBody>
      </p:sp>
    </p:spTree>
    <p:extLst>
      <p:ext uri="{BB962C8B-B14F-4D97-AF65-F5344CB8AC3E}">
        <p14:creationId xmlns:p14="http://schemas.microsoft.com/office/powerpoint/2010/main" val="2997433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CN" dirty="0"/>
              <a:t>References</a:t>
            </a:r>
          </a:p>
        </p:txBody>
      </p:sp>
      <p:sp>
        <p:nvSpPr>
          <p:cNvPr id="63491" name="Espace réservé du contenu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646612"/>
          </a:xfrm>
        </p:spPr>
        <p:txBody>
          <a:bodyPr/>
          <a:lstStyle/>
          <a:p>
            <a:pPr marL="0" indent="0" latinLnBrk="1">
              <a:buNone/>
            </a:pPr>
            <a:r>
              <a:rPr lang="en-US" altLang="zh-CN" sz="1600" dirty="0"/>
              <a:t>[1] 11-19-1500-00-0wng-wi-fi-sensing-follow-up.pptx</a:t>
            </a:r>
          </a:p>
          <a:p>
            <a:pPr marL="0" indent="0" latinLnBrk="1">
              <a:buNone/>
            </a:pPr>
            <a:r>
              <a:rPr lang="en-US" altLang="zh-CN" sz="1600" dirty="0"/>
              <a:t>[2] A. </a:t>
            </a:r>
            <a:r>
              <a:rPr lang="en-US" altLang="zh-CN" sz="1600" dirty="0" err="1"/>
              <a:t>Mngandi</a:t>
            </a:r>
            <a:r>
              <a:rPr lang="en-US" altLang="zh-CN" sz="1600" dirty="0"/>
              <a:t>, “Design of a System View Simulation of a Stepped Frequency Continuous Wave Ground Penetrating Radar”, Thesis, 2004.</a:t>
            </a:r>
          </a:p>
          <a:p>
            <a:pPr marL="0" indent="0" latinLnBrk="1">
              <a:buNone/>
            </a:pPr>
            <a:r>
              <a:rPr lang="en-US" altLang="zh-CN" sz="1600" dirty="0"/>
              <a:t>[3] A. </a:t>
            </a:r>
            <a:r>
              <a:rPr lang="en-US" altLang="zh-CN" sz="1600" dirty="0" err="1"/>
              <a:t>Nadira-Asanti</a:t>
            </a:r>
            <a:r>
              <a:rPr lang="en-US" altLang="zh-CN" sz="1600" dirty="0"/>
              <a:t> </a:t>
            </a:r>
            <a:r>
              <a:rPr lang="en-US" altLang="zh-CN" sz="1600" dirty="0" err="1"/>
              <a:t>Traille</a:t>
            </a:r>
            <a:r>
              <a:rPr lang="en-US" altLang="zh-CN" sz="1600" dirty="0"/>
              <a:t>, “Flexible Monolithic Ultra-Portable Ground Penetrating Radar Using Inkjet Printing Technology”, Thesis, 2014.</a:t>
            </a:r>
          </a:p>
          <a:p>
            <a:pPr marL="0" indent="0" latinLnBrk="1">
              <a:buNone/>
            </a:pPr>
            <a:r>
              <a:rPr lang="en-US" altLang="zh-CN" sz="1600" dirty="0"/>
              <a:t>[4] E. </a:t>
            </a:r>
            <a:r>
              <a:rPr lang="en-US" altLang="zh-CN" sz="1600" dirty="0" err="1"/>
              <a:t>Piuzzi</a:t>
            </a:r>
            <a:r>
              <a:rPr lang="en-US" altLang="zh-CN" sz="1600" dirty="0"/>
              <a:t>, S. Pisa, P. </a:t>
            </a:r>
            <a:r>
              <a:rPr lang="en-US" altLang="zh-CN" sz="1600" dirty="0" err="1"/>
              <a:t>D'Atanasio</a:t>
            </a:r>
            <a:r>
              <a:rPr lang="en-US" altLang="zh-CN" sz="1600" dirty="0"/>
              <a:t> and A. </a:t>
            </a:r>
            <a:r>
              <a:rPr lang="en-US" altLang="zh-CN" sz="1600" dirty="0" err="1"/>
              <a:t>Zambotti</a:t>
            </a:r>
            <a:r>
              <a:rPr lang="en-US" altLang="zh-CN" sz="1600" dirty="0"/>
              <a:t>, “Radar cross section measurements of the human body for UWB radar applications”, IEEE International Instrumentation and Measurement Technology Conference, pp. 1290-1293, Graz, 2012. </a:t>
            </a:r>
          </a:p>
          <a:p>
            <a:pPr marL="0" indent="0" latinLnBrk="1">
              <a:buNone/>
            </a:pPr>
            <a:r>
              <a:rPr lang="en-US" altLang="zh-CN" sz="1600" dirty="0"/>
              <a:t>[5] CISCO, Technical white paper, “IEEE 802.11ax The Sixth generation of Wi-Fi”, 2018.</a:t>
            </a:r>
          </a:p>
        </p:txBody>
      </p:sp>
      <p:sp>
        <p:nvSpPr>
          <p:cNvPr id="63493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C8316C94-C001-4232-BDF6-FB9E7FF48375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January 2021</a:t>
            </a: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6286896" y="6475413"/>
            <a:ext cx="22570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dirty="0">
                <a:solidFill>
                  <a:schemeClr val="dk1"/>
                </a:solidFill>
                <a:ea typeface="Times New Roman"/>
                <a:cs typeface="Arial"/>
              </a:rPr>
              <a:t>A. Haskou, et al. </a:t>
            </a:r>
            <a:r>
              <a:rPr lang="en-US" altLang="zh-CN" dirty="0"/>
              <a:t>(InterDigital, Inc.)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algn="just"/>
            <a:r>
              <a:rPr lang="en-US" altLang="zh-CN" dirty="0"/>
              <a:t>Do you agree to consider this Joint Communication and Sensing (JCS) method for WLAN sensing?</a:t>
            </a:r>
          </a:p>
          <a:p>
            <a:endParaRPr lang="en-US" altLang="zh-CN" dirty="0"/>
          </a:p>
          <a:p>
            <a:r>
              <a:rPr lang="en-US" altLang="zh-CN" dirty="0"/>
              <a:t>Yes:</a:t>
            </a:r>
          </a:p>
          <a:p>
            <a:r>
              <a:rPr lang="en-US" altLang="zh-CN" dirty="0"/>
              <a:t>No:</a:t>
            </a:r>
          </a:p>
          <a:p>
            <a:r>
              <a:rPr lang="en-US" altLang="zh-CN" dirty="0"/>
              <a:t>Abstain: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zh-CN" sz="1800" dirty="0"/>
              <a:t>January 2021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15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286896" y="6475413"/>
            <a:ext cx="22570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dirty="0">
                <a:solidFill>
                  <a:schemeClr val="dk1"/>
                </a:solidFill>
                <a:ea typeface="Times New Roman"/>
                <a:cs typeface="Arial"/>
              </a:rPr>
              <a:t>A. Haskou, et al. </a:t>
            </a:r>
            <a:r>
              <a:rPr lang="en-US" altLang="zh-CN" dirty="0"/>
              <a:t>(InterDigital, Inc.)</a:t>
            </a:r>
          </a:p>
        </p:txBody>
      </p:sp>
    </p:spTree>
    <p:extLst>
      <p:ext uri="{BB962C8B-B14F-4D97-AF65-F5344CB8AC3E}">
        <p14:creationId xmlns:p14="http://schemas.microsoft.com/office/powerpoint/2010/main" val="3653122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4722813"/>
          </a:xfrm>
        </p:spPr>
        <p:txBody>
          <a:bodyPr/>
          <a:lstStyle/>
          <a:p>
            <a:r>
              <a:rPr lang="en-US" dirty="0"/>
              <a:t>Abstract</a:t>
            </a:r>
          </a:p>
          <a:p>
            <a:r>
              <a:rPr lang="en-US" dirty="0"/>
              <a:t>Introduction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400" b="1" dirty="0">
                <a:cs typeface="ＭＳ Ｐゴシック" charset="0"/>
              </a:rPr>
              <a:t>Stepped Frequency Continuous Wave (SFCW) Radar Principle</a:t>
            </a:r>
          </a:p>
          <a:p>
            <a:r>
              <a:rPr lang="en-US" altLang="zh-CN" dirty="0"/>
              <a:t>Joint Communication and Sensing (JCS) Method</a:t>
            </a:r>
          </a:p>
          <a:p>
            <a:r>
              <a:rPr lang="en-US" dirty="0"/>
              <a:t>Simulation Results</a:t>
            </a:r>
          </a:p>
          <a:p>
            <a:r>
              <a:rPr lang="en-US" dirty="0"/>
              <a:t>Summary </a:t>
            </a:r>
          </a:p>
          <a:p>
            <a:r>
              <a:rPr lang="en-US" dirty="0"/>
              <a:t>References</a:t>
            </a:r>
          </a:p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January 2021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6286896" y="6475413"/>
            <a:ext cx="22570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dirty="0">
                <a:solidFill>
                  <a:schemeClr val="dk1"/>
                </a:solidFill>
                <a:ea typeface="Times New Roman"/>
                <a:cs typeface="Arial"/>
              </a:rPr>
              <a:t>A. Haskou, et al. </a:t>
            </a:r>
            <a:r>
              <a:rPr lang="en-US" altLang="zh-CN" dirty="0"/>
              <a:t>(InterDigital, Inc.)</a:t>
            </a:r>
          </a:p>
        </p:txBody>
      </p:sp>
    </p:spTree>
    <p:extLst>
      <p:ext uri="{BB962C8B-B14F-4D97-AF65-F5344CB8AC3E}">
        <p14:creationId xmlns:p14="http://schemas.microsoft.com/office/powerpoint/2010/main" val="1785584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dirty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85800" y="1904999"/>
            <a:ext cx="7772400" cy="457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 waveform/sequence is potentially needed for WLAN sensing [1]. 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>
              <a:solidFill>
                <a:schemeClr val="tx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Joint Communication and Sensing (JCS) method is proposed.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January 2021</a:t>
            </a: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6286896" y="6475413"/>
            <a:ext cx="22570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dirty="0">
                <a:solidFill>
                  <a:schemeClr val="dk1"/>
                </a:solidFill>
                <a:ea typeface="Times New Roman"/>
                <a:cs typeface="Arial"/>
              </a:rPr>
              <a:t>A. Haskou, et al. </a:t>
            </a:r>
            <a:r>
              <a:rPr lang="en-US" altLang="zh-CN" dirty="0"/>
              <a:t>(InterDigital, Inc.)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dirty="0"/>
              <a:t>Introduction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85800" y="1828800"/>
            <a:ext cx="77724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most of the previous contributions, the different authors </a:t>
            </a:r>
            <a:r>
              <a:rPr lang="en-US" altLang="zh-CN" sz="1800" b="1" dirty="0">
                <a:latin typeface="Times New Roman"/>
                <a:ea typeface="Times New Roman"/>
                <a:cs typeface="Times New Roman"/>
                <a:sym typeface="Times New Roman"/>
              </a:rPr>
              <a:t>considered either passive sensing or active sensing using dedicated frequency/time resources for radar sensing. 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ea typeface="Times New Roman"/>
                <a:cs typeface="Times New Roman"/>
                <a:sym typeface="Times New Roman"/>
              </a:rPr>
              <a:t>In this contribution, we propose rather active sensing via a JCS method which allows performing simultaneous communications and radar sensing (ranging and localization) with very limited overhead.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ea typeface="Times New Roman"/>
                <a:cs typeface="Times New Roman"/>
                <a:sym typeface="Times New Roman"/>
              </a:rPr>
              <a:t>This method explores the flexibility of frequency-time resource allocation in OFDMA system to generate a Stepped Frequency Continuous Wave (SFCW)-like radar waveform.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proposed JCS method has the following advantages:</a:t>
            </a:r>
          </a:p>
          <a:p>
            <a:pPr lvl="1" algn="just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/>
                <a:ea typeface="Times New Roman"/>
                <a:cs typeface="Times New Roman"/>
                <a:sym typeface="Times New Roman"/>
              </a:rPr>
              <a:t>Communication augmented with true radar functionality (i.e. ranging and localization)</a:t>
            </a:r>
          </a:p>
          <a:p>
            <a:pPr lvl="1" algn="just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Low overhead (the radar waveform is also used for communications)</a:t>
            </a:r>
          </a:p>
          <a:p>
            <a:pPr lvl="1" algn="just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Many of existing PHY and MAC parameters or protocols in 802.11 can be reused or extended</a:t>
            </a:r>
          </a:p>
          <a:p>
            <a:pPr lvl="1" algn="just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Backward compatible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January 2021</a:t>
            </a: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6286896" y="6475413"/>
            <a:ext cx="22570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dirty="0">
                <a:solidFill>
                  <a:schemeClr val="dk1"/>
                </a:solidFill>
                <a:ea typeface="Times New Roman"/>
                <a:cs typeface="Arial"/>
              </a:rPr>
              <a:t>A. Haskou, et al. </a:t>
            </a:r>
            <a:r>
              <a:rPr lang="en-US" altLang="zh-CN" dirty="0"/>
              <a:t>(InterDigital, Inc.)</a:t>
            </a:r>
          </a:p>
        </p:txBody>
      </p:sp>
    </p:spTree>
    <p:extLst>
      <p:ext uri="{BB962C8B-B14F-4D97-AF65-F5344CB8AC3E}">
        <p14:creationId xmlns:p14="http://schemas.microsoft.com/office/powerpoint/2010/main" val="2253245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SFCW Radar Principle (1/2)</a:t>
            </a:r>
            <a:endParaRPr lang="zh-CN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96913" y="1825126"/>
                <a:ext cx="7772400" cy="2470641"/>
              </a:xfrm>
            </p:spPr>
            <p:txBody>
              <a:bodyPr/>
              <a:lstStyle/>
              <a:p>
                <a:r>
                  <a:rPr lang="en-US" altLang="zh-CN" sz="1600" dirty="0"/>
                  <a:t>In this radar [2]:</a:t>
                </a:r>
              </a:p>
              <a:p>
                <a:pPr indent="342900">
                  <a:buFont typeface="Wingdings" panose="05000000000000000000" pitchFamily="2" charset="2"/>
                  <a:buChar char="Ø"/>
                </a:pPr>
                <a:r>
                  <a:rPr lang="en-US" altLang="zh-CN" sz="1400" b="0" dirty="0"/>
                  <a:t>The transmitted signal’s frequency increases linearly in a discrete frequency step of </a:t>
                </a:r>
                <a14:m>
                  <m:oMath xmlns:m="http://schemas.openxmlformats.org/officeDocument/2006/math">
                    <m:r>
                      <a:rPr lang="en-US" altLang="zh-CN" sz="1400" b="0" i="1" dirty="0" smtClean="0">
                        <a:latin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fr-FR" altLang="zh-CN" sz="1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fr-FR" altLang="zh-CN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altLang="zh-CN" sz="1400" b="0" dirty="0"/>
                  <a:t> and step duration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endParaRPr lang="fr-FR" altLang="zh-CN" sz="1400" b="0" dirty="0"/>
              </a:p>
              <a:p>
                <a:pPr indent="342900">
                  <a:buFont typeface="Wingdings" panose="05000000000000000000" pitchFamily="2" charset="2"/>
                  <a:buChar char="Ø"/>
                </a:pPr>
                <a:r>
                  <a:rPr lang="en-US" altLang="zh-CN" sz="1400" b="0" dirty="0"/>
                  <a:t>The nth step frequency can be calculated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sz="14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zh-CN" sz="1400" b="0" i="1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altLang="zh-CN" sz="1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sz="1400" b="0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CN" sz="1400" b="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1400" b="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fr-FR" altLang="zh-CN" sz="1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1400" b="0" i="1" dirty="0">
                        <a:latin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fr-FR" altLang="zh-CN" sz="1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zh-CN" sz="1400" b="0" i="1" dirty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altLang="zh-CN" sz="1400" b="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1400" b="0" dirty="0"/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altLang="zh-CN" sz="1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sz="14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sz="1400" b="0" dirty="0"/>
                  <a:t> is the starting frequency</a:t>
                </a:r>
              </a:p>
              <a:p>
                <a:pPr indent="342900">
                  <a:buFont typeface="Wingdings" panose="05000000000000000000" pitchFamily="2" charset="2"/>
                  <a:buChar char="Ø"/>
                </a:pPr>
                <a:r>
                  <a:rPr lang="en-US" altLang="zh-CN" sz="1400" b="0" dirty="0"/>
                  <a:t>The complete signal containing all frequency steps </a:t>
                </a:r>
                <a14:m>
                  <m:oMath xmlns:m="http://schemas.openxmlformats.org/officeDocument/2006/math">
                    <m:r>
                      <a:rPr lang="en-US" altLang="zh-CN" sz="14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1400" b="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zh-CN" sz="1400" b="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altLang="zh-CN" sz="1400" b="0" dirty="0"/>
                  <a:t>is called a burst and the radar’s bandwidth is given by </a:t>
                </a:r>
                <a14:m>
                  <m:oMath xmlns:m="http://schemas.openxmlformats.org/officeDocument/2006/math">
                    <m:r>
                      <a:rPr lang="en-US" altLang="zh-CN" sz="1400" b="0" i="1" dirty="0" err="1">
                        <a:latin typeface="Cambria Math" panose="02040503050406030204" pitchFamily="18" charset="0"/>
                      </a:rPr>
                      <m:t>𝐵𝑤</m:t>
                    </m:r>
                    <m:r>
                      <a:rPr lang="en-US" altLang="zh-CN" sz="1400" b="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400" b="0" i="1" dirty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fr-FR" altLang="zh-CN" sz="1400" b="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1400" b="0" i="1" dirty="0">
                        <a:latin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CN" sz="1400" b="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zh-CN" sz="1400" b="0" i="1" dirty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endParaRPr lang="fr-FR" altLang="zh-CN" sz="1400" b="0" i="1" dirty="0">
                  <a:latin typeface="Cambria Math" panose="02040503050406030204" pitchFamily="18" charset="0"/>
                </a:endParaRPr>
              </a:p>
              <a:p>
                <a:pPr indent="342900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en-US" altLang="zh-CN" sz="1400" b="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1400" b="0" dirty="0"/>
                  <a:t>The range resolution is given by </a:t>
                </a:r>
                <a14:m>
                  <m:oMath xmlns:m="http://schemas.openxmlformats.org/officeDocument/2006/math">
                    <m:r>
                      <a:rPr lang="en-US" altLang="zh-CN" sz="1400" b="0" i="1" dirty="0" smtClean="0">
                        <a:latin typeface="Cambria Math" panose="02040503050406030204" pitchFamily="18" charset="0"/>
                      </a:rPr>
                      <m:t>∆</m:t>
                    </m:r>
                    <m:r>
                      <a:rPr lang="en-US" altLang="zh-CN" sz="1400" b="0" i="1" dirty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zh-CN" sz="1400" b="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1400" b="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400" b="0" i="1" dirty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altLang="zh-CN" sz="1400" b="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sz="1400" b="0" i="1" dirty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altLang="zh-CN" sz="1400" b="0" i="1" dirty="0">
                            <a:latin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altLang="zh-CN" sz="1400" b="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400" b="0" i="1" dirty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altLang="zh-CN" sz="1400" b="0" i="1" dirty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den>
                    </m:f>
                    <m:r>
                      <a:rPr lang="en-US" altLang="zh-CN" sz="1400" b="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1400" b="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400" b="0" i="1" dirty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altLang="zh-CN" sz="1400" b="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sz="1400" b="0" i="1" dirty="0">
                            <a:latin typeface="Cambria Math" panose="02040503050406030204" pitchFamily="18" charset="0"/>
                          </a:rPr>
                          <m:t>𝐵𝑤</m:t>
                        </m:r>
                      </m:den>
                    </m:f>
                  </m:oMath>
                </a14:m>
                <a:endParaRPr lang="en-US" altLang="zh-CN" sz="1400" b="0" dirty="0"/>
              </a:p>
              <a:p>
                <a:pPr indent="342900">
                  <a:buFont typeface="Wingdings" panose="05000000000000000000" pitchFamily="2" charset="2"/>
                  <a:buChar char="Ø"/>
                </a:pPr>
                <a:r>
                  <a:rPr lang="en-US" altLang="zh-CN" sz="1400" b="0" dirty="0"/>
                  <a:t>The maximum unambiguous range is given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b="0" i="1" dirty="0" err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400" b="0" i="1" dirty="0" err="1">
                            <a:latin typeface="Cambria Math" panose="02040503050406030204" pitchFamily="18" charset="0"/>
                          </a:rPr>
                          <m:t>max</m:t>
                        </m:r>
                      </m:sub>
                    </m:sSub>
                    <m:r>
                      <a:rPr lang="en-US" altLang="zh-CN" sz="1400" b="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1400" b="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400" b="0" i="1" dirty="0" err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altLang="zh-CN" sz="1400" b="0" i="1" dirty="0" err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altLang="zh-CN" sz="1400" b="0" i="1" dirty="0" err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400" b="0" i="1" dirty="0" err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400" b="0" i="1" dirty="0" err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r>
                          <a:rPr lang="fr-FR" altLang="zh-CN" sz="1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altLang="zh-CN" sz="1400" b="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6913" y="1825126"/>
                <a:ext cx="7772400" cy="2470641"/>
              </a:xfrm>
              <a:blipFill>
                <a:blip r:embed="rId3"/>
                <a:stretch>
                  <a:fillRect l="-235" t="-739" r="-54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zh-CN" sz="1800" dirty="0"/>
              <a:t>January 2021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286896" y="6475413"/>
            <a:ext cx="22570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dirty="0">
                <a:solidFill>
                  <a:schemeClr val="dk1"/>
                </a:solidFill>
                <a:ea typeface="Times New Roman"/>
                <a:cs typeface="Arial"/>
              </a:rPr>
              <a:t>A. Haskou, et al. </a:t>
            </a:r>
            <a:r>
              <a:rPr lang="en-US" altLang="zh-CN" dirty="0"/>
              <a:t>(InterDigital, Inc.)</a:t>
            </a:r>
          </a:p>
        </p:txBody>
      </p:sp>
      <p:pic>
        <p:nvPicPr>
          <p:cNvPr id="8" name="Picture 7" descr="A picture containing clock&#10;&#10;Description automatically generated">
            <a:extLst>
              <a:ext uri="{FF2B5EF4-FFF2-40B4-BE49-F238E27FC236}">
                <a16:creationId xmlns:a16="http://schemas.microsoft.com/office/drawing/2014/main" id="{5BA9CFC5-2EE9-4D35-A235-5F06E204DE4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564"/>
          <a:stretch/>
        </p:blipFill>
        <p:spPr bwMode="auto">
          <a:xfrm>
            <a:off x="4943925" y="4394741"/>
            <a:ext cx="3600000" cy="21071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9">
                <a:extLst>
                  <a:ext uri="{FF2B5EF4-FFF2-40B4-BE49-F238E27FC236}">
                    <a16:creationId xmlns:a16="http://schemas.microsoft.com/office/drawing/2014/main" id="{2B5F4078-097E-43BD-BCA3-BA84669E1B8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30108121"/>
                  </p:ext>
                </p:extLst>
              </p:nvPr>
            </p:nvGraphicFramePr>
            <p:xfrm>
              <a:off x="696913" y="4547419"/>
              <a:ext cx="4267202" cy="142874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33601">
                      <a:extLst>
                        <a:ext uri="{9D8B030D-6E8A-4147-A177-3AD203B41FA5}">
                          <a16:colId xmlns:a16="http://schemas.microsoft.com/office/drawing/2014/main" val="198952427"/>
                        </a:ext>
                      </a:extLst>
                    </a:gridCol>
                    <a:gridCol w="2133601">
                      <a:extLst>
                        <a:ext uri="{9D8B030D-6E8A-4147-A177-3AD203B41FA5}">
                          <a16:colId xmlns:a16="http://schemas.microsoft.com/office/drawing/2014/main" val="638492698"/>
                        </a:ext>
                      </a:extLst>
                    </a:gridCol>
                  </a:tblGrid>
                  <a:tr h="287654">
                    <a:tc>
                      <a:txBody>
                        <a:bodyPr/>
                        <a:lstStyle/>
                        <a:p>
                          <a:r>
                            <a:rPr lang="fr-FR" sz="1100" dirty="0"/>
                            <a:t>SFCW radar </a:t>
                          </a:r>
                          <a:r>
                            <a:rPr lang="fr-FR" sz="1100" dirty="0" err="1"/>
                            <a:t>waveform</a:t>
                          </a:r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100" dirty="0"/>
                            <a:t>OFDMA</a:t>
                          </a:r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09223720"/>
                      </a:ext>
                    </a:extLst>
                  </a:tr>
                  <a:tr h="360405">
                    <a:tc>
                      <a:txBody>
                        <a:bodyPr/>
                        <a:lstStyle/>
                        <a:p>
                          <a:r>
                            <a:rPr lang="fr-FR" sz="1100" dirty="0"/>
                            <a:t>Step </a:t>
                          </a:r>
                          <a:r>
                            <a:rPr lang="fr-FR" sz="1100" dirty="0" err="1"/>
                            <a:t>bandwidth</a:t>
                          </a:r>
                          <a:r>
                            <a:rPr lang="fr-FR" sz="11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fr-FR" sz="11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fr-FR" sz="11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1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fr-FR" sz="11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oMath>
                          </a14:m>
                          <a:endParaRPr lang="fr-FR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sz="1100" dirty="0" err="1"/>
                            <a:t>mRU</a:t>
                          </a:r>
                          <a:r>
                            <a:rPr lang="fr-FR" sz="1100" dirty="0"/>
                            <a:t> </a:t>
                          </a:r>
                          <a:r>
                            <a:rPr lang="fr-FR" sz="1100" dirty="0" err="1"/>
                            <a:t>bandwidth</a:t>
                          </a:r>
                          <a:r>
                            <a:rPr lang="fr-FR" sz="1100" dirty="0"/>
                            <a:t> (=m x RU </a:t>
                          </a:r>
                          <a:r>
                            <a:rPr lang="fr-FR" sz="1100" dirty="0" err="1"/>
                            <a:t>bandwidth</a:t>
                          </a:r>
                          <a:r>
                            <a:rPr lang="fr-FR" sz="1100" dirty="0"/>
                            <a:t>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16583454"/>
                      </a:ext>
                    </a:extLst>
                  </a:tr>
                  <a:tr h="287654">
                    <a:tc>
                      <a:txBody>
                        <a:bodyPr/>
                        <a:lstStyle/>
                        <a:p>
                          <a:r>
                            <a:rPr lang="fr-FR" sz="1100" dirty="0" err="1"/>
                            <a:t>Number</a:t>
                          </a:r>
                          <a:r>
                            <a:rPr lang="fr-FR" sz="1100" dirty="0"/>
                            <a:t> of </a:t>
                          </a:r>
                          <a:r>
                            <a:rPr lang="fr-FR" sz="1100" dirty="0" err="1"/>
                            <a:t>steps</a:t>
                          </a:r>
                          <a:r>
                            <a:rPr lang="fr-FR" sz="1100" dirty="0"/>
                            <a:t> 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sz="1100" dirty="0" err="1"/>
                            <a:t>Number</a:t>
                          </a:r>
                          <a:r>
                            <a:rPr lang="fr-FR" sz="1100" dirty="0"/>
                            <a:t> of </a:t>
                          </a:r>
                          <a:r>
                            <a:rPr lang="fr-FR" sz="1100" dirty="0" err="1"/>
                            <a:t>mRUs</a:t>
                          </a:r>
                          <a:endParaRPr lang="fr-FR" sz="1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90528736"/>
                      </a:ext>
                    </a:extLst>
                  </a:tr>
                  <a:tr h="360405">
                    <a:tc>
                      <a:txBody>
                        <a:bodyPr/>
                        <a:lstStyle/>
                        <a:p>
                          <a:r>
                            <a:rPr lang="fr-FR" sz="1100" dirty="0" err="1"/>
                            <a:t>Step</a:t>
                          </a:r>
                          <a:r>
                            <a:rPr lang="fr-FR" sz="1100" dirty="0"/>
                            <a:t> duration (Ts)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sz="1100" dirty="0" err="1"/>
                            <a:t>mRU</a:t>
                          </a:r>
                          <a:r>
                            <a:rPr lang="fr-FR" sz="1100" dirty="0"/>
                            <a:t> duration (the </a:t>
                          </a:r>
                          <a:r>
                            <a:rPr lang="fr-FR" sz="1100" dirty="0" err="1"/>
                            <a:t>same</a:t>
                          </a:r>
                          <a:r>
                            <a:rPr lang="fr-FR" sz="1100" dirty="0"/>
                            <a:t> as RU duration)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28882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9">
                <a:extLst>
                  <a:ext uri="{FF2B5EF4-FFF2-40B4-BE49-F238E27FC236}">
                    <a16:creationId xmlns:a16="http://schemas.microsoft.com/office/drawing/2014/main" id="{2B5F4078-097E-43BD-BCA3-BA84669E1B8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30108121"/>
                  </p:ext>
                </p:extLst>
              </p:nvPr>
            </p:nvGraphicFramePr>
            <p:xfrm>
              <a:off x="696913" y="4547419"/>
              <a:ext cx="4267202" cy="142874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33601">
                      <a:extLst>
                        <a:ext uri="{9D8B030D-6E8A-4147-A177-3AD203B41FA5}">
                          <a16:colId xmlns:a16="http://schemas.microsoft.com/office/drawing/2014/main" val="198952427"/>
                        </a:ext>
                      </a:extLst>
                    </a:gridCol>
                    <a:gridCol w="2133601">
                      <a:extLst>
                        <a:ext uri="{9D8B030D-6E8A-4147-A177-3AD203B41FA5}">
                          <a16:colId xmlns:a16="http://schemas.microsoft.com/office/drawing/2014/main" val="638492698"/>
                        </a:ext>
                      </a:extLst>
                    </a:gridCol>
                  </a:tblGrid>
                  <a:tr h="287654">
                    <a:tc>
                      <a:txBody>
                        <a:bodyPr/>
                        <a:lstStyle/>
                        <a:p>
                          <a:r>
                            <a:rPr lang="fr-FR" sz="1100" dirty="0"/>
                            <a:t>SFCW radar </a:t>
                          </a:r>
                          <a:r>
                            <a:rPr lang="fr-FR" sz="1100" dirty="0" err="1"/>
                            <a:t>waveform</a:t>
                          </a:r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100" dirty="0"/>
                            <a:t>OFDMA</a:t>
                          </a:r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09223720"/>
                      </a:ext>
                    </a:extLst>
                  </a:tr>
                  <a:tr h="42672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5"/>
                          <a:stretch>
                            <a:fillRect l="-285" t="-70000" r="-100855" b="-17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1100" dirty="0" err="1"/>
                            <a:t>mRU</a:t>
                          </a:r>
                          <a:r>
                            <a:rPr lang="fr-FR" sz="1100" dirty="0"/>
                            <a:t> </a:t>
                          </a:r>
                          <a:r>
                            <a:rPr lang="fr-FR" sz="1100" dirty="0" err="1"/>
                            <a:t>bandwidth</a:t>
                          </a:r>
                          <a:r>
                            <a:rPr lang="fr-FR" sz="1100" dirty="0"/>
                            <a:t> (=m x RU </a:t>
                          </a:r>
                          <a:r>
                            <a:rPr lang="fr-FR" sz="1100" dirty="0" err="1"/>
                            <a:t>bandwidth</a:t>
                          </a:r>
                          <a:r>
                            <a:rPr lang="fr-FR" sz="1100" dirty="0"/>
                            <a:t>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16583454"/>
                      </a:ext>
                    </a:extLst>
                  </a:tr>
                  <a:tr h="287654">
                    <a:tc>
                      <a:txBody>
                        <a:bodyPr/>
                        <a:lstStyle/>
                        <a:p>
                          <a:r>
                            <a:rPr lang="fr-FR" sz="1100" dirty="0" err="1"/>
                            <a:t>Number</a:t>
                          </a:r>
                          <a:r>
                            <a:rPr lang="fr-FR" sz="1100" dirty="0"/>
                            <a:t> of </a:t>
                          </a:r>
                          <a:r>
                            <a:rPr lang="fr-FR" sz="1100" dirty="0" err="1"/>
                            <a:t>steps</a:t>
                          </a:r>
                          <a:r>
                            <a:rPr lang="fr-FR" sz="1100" dirty="0"/>
                            <a:t> 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sz="1100" dirty="0" err="1"/>
                            <a:t>Number</a:t>
                          </a:r>
                          <a:r>
                            <a:rPr lang="fr-FR" sz="1100" dirty="0"/>
                            <a:t> of </a:t>
                          </a:r>
                          <a:r>
                            <a:rPr lang="fr-FR" sz="1100" dirty="0" err="1"/>
                            <a:t>mRUs</a:t>
                          </a:r>
                          <a:endParaRPr lang="fr-FR" sz="1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90528736"/>
                      </a:ext>
                    </a:extLst>
                  </a:tr>
                  <a:tr h="426720">
                    <a:tc>
                      <a:txBody>
                        <a:bodyPr/>
                        <a:lstStyle/>
                        <a:p>
                          <a:r>
                            <a:rPr lang="fr-FR" sz="1100" dirty="0" err="1"/>
                            <a:t>Step</a:t>
                          </a:r>
                          <a:r>
                            <a:rPr lang="fr-FR" sz="1100" dirty="0"/>
                            <a:t> duration (Ts)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sz="1100" dirty="0" err="1"/>
                            <a:t>mRU</a:t>
                          </a:r>
                          <a:r>
                            <a:rPr lang="fr-FR" sz="1100" dirty="0"/>
                            <a:t> duration (the </a:t>
                          </a:r>
                          <a:r>
                            <a:rPr lang="fr-FR" sz="1100" dirty="0" err="1"/>
                            <a:t>same</a:t>
                          </a:r>
                          <a:r>
                            <a:rPr lang="fr-FR" sz="1100" dirty="0"/>
                            <a:t> as RU duration)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288823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81995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SFCW Radar Principle (2/2)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zh-CN" sz="1800" dirty="0"/>
              <a:t>January 2021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286896" y="6475413"/>
            <a:ext cx="22570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dirty="0">
                <a:solidFill>
                  <a:schemeClr val="dk1"/>
                </a:solidFill>
                <a:ea typeface="Times New Roman"/>
                <a:cs typeface="Arial"/>
              </a:rPr>
              <a:t>A. Haskou, et al. </a:t>
            </a:r>
            <a:r>
              <a:rPr lang="en-US" altLang="zh-CN" dirty="0"/>
              <a:t>(InterDigital, Inc.)</a:t>
            </a:r>
          </a:p>
        </p:txBody>
      </p:sp>
      <p:pic>
        <p:nvPicPr>
          <p:cNvPr id="8" name="Picture 7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146CF285-5959-4B77-BC64-BF0BE7183F3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70"/>
          <a:stretch/>
        </p:blipFill>
        <p:spPr bwMode="auto">
          <a:xfrm>
            <a:off x="6020502" y="1623960"/>
            <a:ext cx="2520000" cy="40709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5F2FEAB-2037-4653-B142-EB0CCA602F1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34000" y="2133600"/>
            <a:ext cx="11430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32BBBD0-B8FB-4383-B209-F245C465E1EE}"/>
              </a:ext>
            </a:extLst>
          </p:cNvPr>
          <p:cNvCxnSpPr>
            <a:cxnSpLocks/>
          </p:cNvCxnSpPr>
          <p:nvPr/>
        </p:nvCxnSpPr>
        <p:spPr bwMode="auto">
          <a:xfrm flipV="1">
            <a:off x="5638800" y="2313032"/>
            <a:ext cx="2286000" cy="9434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E3926CE-18F5-41E8-8248-24EFF9265D5D}"/>
              </a:ext>
            </a:extLst>
          </p:cNvPr>
          <p:cNvCxnSpPr>
            <a:cxnSpLocks/>
          </p:cNvCxnSpPr>
          <p:nvPr/>
        </p:nvCxnSpPr>
        <p:spPr bwMode="auto">
          <a:xfrm flipV="1">
            <a:off x="5404800" y="4036986"/>
            <a:ext cx="2520000" cy="200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CF26DA7-9FAF-426F-A935-975555F7241F}"/>
                  </a:ext>
                </a:extLst>
              </p:cNvPr>
              <p:cNvSpPr txBox="1"/>
              <p:nvPr/>
            </p:nvSpPr>
            <p:spPr>
              <a:xfrm>
                <a:off x="411370" y="1769028"/>
                <a:ext cx="6141830" cy="50048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fr-FR" sz="1800" b="1" u="sng" dirty="0">
                    <a:latin typeface="+mn-lt"/>
                  </a:rPr>
                  <a:t>Free </a:t>
                </a:r>
                <a:r>
                  <a:rPr lang="fr-FR" sz="1800" b="1" u="sng" dirty="0" err="1">
                    <a:latin typeface="+mn-lt"/>
                  </a:rPr>
                  <a:t>space</a:t>
                </a:r>
                <a:r>
                  <a:rPr lang="fr-FR" sz="1800" b="1" u="sng" dirty="0">
                    <a:latin typeface="+mn-lt"/>
                  </a:rPr>
                  <a:t> propagation model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b>
                      </m:sSub>
                      <m:d>
                        <m:dPr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𝑟𝑒𝑐𝑡</m:t>
                          </m:r>
                          <m:d>
                            <m:d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sSub>
                                    <m:sSubPr>
                                      <m:ctrlP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sSup>
                            <m:sSup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nary>
                      <m:r>
                        <a:rPr lang="fr-FR" sz="10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fr-FR" sz="1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1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𝑡𝑟𝑎𝑛𝑠𝑚𝑖𝑡𝑡𝑒𝑑</m:t>
                          </m:r>
                          <m:r>
                            <a:rPr lang="fr-FR" sz="1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1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𝑠𝑖𝑔𝑛𝑎𝑙</m:t>
                          </m:r>
                        </m:e>
                      </m:d>
                    </m:oMath>
                  </m:oMathPara>
                </a14:m>
                <a:endParaRPr lang="fr-FR" sz="1000" b="0" dirty="0">
                  <a:solidFill>
                    <a:srgbClr val="FF0000"/>
                  </a:solidFill>
                  <a:latin typeface="+mn-lt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US" sz="1000" i="1" smtClean="0"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sSub>
                            <m:sSub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𝑟𝑥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  <m:nary>
                            <m:naryPr>
                              <m:chr m:val="∑"/>
                              <m:limLoc m:val="undOvr"/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  <m:e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𝑟𝑒𝑐𝑡</m:t>
                              </m:r>
                              <m:d>
                                <m:d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d>
                                        <m:dPr>
                                          <m:ctrlP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</a:rPr>
                                                <m:t>𝑅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en-US" sz="10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sz="10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e>
                                              </m:d>
                                            </m:num>
                                            <m:den>
                                              <m: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</a:rPr>
                                                <m:t>𝑐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sSub>
                                        <m:sSubPr>
                                          <m:ctrlP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  <m:sSup>
                                <m:sSup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sSub>
                                    <m:sSubPr>
                                      <m:ctrlP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  <m:d>
                                            <m:dPr>
                                              <m:ctrlP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e>
                                          </m:d>
                                        </m:num>
                                        <m:den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den>
                                      </m:f>
                                    </m:e>
                                  </m:d>
                                </m:sup>
                              </m:sSup>
                            </m:e>
                          </m:nary>
                        </m:e>
                      </m:eqArr>
                      <m:r>
                        <a:rPr lang="fr-FR" sz="1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1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1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𝑟𝑒𝑐𝑒𝑖𝑣𝑒𝑑</m:t>
                      </m:r>
                      <m:r>
                        <a:rPr lang="fr-FR" sz="1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1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𝑠𝑖𝑔𝑛𝑎𝑙</m:t>
                      </m:r>
                      <m:r>
                        <a:rPr lang="fr-FR" sz="1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1000" b="1" u="sng" dirty="0">
                  <a:latin typeface="+mn-lt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0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1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1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1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sSub>
                            <m:sSubPr>
                              <m:ctrlPr>
                                <a:rPr lang="fr-FR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1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fr-FR" sz="10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sz="1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fr-FR" sz="1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fr-FR" sz="10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fr-FR" sz="1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fr-FR" sz="1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𝑟𝑒𝑐𝑡</m:t>
                              </m:r>
                              <m:d>
                                <m:d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sSub>
                                        <m:sSubPr>
                                          <m:ctrlP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sub>
                                      </m:sSub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  <m:d>
                                            <m:dPr>
                                              <m:ctrlP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e>
                                          </m:d>
                                        </m:num>
                                        <m:den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den>
                                      </m:f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sub>
                                      </m:sSub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  <m:d>
                                            <m:dPr>
                                              <m:ctrlP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e>
                                          </m:d>
                                        </m:num>
                                        <m:den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den>
                                      </m:f>
                                    </m:den>
                                  </m:f>
                                </m:e>
                              </m:d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fr-FR" sz="1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fr-FR" sz="1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1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1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𝑏𝑎𝑠𝑒𝑏𝑎𝑛𝑑</m:t>
                      </m:r>
                      <m:r>
                        <a:rPr lang="fr-FR" sz="1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1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𝑠𝑖𝑔𝑛𝑎𝑙</m:t>
                      </m:r>
                      <m:r>
                        <a:rPr lang="fr-FR" sz="1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000" dirty="0"/>
              </a:p>
              <a:p>
                <a:pPr indent="342900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b="0" dirty="0"/>
                  <a:t>The target’s range information is in the baseband signal’s phase</a:t>
                </a:r>
              </a:p>
              <a:p>
                <a:pPr indent="342900">
                  <a:buFont typeface="Wingdings" panose="05000000000000000000" pitchFamily="2" charset="2"/>
                  <a:buChar char="Ø"/>
                </a:pPr>
                <a:r>
                  <a:rPr lang="en-US" altLang="zh-CN" sz="1600" b="0" dirty="0"/>
                  <a:t>It can be obtained via an Inverse Fast Fourier Transform (IFFT)</a:t>
                </a:r>
              </a:p>
              <a:p>
                <a:pPr indent="342900">
                  <a:buFont typeface="Wingdings" panose="05000000000000000000" pitchFamily="2" charset="2"/>
                  <a:buChar char="Ø"/>
                </a:pPr>
                <a:r>
                  <a:rPr lang="en-US" altLang="zh-CN" sz="1600" b="0" dirty="0"/>
                  <a:t>This will give the High-Resolution Range Profile (HRRP), i.e. the reflected power level as a function of the range</a:t>
                </a:r>
              </a:p>
              <a:p>
                <a:pPr indent="342900">
                  <a:buFont typeface="Wingdings" panose="05000000000000000000" pitchFamily="2" charset="2"/>
                  <a:buChar char="Ø"/>
                </a:pPr>
                <a:r>
                  <a:rPr lang="en-US" altLang="zh-CN" sz="1600" b="0" dirty="0"/>
                  <a:t>This radar can be monostatic or bi/multi-static </a:t>
                </a:r>
                <a:r>
                  <a:rPr lang="en-US" altLang="zh-CN" sz="1600" b="0" dirty="0">
                    <a:solidFill>
                      <a:schemeClr val="tx1"/>
                    </a:solidFill>
                  </a:rPr>
                  <a:t>(in the later case, the term </a:t>
                </a:r>
                <a14:m>
                  <m:oMath xmlns:m="http://schemas.openxmlformats.org/officeDocument/2006/math">
                    <m:r>
                      <a:rPr lang="en-US" altLang="zh-CN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zh-CN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CN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1600" b="0" dirty="0">
                    <a:solidFill>
                      <a:schemeClr val="tx1"/>
                    </a:solidFill>
                  </a:rPr>
                  <a:t> will be replaced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altLang="zh-CN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fr-FR" altLang="zh-CN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𝑡𝑥</m:t>
                        </m:r>
                      </m:sub>
                    </m:sSub>
                    <m:d>
                      <m:dPr>
                        <m:ctrlPr>
                          <a:rPr lang="fr-FR" altLang="zh-CN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altLang="zh-CN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fr-FR" altLang="zh-CN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fr-FR" altLang="zh-CN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altLang="zh-CN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fr-FR" altLang="zh-CN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𝑟𝑥</m:t>
                        </m:r>
                      </m:sub>
                    </m:sSub>
                    <m:r>
                      <a:rPr lang="fr-FR" altLang="zh-CN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altLang="zh-CN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fr-FR" altLang="zh-CN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1600" b="0" dirty="0">
                    <a:solidFill>
                      <a:schemeClr val="tx1"/>
                    </a:solidFill>
                  </a:rPr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fr-FR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𝑡𝑥</m:t>
                        </m:r>
                      </m:sub>
                    </m:sSub>
                    <m:d>
                      <m:dPr>
                        <m:ctrlPr>
                          <a:rPr lang="fr-FR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zh-CN" sz="1600" b="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fr-FR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𝑟𝑥</m:t>
                        </m:r>
                      </m:sub>
                    </m:sSub>
                    <m:r>
                      <a:rPr lang="fr-FR" altLang="zh-CN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altLang="zh-CN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fr-FR" altLang="zh-CN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1600" b="0" dirty="0">
                    <a:solidFill>
                      <a:schemeClr val="tx1"/>
                    </a:solidFill>
                  </a:rPr>
                  <a:t> are respectively the target’s distance from the transmitter and receiver)</a:t>
                </a:r>
              </a:p>
              <a:p>
                <a:pPr algn="ctr"/>
                <a:endParaRPr lang="fr-FR" b="1" u="sng" dirty="0">
                  <a:latin typeface="+mn-lt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CF26DA7-9FAF-426F-A935-975555F724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370" y="1769028"/>
                <a:ext cx="6141830" cy="5004896"/>
              </a:xfrm>
              <a:prstGeom prst="rect">
                <a:avLst/>
              </a:prstGeom>
              <a:blipFill>
                <a:blip r:embed="rId3"/>
                <a:stretch>
                  <a:fillRect l="-595" t="-60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1430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JCS Method (1/3)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2306789"/>
          </a:xfrm>
        </p:spPr>
        <p:txBody>
          <a:bodyPr/>
          <a:lstStyle/>
          <a:p>
            <a:r>
              <a:rPr lang="en-US" altLang="zh-CN" sz="1600" dirty="0"/>
              <a:t>Exploit the flexibility of OFDMA in resources allocation 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/>
              <a:t>Generate an SFCW-like waveform at the transmitter side (</a:t>
            </a:r>
            <a:r>
              <a:rPr lang="en-US" altLang="zh-CN" sz="1400" dirty="0"/>
              <a:t>the RUs used for sensing can be populated with any data symbols</a:t>
            </a:r>
            <a:r>
              <a:rPr lang="en-US" altLang="zh-CN" sz="1400" b="0" dirty="0"/>
              <a:t>)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/>
              <a:t>Normal SFCW radar signal processing at the receiver side (</a:t>
            </a:r>
            <a:r>
              <a:rPr lang="en-US" altLang="zh-CN" sz="1400" dirty="0"/>
              <a:t>with a minimum SNR of around -25dB [3]</a:t>
            </a:r>
            <a:r>
              <a:rPr lang="en-US" altLang="zh-CN" sz="1400" b="0" dirty="0"/>
              <a:t>)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dirty="0"/>
              <a:t>Only in the case of a bistatic radar</a:t>
            </a:r>
            <a:r>
              <a:rPr lang="en-US" altLang="zh-CN" sz="1400" b="0" dirty="0"/>
              <a:t>, an excellent synchronization (around 80ns for a maximum range error of 0.5m) between Tx and Rx is required. The Rx locally generates a SFCW-like waveform synchronized with the transmitted one (for radar signal processing).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zh-CN" sz="1800" dirty="0"/>
              <a:t>January 2021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286896" y="6475413"/>
            <a:ext cx="22570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dirty="0">
                <a:solidFill>
                  <a:schemeClr val="dk1"/>
                </a:solidFill>
                <a:ea typeface="Times New Roman"/>
                <a:cs typeface="Arial"/>
              </a:rPr>
              <a:t>A. Haskou, et al. </a:t>
            </a:r>
            <a:r>
              <a:rPr lang="en-US" altLang="zh-CN" dirty="0"/>
              <a:t>(InterDigital, Inc.)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B5FDA4D-AAA9-4051-BB2F-D50261020532}"/>
              </a:ext>
            </a:extLst>
          </p:cNvPr>
          <p:cNvGrpSpPr/>
          <p:nvPr/>
        </p:nvGrpSpPr>
        <p:grpSpPr>
          <a:xfrm>
            <a:off x="152400" y="4100046"/>
            <a:ext cx="8527967" cy="1968153"/>
            <a:chOff x="152400" y="4100046"/>
            <a:chExt cx="8527967" cy="196815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2815318-C684-49EC-B9A0-40CB4DA286F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4103194"/>
              <a:ext cx="3240000" cy="1818258"/>
            </a:xfrm>
            <a:prstGeom prst="rect">
              <a:avLst/>
            </a:prstGeom>
            <a:noFill/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962C8BF-183C-4CDF-BD5C-345E0E1E07D1}"/>
                </a:ext>
              </a:extLst>
            </p:cNvPr>
            <p:cNvSpPr txBox="1"/>
            <p:nvPr/>
          </p:nvSpPr>
          <p:spPr>
            <a:xfrm>
              <a:off x="6318167" y="4495800"/>
              <a:ext cx="23622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dirty="0"/>
                <a:t>Every colored block represents a Resource Unit (RU)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dirty="0"/>
                <a:t>Different users’ RUs are given in different colors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dirty="0"/>
                <a:t>The red RUs are used for JCS using SFCW -like waveform</a:t>
              </a:r>
            </a:p>
            <a:p>
              <a:endParaRPr lang="en-US" dirty="0"/>
            </a:p>
          </p:txBody>
        </p:sp>
        <p:pic>
          <p:nvPicPr>
            <p:cNvPr id="11" name="Picture 10" descr="A picture containing chart&#10;&#10;Description automatically generated">
              <a:extLst>
                <a:ext uri="{FF2B5EF4-FFF2-40B4-BE49-F238E27FC236}">
                  <a16:creationId xmlns:a16="http://schemas.microsoft.com/office/drawing/2014/main" id="{9BDA860A-03DC-41B3-B946-E295028DAF2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52800" y="4100046"/>
              <a:ext cx="3240000" cy="1821406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5C5EBD1-1669-4C0E-821D-A70F187CB187}"/>
                </a:ext>
              </a:extLst>
            </p:cNvPr>
            <p:cNvSpPr txBox="1"/>
            <p:nvPr/>
          </p:nvSpPr>
          <p:spPr>
            <a:xfrm>
              <a:off x="685800" y="5791200"/>
              <a:ext cx="6019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1 RU/Ts (long </a:t>
              </a:r>
              <a:r>
                <a:rPr lang="fr-FR" dirty="0" err="1"/>
                <a:t>sweeping</a:t>
              </a:r>
              <a:r>
                <a:rPr lang="fr-FR" dirty="0"/>
                <a:t> time)	2 </a:t>
              </a:r>
              <a:r>
                <a:rPr lang="fr-FR" dirty="0" err="1"/>
                <a:t>RUs</a:t>
              </a:r>
              <a:r>
                <a:rPr lang="fr-FR" dirty="0"/>
                <a:t>/ Ts (shorter </a:t>
              </a:r>
              <a:r>
                <a:rPr lang="fr-FR" dirty="0" err="1"/>
                <a:t>sweeping</a:t>
              </a:r>
              <a:r>
                <a:rPr lang="fr-FR" dirty="0"/>
                <a:t> time)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5259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JCS Method (2/3)/ Modulation Impact</a:t>
            </a:r>
            <a:endParaRPr lang="zh-CN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52600"/>
                <a:ext cx="7772400" cy="4722813"/>
              </a:xfrm>
            </p:spPr>
            <p:txBody>
              <a:bodyPr/>
              <a:lstStyle/>
              <a:p>
                <a:r>
                  <a:rPr lang="fr-FR" sz="1600" b="1" u="sng" dirty="0">
                    <a:latin typeface="+mn-lt"/>
                  </a:rPr>
                  <a:t>Free </a:t>
                </a:r>
                <a:r>
                  <a:rPr lang="fr-FR" sz="1600" b="1" u="sng" dirty="0" err="1">
                    <a:latin typeface="+mn-lt"/>
                  </a:rPr>
                  <a:t>space</a:t>
                </a:r>
                <a:r>
                  <a:rPr lang="fr-FR" sz="1600" b="1" u="sng" dirty="0">
                    <a:latin typeface="+mn-lt"/>
                  </a:rPr>
                  <a:t> propagation model</a:t>
                </a:r>
              </a:p>
              <a:p>
                <a:r>
                  <a:rPr lang="en-US" altLang="zh-CN" sz="1600" dirty="0"/>
                  <a:t>Assuming that the transmitted signal is modulated by a QAM symbol </a:t>
                </a:r>
              </a:p>
              <a:p>
                <a:pPr indent="342900">
                  <a:buFont typeface="Wingdings" panose="05000000000000000000" pitchFamily="2" charset="2"/>
                  <a:buChar char="Ø"/>
                </a:pPr>
                <a:r>
                  <a:rPr lang="en-US" altLang="zh-CN" sz="1400" b="0" dirty="0"/>
                  <a:t>The QAM symbol modulating subcarrier </a:t>
                </a:r>
                <a14:m>
                  <m:oMath xmlns:m="http://schemas.openxmlformats.org/officeDocument/2006/math">
                    <m:r>
                      <a:rPr lang="en-US" altLang="zh-CN" sz="1400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zh-CN" sz="1400" b="0" dirty="0"/>
                  <a:t>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𝑗</m:t>
                        </m:r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𝛷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sup>
                    </m:sSup>
                  </m:oMath>
                </a14:m>
                <a:endParaRPr lang="en-US" altLang="zh-CN" sz="1400" b="0" dirty="0"/>
              </a:p>
              <a:p>
                <a:pPr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85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850" b="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850" b="0" i="1">
                              <a:latin typeface="Cambria Math" panose="02040503050406030204" pitchFamily="18" charset="0"/>
                            </a:rPr>
                            <m:t>𝑡</m:t>
                          </m:r>
                          <m:sSub>
                            <m:sSubPr>
                              <m:ctrlPr>
                                <a:rPr lang="en-US" sz="85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𝑚𝑜𝑑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en-US" sz="85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850" b="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85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85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50" b="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850" b="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ctrlPr>
                            <a:rPr lang="en-US" sz="850" b="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850" b="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850" b="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850" b="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850" b="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b>
                            <m:sSubPr>
                              <m:ctrlPr>
                                <a:rPr lang="en-US" sz="85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850" b="0" i="1">
                              <a:latin typeface="Cambria Math" panose="02040503050406030204" pitchFamily="18" charset="0"/>
                            </a:rPr>
                            <m:t>𝑟𝑒𝑐𝑡</m:t>
                          </m:r>
                          <m:d>
                            <m:dPr>
                              <m:ctrlPr>
                                <a:rPr lang="en-US" sz="85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sSub>
                                    <m:sSubPr>
                                      <m:ctrlPr>
                                        <a:rPr lang="en-US" sz="85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850" b="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850" b="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85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850" b="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850" b="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sSup>
                            <m:sSupPr>
                              <m:ctrlPr>
                                <a:rPr lang="en-US" sz="850" b="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(2</m:t>
                              </m:r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𝛷</m:t>
                                  </m:r>
                                </m:e>
                                <m:sub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p>
                          </m:sSup>
                        </m:e>
                      </m:nary>
                      <m:r>
                        <a:rPr lang="fr-FR" sz="85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85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85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𝑡𝑟𝑎𝑛𝑠𝑚𝑖𝑡𝑡𝑒𝑑</m:t>
                      </m:r>
                      <m:r>
                        <a:rPr lang="fr-FR" sz="85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8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𝑏𝑢𝑟𝑠𝑡</m:t>
                      </m:r>
                      <m:r>
                        <a:rPr lang="fr-FR" sz="85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zh-CN" sz="850" b="0" i="1" dirty="0"/>
              </a:p>
              <a:p>
                <a:pPr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85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850" b="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850" b="0" i="1">
                              <a:latin typeface="Cambria Math" panose="02040503050406030204" pitchFamily="18" charset="0"/>
                            </a:rPr>
                            <m:t>𝑟</m:t>
                          </m:r>
                          <m:sSub>
                            <m:sSubPr>
                              <m:ctrlPr>
                                <a:rPr lang="en-US" sz="85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𝑚𝑜𝑑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en-US" sz="85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850" b="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85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85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50" b="0" i="1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850" b="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ctrlPr>
                            <a:rPr lang="en-US" sz="850" b="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850" b="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850" b="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850" b="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850" b="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b>
                            <m:sSubPr>
                              <m:ctrlPr>
                                <a:rPr lang="en-US" sz="85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850" b="0" i="1">
                              <a:latin typeface="Cambria Math" panose="02040503050406030204" pitchFamily="18" charset="0"/>
                            </a:rPr>
                            <m:t>𝑟𝑒𝑐𝑡</m:t>
                          </m:r>
                          <m:d>
                            <m:dPr>
                              <m:ctrlPr>
                                <a:rPr lang="en-US" sz="85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85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850" b="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850" b="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  <m:r>
                                        <a:rPr lang="en-US" sz="850" b="0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sz="850" b="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sz="850" b="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num>
                                    <m:den>
                                      <m:r>
                                        <a:rPr lang="en-US" sz="850" b="0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den>
                                  </m:f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)−</m:t>
                                  </m:r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sSub>
                                    <m:sSubPr>
                                      <m:ctrlPr>
                                        <a:rPr lang="en-US" sz="85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850" b="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850" b="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85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850" b="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850" b="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sSup>
                            <m:sSupPr>
                              <m:ctrlPr>
                                <a:rPr lang="en-US" sz="850" b="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(2</m:t>
                              </m:r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)+</m:t>
                              </m:r>
                              <m:sSub>
                                <m:sSubPr>
                                  <m:ctrlP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𝛷</m:t>
                                  </m:r>
                                </m:e>
                                <m:sub>
                                  <m:r>
                                    <a:rPr lang="en-US" sz="850" b="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850" b="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p>
                          </m:sSup>
                        </m:e>
                      </m:nary>
                      <m:r>
                        <a:rPr lang="fr-FR" sz="85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85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8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𝑟𝑒𝑐𝑒𝑖𝑣𝑒𝑑</m:t>
                      </m:r>
                      <m:r>
                        <a:rPr lang="fr-FR" sz="85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85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𝑏𝑢𝑟𝑠𝑡</m:t>
                      </m:r>
                      <m:r>
                        <a:rPr lang="fr-FR" sz="85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zh-CN" sz="850" b="0" i="1" dirty="0"/>
              </a:p>
              <a:p>
                <a:pPr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8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85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sSub>
                            <m:sSubPr>
                              <m:ctrlPr>
                                <a:rPr lang="en-US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𝑚𝑖𝑥</m:t>
                              </m:r>
                            </m:e>
                            <m:sub>
                              <m:r>
                                <a:rPr lang="en-US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𝑚𝑜𝑑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en-US" sz="85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85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 sz="8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sz="85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85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85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85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85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b>
                            <m:sSubPr>
                              <m:ctrlPr>
                                <a:rPr lang="en-US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sSub>
                                <m:sSubPr>
                                  <m:ctrlPr>
                                    <a:rPr lang="en-US" sz="85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85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85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𝑚𝑜𝑑</m:t>
                                  </m:r>
                                </m:sub>
                              </m:sSub>
                            </m:sub>
                          </m:sSub>
                          <m:d>
                            <m:dPr>
                              <m:ctrlPr>
                                <a:rPr lang="en-US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fr-FR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fr-FR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r>
                            <a:rPr lang="fr-FR" sz="8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sSubSup>
                            <m:sSubSupPr>
                              <m:ctrlPr>
                                <a:rPr lang="fr-FR" sz="85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sSub>
                                <m:sSubPr>
                                  <m:ctrlPr>
                                    <a:rPr lang="en-US" sz="85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85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85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𝑚𝑜𝑑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fr-FR" sz="85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fr-FR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fr-FR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nary>
                      <m:r>
                        <a:rPr lang="en-US" sz="85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85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85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sSub>
                            <m:sSubPr>
                              <m:ctrlPr>
                                <a:rPr lang="fr-FR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fr-FR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sz="85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fr-FR" sz="85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fr-FR" sz="85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fr-FR" sz="85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fr-FR" sz="85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bSup>
                            <m:sSubSupPr>
                              <m:ctrlPr>
                                <a:rPr lang="fr-FR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fr-FR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fr-FR" sz="85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850" i="1">
                              <a:latin typeface="Cambria Math" panose="02040503050406030204" pitchFamily="18" charset="0"/>
                            </a:rPr>
                            <m:t>𝑟𝑒𝑐𝑡</m:t>
                          </m:r>
                          <m:d>
                            <m:dPr>
                              <m:ctrlPr>
                                <a:rPr lang="en-US" sz="8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85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85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85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85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sSub>
                                    <m:sSubPr>
                                      <m:ctrlP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  <m:r>
                                    <a:rPr lang="en-US" sz="85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  <m:d>
                                        <m:dPr>
                                          <m:ctrlPr>
                                            <a:rPr lang="en-US" sz="85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85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den>
                                  </m:f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  <m:r>
                                    <a:rPr lang="en-US" sz="85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  <m:d>
                                        <m:dPr>
                                          <m:ctrlPr>
                                            <a:rPr lang="en-US" sz="85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85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den>
                                  </m:f>
                                </m:den>
                              </m:f>
                            </m:e>
                          </m:d>
                          <m:sSup>
                            <m:sSupPr>
                              <m:ctrlPr>
                                <a:rPr lang="en-US" sz="85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5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85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85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85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85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en-US" sz="85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85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85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85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85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  <m:d>
                                    <m:dPr>
                                      <m:ctrlPr>
                                        <a:rPr lang="en-US" sz="85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fr-FR" sz="85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sz="85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fr-FR" sz="8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85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8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𝑚𝑖𝑥𝑒𝑑</m:t>
                      </m:r>
                      <m:r>
                        <a:rPr lang="fr-FR" sz="8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8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𝑏𝑢𝑟𝑠𝑡</m:t>
                      </m:r>
                      <m:r>
                        <a:rPr lang="fr-FR" sz="85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zh-CN" sz="850" b="0" i="1" dirty="0"/>
              </a:p>
              <a:p>
                <a:pPr indent="0">
                  <a:lnSpc>
                    <a:spcPct val="150000"/>
                  </a:lnSpc>
                  <a:buNone/>
                </a:pPr>
                <a:r>
                  <a:rPr lang="en-US" altLang="zh-CN" sz="850" b="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sSub>
                          <m:sSubPr>
                            <m:ctrlP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𝑚𝑜𝑑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fr-FR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altLang="zh-CN" sz="850" b="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=</a:t>
                </a:r>
                <a:r>
                  <a:rPr lang="en-US" sz="850" b="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e>
                        </m:rad>
                      </m:den>
                    </m:f>
                  </m:oMath>
                </a14:m>
                <a:r>
                  <a:rPr lang="en-US" sz="850" b="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85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𝑟𝑒𝑐𝑡</m:t>
                    </m:r>
                    <m:d>
                      <m:dPr>
                        <m:ctrlP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sSub>
                              <m:sSubPr>
                                <m:ctrlP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den>
                        </m:f>
                      </m:e>
                    </m:d>
                    <m:sSup>
                      <m:sSupPr>
                        <m:ctrlP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sSub>
                          <m:sSubPr>
                            <m:ctrlP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𝛷</m:t>
                            </m:r>
                          </m:e>
                          <m:sub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altLang="zh-CN" sz="850" b="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  <m:sSub>
                          <m:sSubPr>
                            <m:ctrlP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𝑚𝑜𝑑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fr-FR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altLang="zh-CN" sz="850" b="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=</a:t>
                </a:r>
                <a:r>
                  <a:rPr lang="en-US" sz="850" b="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e>
                        </m:rad>
                      </m:den>
                    </m:f>
                  </m:oMath>
                </a14:m>
                <a:r>
                  <a:rPr lang="en-US" sz="850" b="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85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𝑟𝑒𝑐𝑡</m:t>
                    </m:r>
                    <m:d>
                      <m:dPr>
                        <m:ctrlP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den>
                            </m:f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)−</m:t>
                            </m:r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sSub>
                              <m:sSubPr>
                                <m:ctrlP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85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den>
                        </m:f>
                      </m:e>
                    </m:d>
                    <m:sSup>
                      <m:sSupPr>
                        <m:ctrlP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sSub>
                          <m:sSubPr>
                            <m:ctrlP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)+</m:t>
                        </m:r>
                        <m:sSub>
                          <m:sSubPr>
                            <m:ctrlP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𝛷</m:t>
                            </m:r>
                          </m:e>
                          <m:sub>
                            <m:r>
                              <a:rPr lang="en-US" sz="85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sz="85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altLang="zh-CN" sz="85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50" b="0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8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850" b="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85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8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85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sSub>
                            <m:sSubPr>
                              <m:ctrlPr>
                                <a:rPr lang="fr-FR" sz="85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85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fr-FR" sz="85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sz="85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fr-FR" sz="850" b="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fr-FR" sz="850" b="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fr-FR" sz="850" b="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fr-FR" sz="850" b="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bSup>
                            <m:sSubSupPr>
                              <m:ctrlPr>
                                <a:rPr lang="fr-FR" sz="85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85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fr-FR" sz="85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fr-FR" sz="8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850" i="1">
                              <a:latin typeface="Cambria Math" panose="02040503050406030204" pitchFamily="18" charset="0"/>
                            </a:rPr>
                            <m:t>𝑟𝑒𝑐𝑡</m:t>
                          </m:r>
                          <m:d>
                            <m:dPr>
                              <m:ctrlPr>
                                <a:rPr lang="en-US" sz="8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85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85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85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85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sSub>
                                    <m:sSubPr>
                                      <m:ctrlP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  <m:r>
                                    <a:rPr lang="en-US" sz="85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  <m:d>
                                        <m:dPr>
                                          <m:ctrlPr>
                                            <a:rPr lang="en-US" sz="85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85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den>
                                  </m:f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  <m:r>
                                    <a:rPr lang="en-US" sz="85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  <m:d>
                                        <m:dPr>
                                          <m:ctrlPr>
                                            <a:rPr lang="en-US" sz="85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85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en-US" sz="850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den>
                                  </m:f>
                                </m:den>
                              </m:f>
                            </m:e>
                          </m:d>
                          <m:sSup>
                            <m:sSupPr>
                              <m:ctrlPr>
                                <a:rPr lang="en-US" sz="8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5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85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85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85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85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en-US" sz="85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85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85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85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85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  <m:r>
                                    <a:rPr lang="en-US" sz="85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fr-FR" sz="850" b="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85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sz="85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fr-FR" sz="85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85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8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𝑏𝑎𝑠𝑒𝑏𝑎𝑛𝑑</m:t>
                      </m:r>
                      <m:r>
                        <a:rPr lang="fr-FR" sz="85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8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𝑠𝑖𝑔𝑛𝑎𝑙</m:t>
                      </m:r>
                      <m:r>
                        <a:rPr lang="fr-FR" sz="85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zh-CN" sz="850" b="0" i="1" dirty="0"/>
              </a:p>
              <a:p>
                <a:pPr marL="628650" indent="-285750">
                  <a:buFont typeface="Wingdings" panose="05000000000000000000" pitchFamily="2" charset="2"/>
                  <a:buChar char="Ø"/>
                </a:pPr>
                <a:r>
                  <a:rPr lang="en-US" altLang="zh-CN" sz="1400" b="0" dirty="0"/>
                  <a:t>The baseband signal is the same (apart from magnitude change) as the one in the case of a non-modulated transmitted signal given in slide 6. Meaning that the modulation will not impact the radar performance.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52600"/>
                <a:ext cx="7772400" cy="4722813"/>
              </a:xfrm>
              <a:blipFill>
                <a:blip r:embed="rId3"/>
                <a:stretch>
                  <a:fillRect l="-314" t="-388" b="-38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zh-CN" sz="1800" dirty="0"/>
              <a:t>January 2021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286896" y="6475413"/>
            <a:ext cx="22570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dirty="0">
                <a:solidFill>
                  <a:schemeClr val="dk1"/>
                </a:solidFill>
                <a:ea typeface="Times New Roman"/>
                <a:cs typeface="Arial"/>
              </a:rPr>
              <a:t>A. Haskou, et al. </a:t>
            </a:r>
            <a:r>
              <a:rPr lang="en-US" altLang="zh-CN" dirty="0"/>
              <a:t>(InterDigital, Inc.)</a:t>
            </a:r>
          </a:p>
        </p:txBody>
      </p:sp>
    </p:spTree>
    <p:extLst>
      <p:ext uri="{BB962C8B-B14F-4D97-AF65-F5344CB8AC3E}">
        <p14:creationId xmlns:p14="http://schemas.microsoft.com/office/powerpoint/2010/main" val="2886356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JCS Method (3/3)/ Localization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676400"/>
            <a:ext cx="7858125" cy="2118791"/>
          </a:xfrm>
        </p:spPr>
        <p:txBody>
          <a:bodyPr/>
          <a:lstStyle/>
          <a:p>
            <a:r>
              <a:rPr lang="en-US" altLang="zh-CN" sz="1800" dirty="0"/>
              <a:t>Collaborative multi-static localization method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/>
              <a:t>The AP generates </a:t>
            </a:r>
            <a:r>
              <a:rPr lang="en-US" altLang="zh-CN" sz="1600" dirty="0"/>
              <a:t>a single </a:t>
            </a:r>
            <a:r>
              <a:rPr lang="en-US" altLang="zh-CN" sz="1600" b="0" dirty="0"/>
              <a:t>SFCW-like waveform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/>
              <a:t>Every Rx (STA Fi) uses the reflected waveform and the synchronization information to calculate its HRRP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/>
              <a:t>Every Rx sends its HRRP to the AP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/>
              <a:t>The AP uses known fixed equipment’s location and range to localize the different targets </a:t>
            </a:r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800" b="0" dirty="0"/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800" b="0" dirty="0"/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800" b="0" dirty="0"/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800" b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zh-CN" sz="1800" dirty="0"/>
              <a:t>January 2021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286896" y="6475413"/>
            <a:ext cx="22570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dirty="0">
                <a:solidFill>
                  <a:schemeClr val="dk1"/>
                </a:solidFill>
                <a:ea typeface="Times New Roman"/>
                <a:cs typeface="Arial"/>
              </a:rPr>
              <a:t>A. Haskou, et al. </a:t>
            </a:r>
            <a:r>
              <a:rPr lang="en-US" altLang="zh-CN" dirty="0"/>
              <a:t>(InterDigital, Inc.)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A15B3B8A-2F55-4476-9394-EA727A1ABB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798" y="3795191"/>
            <a:ext cx="3060000" cy="2620419"/>
          </a:xfrm>
          <a:prstGeom prst="rect">
            <a:avLst/>
          </a:prstGeom>
        </p:spPr>
      </p:pic>
      <p:grpSp>
        <p:nvGrpSpPr>
          <p:cNvPr id="44" name="Group 43">
            <a:extLst>
              <a:ext uri="{FF2B5EF4-FFF2-40B4-BE49-F238E27FC236}">
                <a16:creationId xmlns:a16="http://schemas.microsoft.com/office/drawing/2014/main" id="{D1F52F6B-8A4F-44CA-ADA1-AB312A2015EE}"/>
              </a:ext>
            </a:extLst>
          </p:cNvPr>
          <p:cNvGrpSpPr/>
          <p:nvPr/>
        </p:nvGrpSpPr>
        <p:grpSpPr>
          <a:xfrm>
            <a:off x="3949009" y="3647139"/>
            <a:ext cx="4560502" cy="2805342"/>
            <a:chOff x="3949009" y="3647139"/>
            <a:chExt cx="4560502" cy="2805342"/>
          </a:xfrm>
        </p:grpSpPr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268D073E-B0EF-45EE-811D-8AF58F90F8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949009" y="3647139"/>
              <a:ext cx="3060000" cy="2805342"/>
            </a:xfrm>
            <a:prstGeom prst="rect">
              <a:avLst/>
            </a:prstGeom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BD1386B-2A1F-4257-BBF0-113252021E70}"/>
                </a:ext>
              </a:extLst>
            </p:cNvPr>
            <p:cNvSpPr txBox="1"/>
            <p:nvPr/>
          </p:nvSpPr>
          <p:spPr>
            <a:xfrm>
              <a:off x="6147311" y="5181600"/>
              <a:ext cx="236220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628650" indent="-285750">
                <a:buFont typeface="Arial" panose="020B0604020202020204" pitchFamily="34" charset="0"/>
                <a:buChar char="•"/>
              </a:pPr>
              <a:r>
                <a:rPr lang="en-US" altLang="zh-CN" b="0" dirty="0"/>
                <a:t>M </a:t>
              </a:r>
              <a:r>
                <a:rPr lang="en-US" altLang="zh-CN" b="0" dirty="0">
                  <a:sym typeface="Wingdings" panose="05000000000000000000" pitchFamily="2" charset="2"/>
                </a:rPr>
                <a:t> </a:t>
              </a:r>
              <a:r>
                <a:rPr lang="en-US" altLang="zh-CN" b="0" dirty="0"/>
                <a:t>mobile equipment</a:t>
              </a:r>
            </a:p>
            <a:p>
              <a:pPr marL="628650" indent="-285750">
                <a:buFont typeface="Arial" panose="020B0604020202020204" pitchFamily="34" charset="0"/>
                <a:buChar char="•"/>
              </a:pPr>
              <a:r>
                <a:rPr lang="en-US" altLang="zh-CN" b="0" dirty="0"/>
                <a:t>F  </a:t>
              </a:r>
              <a:r>
                <a:rPr lang="en-US" altLang="zh-CN" b="0" dirty="0">
                  <a:sym typeface="Wingdings" panose="05000000000000000000" pitchFamily="2" charset="2"/>
                </a:rPr>
                <a:t> </a:t>
              </a:r>
              <a:r>
                <a:rPr lang="en-US" altLang="zh-CN" b="0" dirty="0"/>
                <a:t>fixed equipment</a:t>
              </a:r>
            </a:p>
            <a:p>
              <a:pPr marL="628650" indent="-285750">
                <a:buFont typeface="Arial" panose="020B0604020202020204" pitchFamily="34" charset="0"/>
                <a:buChar char="•"/>
              </a:pPr>
              <a:r>
                <a:rPr lang="en-US" altLang="zh-CN" b="0" dirty="0"/>
                <a:t>T</a:t>
              </a:r>
              <a:r>
                <a:rPr lang="en-US" altLang="zh-CN" b="0" dirty="0">
                  <a:sym typeface="Wingdings" panose="05000000000000000000" pitchFamily="2" charset="2"/>
                </a:rPr>
                <a:t> target</a:t>
              </a:r>
              <a:endParaRPr lang="en-US" altLang="zh-CN" b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10420988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9B8C4DB7864E42864FFE8E8507A018" ma:contentTypeVersion="2" ma:contentTypeDescription="Create a new document." ma:contentTypeScope="" ma:versionID="8b2e0230459ead919e3c5320c8ab1687">
  <xsd:schema xmlns:xsd="http://www.w3.org/2001/XMLSchema" xmlns:xs="http://www.w3.org/2001/XMLSchema" xmlns:p="http://schemas.microsoft.com/office/2006/metadata/properties" xmlns:ns2="fc19e365-f198-4219-b11e-4966496e7329" targetNamespace="http://schemas.microsoft.com/office/2006/metadata/properties" ma:root="true" ma:fieldsID="199432733f35f72952406cb53e1ec5ac" ns2:_="">
    <xsd:import namespace="fc19e365-f198-4219-b11e-4966496e73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19e365-f198-4219-b11e-4966496e73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E838DE-7E7E-4B9F-8B7D-46A1D57E67E2}">
  <ds:schemaRefs>
    <ds:schemaRef ds:uri="http://schemas.microsoft.com/office/2006/documentManagement/types"/>
    <ds:schemaRef ds:uri="fc19e365-f198-4219-b11e-4966496e7329"/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D4F85F-437F-4C00-B7B2-4D234C2390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AFBA48-3B50-4049-9F09-7E8D51FD5D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19e365-f198-4219-b11e-4966496e73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741</TotalTime>
  <Words>1770</Words>
  <Application>Microsoft Office PowerPoint</Application>
  <PresentationFormat>On-screen Show (4:3)</PresentationFormat>
  <Paragraphs>237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Cambria Math</vt:lpstr>
      <vt:lpstr>Times New Roman</vt:lpstr>
      <vt:lpstr>Wingdings</vt:lpstr>
      <vt:lpstr>802-11-Submission</vt:lpstr>
      <vt:lpstr>Discussion on a Joint Communication and Sensing (JCS) Method</vt:lpstr>
      <vt:lpstr>Outline </vt:lpstr>
      <vt:lpstr>Abstract</vt:lpstr>
      <vt:lpstr>Introduction</vt:lpstr>
      <vt:lpstr>SFCW Radar Principle (1/2)</vt:lpstr>
      <vt:lpstr>SFCW Radar Principle (2/2)</vt:lpstr>
      <vt:lpstr>JCS Method (1/3)</vt:lpstr>
      <vt:lpstr>JCS Method (2/3)/ Modulation Impact</vt:lpstr>
      <vt:lpstr>JCS Method (3/3)/ Localization</vt:lpstr>
      <vt:lpstr>Simulation Results/ Configuration</vt:lpstr>
      <vt:lpstr>Simulation Results/ IEEE 802.11ax (1/2) </vt:lpstr>
      <vt:lpstr>Simulation Results/ IEEE 802.11ax (2/2)</vt:lpstr>
      <vt:lpstr>Summary</vt:lpstr>
      <vt:lpstr>References</vt:lpstr>
      <vt:lpstr>SP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Usage models for Wi-Fi sensing</dc:title>
  <dc:creator>durui (D)</dc:creator>
  <cp:lastModifiedBy>Rui Yang</cp:lastModifiedBy>
  <cp:revision>902</cp:revision>
  <cp:lastPrinted>1998-02-10T13:28:06Z</cp:lastPrinted>
  <dcterms:created xsi:type="dcterms:W3CDTF">2007-04-17T18:10:23Z</dcterms:created>
  <dcterms:modified xsi:type="dcterms:W3CDTF">2021-01-11T13:22:27Z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(3)RDtJwD3NMBEJL8VPWDuHYsYnnfJuU3g1HORRVF9i/tpg9jF2+1oe0HHUumgvELdsSlmlWBOh
pMIwkTjGbRB4O/I6viqli+RAsIA20sTfjGmG4pyPWN1dBzCnNlEM1HNsCb6PVENERbPsCU4f
3s73wKlGGsHgt0jWlVS6yNo2JUJ85O1ihrgPt08RRQJPMNcXohdj+RiQbv9FYxshRDBly3mV
Sjph61oAfv//CkNnBC</vt:lpwstr>
  </property>
  <property fmtid="{D5CDD505-2E9C-101B-9397-08002B2CF9AE}" pid="10" name="_2015_ms_pID_7253431">
    <vt:lpwstr>77JE3+MV9tdz9I30FWSCPHQqZQ4yB0OnJgyL4gtFgcWvQsKR4ruZ3z
xCzzF1N5kgZUR0E8Jw/iQBpu7B/0wFw+pJQ4QcPRnPyb0pG2V7eah9B73tbjspehBhDdDQhG
a9zqUUjazku40SYujTzNNIVX8XTF1bMEzJm3kRZaUwL9dTs38xsd+eNb5iuz4xFzQqJaQyrL
h/lfhfQQYcJXAEVC3T1fDFHaj56zodI3EQNJ</vt:lpwstr>
  </property>
  <property fmtid="{D5CDD505-2E9C-101B-9397-08002B2CF9AE}" pid="11" name="_2015_ms_pID_7253432">
    <vt:lpwstr>Bg==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1594688489</vt:lpwstr>
  </property>
  <property fmtid="{D5CDD505-2E9C-101B-9397-08002B2CF9AE}" pid="23" name="ContentTypeId">
    <vt:lpwstr>0x010100249B8C4DB7864E42864FFE8E8507A018</vt:lpwstr>
  </property>
</Properties>
</file>