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31" r:id="rId2"/>
    <p:sldId id="910" r:id="rId3"/>
    <p:sldId id="958" r:id="rId4"/>
    <p:sldId id="996" r:id="rId5"/>
    <p:sldId id="1008" r:id="rId6"/>
    <p:sldId id="1009" r:id="rId7"/>
    <p:sldId id="997" r:id="rId8"/>
    <p:sldId id="949" r:id="rId9"/>
    <p:sldId id="1010" r:id="rId10"/>
    <p:sldId id="1003" r:id="rId11"/>
    <p:sldId id="1007" r:id="rId12"/>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0746" autoAdjust="0"/>
    <p:restoredTop sz="95343" autoAdjust="0"/>
  </p:normalViewPr>
  <p:slideViewPr>
    <p:cSldViewPr>
      <p:cViewPr varScale="1">
        <p:scale>
          <a:sx n="116" d="100"/>
          <a:sy n="116" d="100"/>
        </p:scale>
        <p:origin x="2172" y="10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GB" smtClean="0"/>
              <a:t>doc.: IEEE 802.11-19/xxxxr0</a:t>
            </a:r>
            <a:endParaRPr lang="en-GB" dirty="0"/>
          </a:p>
        </p:txBody>
      </p:sp>
      <p:sp>
        <p:nvSpPr>
          <p:cNvPr id="5" name="页脚占位符 4"/>
          <p:cNvSpPr>
            <a:spLocks noGrp="1"/>
          </p:cNvSpPr>
          <p:nvPr>
            <p:ph type="ftr" sz="quarter" idx="11"/>
          </p:nvPr>
        </p:nvSpPr>
        <p:spPr/>
        <p:txBody>
          <a:bodyPr/>
          <a:lstStyle/>
          <a:p>
            <a:pPr lvl="4">
              <a:defRPr/>
            </a:pPr>
            <a:r>
              <a:rPr lang="en-GB" smtClean="0"/>
              <a:t>(Huawei)</a:t>
            </a:r>
            <a:endParaRPr lang="en-GB" dirty="0"/>
          </a:p>
        </p:txBody>
      </p:sp>
      <p:sp>
        <p:nvSpPr>
          <p:cNvPr id="6" name="灯片编号占位符 5"/>
          <p:cNvSpPr>
            <a:spLocks noGrp="1"/>
          </p:cNvSpPr>
          <p:nvPr>
            <p:ph type="sldNum" sz="quarter" idx="12"/>
          </p:nvPr>
        </p:nvSpPr>
        <p:spPr/>
        <p:txBody>
          <a:bodyPr/>
          <a:lstStyle/>
          <a:p>
            <a:pPr>
              <a:defRPr/>
            </a:pPr>
            <a:r>
              <a:rPr lang="en-GB" altLang="en-US" smtClean="0"/>
              <a:t>Page </a:t>
            </a:r>
            <a:fld id="{6D97498F-4D25-4339-A505-6DFAF1C539A8}" type="slidenum">
              <a:rPr lang="en-GB" altLang="en-US" smtClean="0"/>
              <a:pPr>
                <a:defRPr/>
              </a:pPr>
              <a:t>2</a:t>
            </a:fld>
            <a:endParaRPr lang="en-GB" altLang="en-US"/>
          </a:p>
        </p:txBody>
      </p:sp>
    </p:spTree>
    <p:extLst>
      <p:ext uri="{BB962C8B-B14F-4D97-AF65-F5344CB8AC3E}">
        <p14:creationId xmlns:p14="http://schemas.microsoft.com/office/powerpoint/2010/main" val="2247096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1/11/2021</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March 2020</a:t>
            </a:r>
            <a:endParaRPr lang="en-GB" altLang="en-US" dirty="0"/>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Jan 2021</a:t>
            </a:r>
            <a:endParaRPr lang="en-GB" altLang="en-US" dirty="0"/>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802.11-21/0062r0</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smtClean="0"/>
              <a:t>Error Recovery for </a:t>
            </a:r>
            <a:r>
              <a:rPr lang="en-US" altLang="zh-CN" dirty="0" smtClean="0"/>
              <a:t>NSTR </a:t>
            </a:r>
            <a:r>
              <a:rPr lang="en-US" altLang="zh-CN" dirty="0" smtClean="0"/>
              <a:t>MLD</a:t>
            </a:r>
            <a:br>
              <a:rPr lang="en-US" altLang="zh-CN" dirty="0" smtClean="0"/>
            </a:br>
            <a:r>
              <a:rPr lang="en-US" altLang="zh-CN" dirty="0" smtClean="0"/>
              <a:t>-Follow up</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2021-01-10</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843709006"/>
              </p:ext>
            </p:extLst>
          </p:nvPr>
        </p:nvGraphicFramePr>
        <p:xfrm>
          <a:off x="1152525" y="2998720"/>
          <a:ext cx="7391400" cy="2280419"/>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2209800">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algn="ctr"/>
                      <a:r>
                        <a:rPr lang="en-US" sz="1100" dirty="0" smtClean="0"/>
                        <a:t>Yunbo Li</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2813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Yuchen</a:t>
                      </a:r>
                      <a:r>
                        <a:rPr lang="en-US" sz="1100" baseline="0" dirty="0" smtClean="0"/>
                        <a:t> Guo</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Ming </a:t>
                      </a:r>
                      <a:r>
                        <a:rPr lang="en-US" sz="1100" dirty="0" err="1" smtClean="0"/>
                        <a:t>Gan</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Guogang</a:t>
                      </a:r>
                      <a:r>
                        <a:rPr lang="en-US" sz="1100" dirty="0" smtClean="0"/>
                        <a:t> Huang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err="1" smtClean="0"/>
                        <a:t>Yiqing</a:t>
                      </a:r>
                      <a:r>
                        <a:rPr lang="en-US" altLang="zh-CN" sz="1100" baseline="0" dirty="0" smtClean="0"/>
                        <a:t> Li</a:t>
                      </a:r>
                      <a:endParaRPr lang="en-US" altLang="zh-CN"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t>Rob</a:t>
                      </a:r>
                      <a:r>
                        <a:rPr lang="en-US" altLang="zh-CN" sz="1100" baseline="0" dirty="0" smtClean="0"/>
                        <a:t> Sun</a:t>
                      </a:r>
                      <a:endParaRPr lang="en-US" altLang="zh-CN"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err="1" smtClean="0"/>
                        <a:t>Zhenguo</a:t>
                      </a:r>
                      <a:r>
                        <a:rPr lang="en-US" altLang="zh-CN" sz="1100" dirty="0" smtClean="0"/>
                        <a:t> Du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878446" cy="276999"/>
          </a:xfrm>
        </p:spPr>
        <p:txBody>
          <a:bodyPr/>
          <a:lstStyle/>
          <a:p>
            <a:pPr>
              <a:defRPr/>
            </a:pPr>
            <a:r>
              <a:rPr lang="en-US" altLang="en-US" dirty="0" smtClean="0"/>
              <a:t>Jan 2021</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[1</a:t>
            </a:r>
            <a:r>
              <a:rPr lang="en-US" altLang="zh-CN" sz="1800" dirty="0"/>
              <a:t>] </a:t>
            </a:r>
            <a:r>
              <a:rPr lang="en-US" altLang="zh-CN" sz="1800" dirty="0" smtClean="0"/>
              <a:t>11-20-1062-05-00be-error-recovery-for-non-str-mld</a:t>
            </a:r>
          </a:p>
          <a:p>
            <a:pPr>
              <a:spcBef>
                <a:spcPts val="600"/>
              </a:spcBef>
            </a:pPr>
            <a:r>
              <a:rPr lang="en-US" altLang="zh-CN" sz="1800" dirty="0"/>
              <a:t>[2] 11-20-1278-00-00be-error-recovery-in-synchronous-multiple-frame-transmission</a:t>
            </a:r>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Reference</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8557439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57200" y="1600199"/>
            <a:ext cx="8327209" cy="4648201"/>
          </a:xfrm>
        </p:spPr>
        <p:txBody>
          <a:bodyPr/>
          <a:lstStyle/>
          <a:p>
            <a:pPr>
              <a:spcBef>
                <a:spcPts val="600"/>
              </a:spcBef>
            </a:pPr>
            <a:r>
              <a:rPr lang="en-US" altLang="zh-CN" sz="1800" dirty="0"/>
              <a:t>In R1, do you agree that </a:t>
            </a:r>
            <a:r>
              <a:rPr lang="en-US" altLang="zh-CN" sz="1800" dirty="0" smtClean="0"/>
              <a:t>after </a:t>
            </a:r>
            <a:r>
              <a:rPr lang="en-US" altLang="zh-CN" sz="1800" dirty="0"/>
              <a:t>two PPDUs with end time alignment (and the PPDUs carrying the expected response frames are also with end time alignment) are transmitted by a MLD on two links of an NSTR link pair respectively, when PHY-</a:t>
            </a:r>
            <a:r>
              <a:rPr lang="en-US" altLang="zh-CN" sz="1800" dirty="0" err="1"/>
              <a:t>RXSTART.indication</a:t>
            </a:r>
            <a:r>
              <a:rPr lang="en-US" altLang="zh-CN" sz="1800" dirty="0"/>
              <a:t> is received but FCS is not correct for response frame on one link while successful receive the response frame on another link, or PHY-</a:t>
            </a:r>
            <a:r>
              <a:rPr lang="en-US" altLang="zh-CN" sz="1800" dirty="0" err="1"/>
              <a:t>RXSTART.indication</a:t>
            </a:r>
            <a:r>
              <a:rPr lang="en-US" altLang="zh-CN" sz="1800" dirty="0"/>
              <a:t> is received but FCS is not correct for response frame on both links, below IFSs before next PPDU on each link are allowed for error recovery</a:t>
            </a:r>
          </a:p>
          <a:p>
            <a:pPr lvl="1">
              <a:spcBef>
                <a:spcPts val="600"/>
              </a:spcBef>
            </a:pPr>
            <a:r>
              <a:rPr lang="en-US" altLang="zh-CN" sz="1400" dirty="0"/>
              <a:t>the IFS on the link with earlier ending response frame will </a:t>
            </a:r>
            <a:r>
              <a:rPr lang="en-US" altLang="zh-CN" sz="1400" dirty="0" smtClean="0"/>
              <a:t>be </a:t>
            </a:r>
            <a:r>
              <a:rPr lang="en-US" altLang="zh-CN" sz="1400" dirty="0"/>
              <a:t>PIFS, </a:t>
            </a:r>
          </a:p>
          <a:p>
            <a:pPr lvl="1">
              <a:spcBef>
                <a:spcPts val="600"/>
              </a:spcBef>
            </a:pPr>
            <a:r>
              <a:rPr lang="en-US" altLang="zh-CN" sz="1400" dirty="0"/>
              <a:t>the IFS on the link with later ending response frame </a:t>
            </a:r>
            <a:r>
              <a:rPr lang="en-US" altLang="zh-CN" sz="1400" dirty="0" smtClean="0"/>
              <a:t>is a value </a:t>
            </a:r>
            <a:r>
              <a:rPr lang="en-US" altLang="zh-CN" sz="1400" dirty="0"/>
              <a:t>between [PIFS-4us, PIFS</a:t>
            </a:r>
            <a:r>
              <a:rPr lang="en-US" altLang="zh-CN" sz="1400" dirty="0" smtClean="0"/>
              <a:t>].</a:t>
            </a:r>
            <a:endParaRPr lang="en-US" altLang="zh-CN" sz="1400" dirty="0" smtClean="0">
              <a:latin typeface="Times New Roman" panose="02020603050405020304" pitchFamily="18" charset="0"/>
              <a:ea typeface="宋体" panose="02010600030101010101" pitchFamily="2" charset="-122"/>
              <a:cs typeface="Times New Roman" panose="02020603050405020304" pitchFamily="18" charset="0"/>
            </a:endParaRPr>
          </a:p>
          <a:p>
            <a:pPr marL="457200" lvl="1" indent="0">
              <a:buNone/>
            </a:pPr>
            <a:endParaRPr lang="en-US" altLang="zh-CN" dirty="0"/>
          </a:p>
          <a:p>
            <a:pPr marL="457200" lvl="1" indent="0">
              <a:buNone/>
            </a:pPr>
            <a:r>
              <a:rPr lang="en-US" altLang="zh-CN" sz="1400" dirty="0" smtClean="0"/>
              <a:t>Note: </a:t>
            </a:r>
            <a:r>
              <a:rPr lang="en-US" altLang="zh-CN" sz="1400" dirty="0" smtClean="0">
                <a:latin typeface="Times New Roman" panose="02020603050405020304" pitchFamily="18" charset="0"/>
                <a:ea typeface="宋体" panose="02010600030101010101" pitchFamily="2" charset="-122"/>
                <a:cs typeface="Times New Roman" panose="02020603050405020304" pitchFamily="18" charset="0"/>
              </a:rPr>
              <a:t>when </a:t>
            </a:r>
            <a:r>
              <a:rPr lang="en-US" altLang="zh-CN" sz="1400" dirty="0">
                <a:latin typeface="Times New Roman" panose="02020603050405020304" pitchFamily="18" charset="0"/>
                <a:ea typeface="宋体" panose="02010600030101010101" pitchFamily="2" charset="-122"/>
                <a:cs typeface="Times New Roman" panose="02020603050405020304" pitchFamily="18" charset="0"/>
              </a:rPr>
              <a:t>the two response frames with the same ending time, any one of the two response frames can be the earlier ending response frame or later ending response frame.</a:t>
            </a:r>
          </a:p>
          <a:p>
            <a:pPr marL="457200" lvl="1" indent="0">
              <a:buNone/>
            </a:pPr>
            <a:r>
              <a:rPr lang="en-US" altLang="zh-CN" dirty="0" smtClean="0"/>
              <a:t> </a:t>
            </a:r>
            <a:endParaRPr lang="zh-CN" altLang="zh-CN" sz="2800" dirty="0" smtClean="0"/>
          </a:p>
          <a:p>
            <a:pPr marL="0" indent="0">
              <a:buNone/>
            </a:pPr>
            <a:r>
              <a:rPr lang="en-US" altLang="zh-CN" sz="1800" dirty="0" smtClean="0"/>
              <a:t>Y/N/A = </a:t>
            </a:r>
          </a:p>
          <a:p>
            <a:endParaRPr lang="en-US" altLang="zh-CN" sz="2000" dirty="0"/>
          </a:p>
          <a:p>
            <a:endParaRPr lang="en-US" altLang="zh-CN" sz="2000" dirty="0" smtClean="0"/>
          </a:p>
          <a:p>
            <a:pPr lvl="1"/>
            <a:endParaRPr lang="en-US" altLang="zh-CN" sz="1600" dirty="0"/>
          </a:p>
          <a:p>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Straw Poll 1</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32462386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4646613"/>
          </a:xfrm>
        </p:spPr>
        <p:txBody>
          <a:bodyPr/>
          <a:lstStyle/>
          <a:p>
            <a:pPr>
              <a:spcBef>
                <a:spcPts val="600"/>
              </a:spcBef>
            </a:pPr>
            <a:r>
              <a:rPr lang="en-US" altLang="zh-CN" sz="1800" dirty="0" smtClean="0">
                <a:latin typeface="Times New Roman" panose="02020603050405020304" pitchFamily="18" charset="0"/>
                <a:ea typeface="楷体_GB2312" pitchFamily="49" charset="-122"/>
              </a:rPr>
              <a:t>A NSTR MLD is allowed </a:t>
            </a:r>
            <a:r>
              <a:rPr lang="en-US" altLang="zh-CN" sz="1800" dirty="0" smtClean="0">
                <a:latin typeface="Times New Roman" panose="02020603050405020304" pitchFamily="18" charset="0"/>
                <a:ea typeface="楷体_GB2312" pitchFamily="49" charset="-122"/>
              </a:rPr>
              <a:t>to use an IFS larger than SIFS on the successful link to do error </a:t>
            </a:r>
            <a:r>
              <a:rPr lang="en-US" altLang="zh-CN" sz="1800" dirty="0" smtClean="0">
                <a:latin typeface="Times New Roman" panose="02020603050405020304" pitchFamily="18" charset="0"/>
                <a:ea typeface="楷体_GB2312" pitchFamily="49" charset="-122"/>
              </a:rPr>
              <a:t>recovery according to below Motion;</a:t>
            </a:r>
            <a:endParaRPr lang="en-US" altLang="zh-CN" sz="1800" dirty="0" smtClean="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The exact number of this IFS is TBD for now; Further details are discussed in this presentation.</a:t>
            </a:r>
          </a:p>
          <a:p>
            <a:pPr marL="0" lvl="0" indent="0">
              <a:spcBef>
                <a:spcPct val="0"/>
              </a:spcBef>
              <a:buNone/>
            </a:pPr>
            <a:endParaRPr lang="en-GB" altLang="zh-CN" sz="1600" dirty="0" smtClean="0">
              <a:latin typeface="Times New Roman" panose="02020603050405020304" pitchFamily="18" charset="0"/>
              <a:ea typeface="宋体" panose="02010600030101010101" pitchFamily="2" charset="-122"/>
              <a:cs typeface="Times New Roman" panose="02020603050405020304" pitchFamily="18" charset="0"/>
            </a:endParaRPr>
          </a:p>
          <a:p>
            <a:pPr marL="457200" lvl="1" indent="0">
              <a:buNone/>
            </a:pPr>
            <a:r>
              <a:rPr lang="en-US" altLang="zh-CN" sz="1400" i="1" dirty="0"/>
              <a:t>In R1, after two PPDUs with end time alignment (and the PPDUs carrying the expected response frames are also with end time alignment) are transmitted by a NSTR MLD on link 1 and link 2 respectively, STA 1 affiliated with this NSTR MLD may use an IFS greater than SIFS between the ending time of PPDU carrying the successful response frame and a following PPDU within a TXOP on link 1 when PHY-</a:t>
            </a:r>
            <a:r>
              <a:rPr lang="en-US" altLang="zh-CN" sz="1400" i="1" dirty="0" err="1"/>
              <a:t>RXSTART.indication</a:t>
            </a:r>
            <a:r>
              <a:rPr lang="en-US" altLang="zh-CN" sz="1400" i="1" dirty="0"/>
              <a:t> is received but FCS is not correct for response frame on link 2.</a:t>
            </a:r>
            <a:endParaRPr lang="zh-CN" altLang="zh-CN" sz="1400" i="1" dirty="0"/>
          </a:p>
          <a:p>
            <a:pPr lvl="1"/>
            <a:r>
              <a:rPr lang="en-US" altLang="zh-CN" sz="1400" i="1" dirty="0"/>
              <a:t>STA 1 shall transmit the following PPDU only if the ED CS mechanism indicates that the medium is idle;</a:t>
            </a:r>
            <a:endParaRPr lang="zh-CN" altLang="zh-CN" sz="1400" i="1" dirty="0"/>
          </a:p>
          <a:p>
            <a:pPr lvl="1"/>
            <a:r>
              <a:rPr lang="en-US" altLang="zh-CN" sz="1400" i="1" dirty="0"/>
              <a:t>The concrete value for the IFS greater than SIFS is TBD, with an upper limit of PIFS;</a:t>
            </a:r>
            <a:endParaRPr lang="zh-CN" altLang="zh-CN" sz="1400" i="1" dirty="0"/>
          </a:p>
          <a:p>
            <a:pPr lvl="1"/>
            <a:r>
              <a:rPr lang="en-US" altLang="zh-CN" sz="1400" i="1" dirty="0"/>
              <a:t>The response frames are frames sent from STAs affiliated with the peer MLD in the TXOP in response to the frames carried in the previous PPDUs.   </a:t>
            </a:r>
            <a:endParaRPr lang="zh-CN" altLang="zh-CN" sz="1400" i="1" dirty="0"/>
          </a:p>
          <a:p>
            <a:pPr lvl="1"/>
            <a:r>
              <a:rPr lang="en-GB" altLang="zh-CN" sz="1400" i="1" dirty="0"/>
              <a:t>[Motion 146, #SP346, </a:t>
            </a:r>
            <a:r>
              <a:rPr lang="en-US" altLang="zh-CN" sz="1400" i="1" dirty="0"/>
              <a:t>[30]</a:t>
            </a:r>
            <a:r>
              <a:rPr lang="en-GB" altLang="zh-CN" sz="1400" i="1" dirty="0"/>
              <a:t> and </a:t>
            </a:r>
            <a:r>
              <a:rPr lang="en-US" altLang="zh-CN" sz="1400" i="1" dirty="0"/>
              <a:t>[263]</a:t>
            </a:r>
            <a:r>
              <a:rPr lang="en-GB" altLang="zh-CN" sz="1400" i="1" dirty="0"/>
              <a:t>]</a:t>
            </a:r>
            <a:endParaRPr lang="zh-CN" altLang="zh-CN" sz="1400" i="1"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Background</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Recap</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
        <p:nvSpPr>
          <p:cNvPr id="24" name="Content Placeholder 1"/>
          <p:cNvSpPr>
            <a:spLocks noGrp="1"/>
          </p:cNvSpPr>
          <p:nvPr>
            <p:ph idx="1"/>
          </p:nvPr>
        </p:nvSpPr>
        <p:spPr>
          <a:xfrm>
            <a:off x="684213" y="1828800"/>
            <a:ext cx="7772400" cy="2321143"/>
          </a:xfrm>
        </p:spPr>
        <p:txBody>
          <a:bodyPr/>
          <a:lstStyle/>
          <a:p>
            <a:pPr>
              <a:spcBef>
                <a:spcPts val="600"/>
              </a:spcBef>
            </a:pPr>
            <a:r>
              <a:rPr lang="en-US" altLang="zh-CN" sz="1800" dirty="0" smtClean="0">
                <a:latin typeface="Times New Roman" panose="02020603050405020304" pitchFamily="18" charset="0"/>
                <a:ea typeface="楷体_GB2312" pitchFamily="49" charset="-122"/>
              </a:rPr>
              <a:t>This is a high level example to show how to resolve the error recovery problem for a NSTR MLD in [1];</a:t>
            </a:r>
          </a:p>
          <a:p>
            <a:pPr>
              <a:spcBef>
                <a:spcPts val="600"/>
              </a:spcBef>
            </a:pPr>
            <a:r>
              <a:rPr lang="en-US" altLang="zh-CN" sz="1800" dirty="0" smtClean="0">
                <a:latin typeface="Times New Roman" panose="02020603050405020304" pitchFamily="18" charset="0"/>
                <a:ea typeface="楷体_GB2312" pitchFamily="49" charset="-122"/>
              </a:rPr>
              <a:t>As mentioned in [2], PPDU ending time alignment need to be considered in this scenario;</a:t>
            </a:r>
          </a:p>
          <a:p>
            <a:pPr>
              <a:spcBef>
                <a:spcPts val="600"/>
              </a:spcBef>
            </a:pPr>
            <a:r>
              <a:rPr lang="en-US" altLang="zh-CN" sz="1800" dirty="0" smtClean="0">
                <a:latin typeface="Times New Roman" panose="02020603050405020304" pitchFamily="18" charset="0"/>
                <a:ea typeface="楷体_GB2312" pitchFamily="49" charset="-122"/>
              </a:rPr>
              <a:t>The proper IFS that can be used will be </a:t>
            </a:r>
            <a:r>
              <a:rPr lang="en-US" altLang="zh-CN" sz="1800" dirty="0">
                <a:latin typeface="Times New Roman" panose="02020603050405020304" pitchFamily="18" charset="0"/>
                <a:ea typeface="楷体_GB2312" pitchFamily="49" charset="-122"/>
              </a:rPr>
              <a:t>discussed </a:t>
            </a:r>
            <a:r>
              <a:rPr lang="en-US" altLang="zh-CN" sz="1800" dirty="0" smtClean="0">
                <a:latin typeface="Times New Roman" panose="02020603050405020304" pitchFamily="18" charset="0"/>
                <a:ea typeface="楷体_GB2312" pitchFamily="49" charset="-122"/>
              </a:rPr>
              <a:t>in the </a:t>
            </a:r>
            <a:r>
              <a:rPr lang="en-US" altLang="zh-CN" sz="1800" dirty="0">
                <a:latin typeface="Times New Roman" panose="02020603050405020304" pitchFamily="18" charset="0"/>
                <a:ea typeface="楷体_GB2312" pitchFamily="49" charset="-122"/>
              </a:rPr>
              <a:t>following </a:t>
            </a:r>
            <a:r>
              <a:rPr lang="en-US" altLang="zh-CN" sz="1800" dirty="0" smtClean="0">
                <a:latin typeface="Times New Roman" panose="02020603050405020304" pitchFamily="18" charset="0"/>
                <a:ea typeface="楷体_GB2312" pitchFamily="49" charset="-122"/>
              </a:rPr>
              <a:t>slides.</a:t>
            </a:r>
            <a:endParaRPr lang="en-US" altLang="zh-CN" sz="1800" dirty="0">
              <a:latin typeface="Times New Roman" panose="02020603050405020304" pitchFamily="18" charset="0"/>
              <a:ea typeface="楷体_GB2312" pitchFamily="49" charset="-122"/>
            </a:endParaRPr>
          </a:p>
          <a:p>
            <a:pPr>
              <a:spcBef>
                <a:spcPts val="600"/>
              </a:spcBef>
            </a:pPr>
            <a:endParaRPr lang="en-US" sz="1800" dirty="0">
              <a:latin typeface="Times New Roman" panose="02020603050405020304" pitchFamily="18" charset="0"/>
              <a:ea typeface="楷体_GB2312" pitchFamily="49" charset="-122"/>
            </a:endParaRPr>
          </a:p>
        </p:txBody>
      </p:sp>
      <p:cxnSp>
        <p:nvCxnSpPr>
          <p:cNvPr id="73" name="直接连接符 72"/>
          <p:cNvCxnSpPr/>
          <p:nvPr/>
        </p:nvCxnSpPr>
        <p:spPr bwMode="auto">
          <a:xfrm>
            <a:off x="1607151" y="4864822"/>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74" name="文本框 73"/>
          <p:cNvSpPr txBox="1"/>
          <p:nvPr/>
        </p:nvSpPr>
        <p:spPr>
          <a:xfrm>
            <a:off x="768951" y="4636222"/>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75" name="矩形 74"/>
          <p:cNvSpPr/>
          <p:nvPr/>
        </p:nvSpPr>
        <p:spPr bwMode="auto">
          <a:xfrm>
            <a:off x="2826351" y="4876065"/>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6" name="矩形 75"/>
          <p:cNvSpPr/>
          <p:nvPr/>
        </p:nvSpPr>
        <p:spPr bwMode="auto">
          <a:xfrm>
            <a:off x="3589937" y="4521128"/>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7" name="矩形 76"/>
          <p:cNvSpPr/>
          <p:nvPr/>
        </p:nvSpPr>
        <p:spPr bwMode="auto">
          <a:xfrm>
            <a:off x="4732939" y="4864822"/>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8" name="矩形 77"/>
          <p:cNvSpPr/>
          <p:nvPr/>
        </p:nvSpPr>
        <p:spPr bwMode="auto">
          <a:xfrm>
            <a:off x="5723538" y="4521128"/>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9" name="矩形 78"/>
          <p:cNvSpPr/>
          <p:nvPr/>
        </p:nvSpPr>
        <p:spPr bwMode="auto">
          <a:xfrm>
            <a:off x="6714142" y="4864822"/>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80" name="直接连接符 79"/>
          <p:cNvCxnSpPr/>
          <p:nvPr/>
        </p:nvCxnSpPr>
        <p:spPr bwMode="auto">
          <a:xfrm>
            <a:off x="1607151" y="5957685"/>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1" name="文本框 80"/>
          <p:cNvSpPr txBox="1"/>
          <p:nvPr/>
        </p:nvSpPr>
        <p:spPr>
          <a:xfrm>
            <a:off x="768951" y="5729085"/>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82" name="矩形 81"/>
          <p:cNvSpPr/>
          <p:nvPr/>
        </p:nvSpPr>
        <p:spPr bwMode="auto">
          <a:xfrm>
            <a:off x="2826351" y="5968928"/>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C</a:t>
            </a:r>
            <a:r>
              <a:rPr kumimoji="0" lang="en-US" altLang="zh-CN" sz="1200" b="0" i="0" u="none" strike="noStrike" cap="none" normalizeH="0" baseline="0" dirty="0" smtClean="0">
                <a:ln>
                  <a:noFill/>
                </a:ln>
                <a:solidFill>
                  <a:schemeClr val="tx1"/>
                </a:solidFill>
                <a:effectLst/>
                <a:latin typeface="Times New Roman" pitchFamily="18" charset="0"/>
              </a:rPr>
              <a:t>TS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3" name="矩形 82"/>
          <p:cNvSpPr/>
          <p:nvPr/>
        </p:nvSpPr>
        <p:spPr bwMode="auto">
          <a:xfrm>
            <a:off x="3589937" y="5613991"/>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4" name="矩形 83"/>
          <p:cNvSpPr/>
          <p:nvPr/>
        </p:nvSpPr>
        <p:spPr bwMode="auto">
          <a:xfrm>
            <a:off x="4732939" y="5957685"/>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5" name="矩形 84"/>
          <p:cNvSpPr/>
          <p:nvPr/>
        </p:nvSpPr>
        <p:spPr bwMode="auto">
          <a:xfrm>
            <a:off x="5723538" y="5613991"/>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PPDU21’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86" name="矩形 85"/>
          <p:cNvSpPr/>
          <p:nvPr/>
        </p:nvSpPr>
        <p:spPr bwMode="auto">
          <a:xfrm>
            <a:off x="6714142" y="5957685"/>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87"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4732939" y="5957684"/>
            <a:ext cx="608012" cy="343694"/>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88"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4732939" y="5968928"/>
            <a:ext cx="608014" cy="343696"/>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89" name="文本框 88"/>
          <p:cNvSpPr txBox="1"/>
          <p:nvPr/>
        </p:nvSpPr>
        <p:spPr>
          <a:xfrm rot="16200000">
            <a:off x="2468626" y="4514542"/>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90" name="直接连接符 89"/>
          <p:cNvCxnSpPr/>
          <p:nvPr/>
        </p:nvCxnSpPr>
        <p:spPr bwMode="auto">
          <a:xfrm flipV="1">
            <a:off x="2826351" y="4407622"/>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91" name="直接连接符 90"/>
          <p:cNvCxnSpPr/>
          <p:nvPr/>
        </p:nvCxnSpPr>
        <p:spPr bwMode="auto">
          <a:xfrm flipV="1">
            <a:off x="3359751" y="445602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92" name="直接连接符 91"/>
          <p:cNvCxnSpPr/>
          <p:nvPr/>
        </p:nvCxnSpPr>
        <p:spPr bwMode="auto">
          <a:xfrm flipV="1">
            <a:off x="3359751" y="551172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93" name="直接连接符 92"/>
          <p:cNvCxnSpPr/>
          <p:nvPr/>
        </p:nvCxnSpPr>
        <p:spPr bwMode="auto">
          <a:xfrm flipV="1">
            <a:off x="2826351" y="555723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94" name="直接连接符 93"/>
          <p:cNvCxnSpPr/>
          <p:nvPr/>
        </p:nvCxnSpPr>
        <p:spPr bwMode="auto">
          <a:xfrm flipV="1">
            <a:off x="4732939" y="445602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95" name="直接连接符 94"/>
          <p:cNvCxnSpPr/>
          <p:nvPr/>
        </p:nvCxnSpPr>
        <p:spPr bwMode="auto">
          <a:xfrm flipV="1">
            <a:off x="5340951" y="445602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96" name="直接连接符 95"/>
          <p:cNvCxnSpPr/>
          <p:nvPr/>
        </p:nvCxnSpPr>
        <p:spPr bwMode="auto">
          <a:xfrm flipV="1">
            <a:off x="6714142" y="445602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97" name="直接连接符 96"/>
          <p:cNvCxnSpPr/>
          <p:nvPr/>
        </p:nvCxnSpPr>
        <p:spPr bwMode="auto">
          <a:xfrm flipV="1">
            <a:off x="4732939" y="5557238"/>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98" name="直接连接符 97"/>
          <p:cNvCxnSpPr/>
          <p:nvPr/>
        </p:nvCxnSpPr>
        <p:spPr bwMode="auto">
          <a:xfrm flipV="1">
            <a:off x="5340951" y="5546205"/>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99" name="直接连接符 98"/>
          <p:cNvCxnSpPr/>
          <p:nvPr/>
        </p:nvCxnSpPr>
        <p:spPr bwMode="auto">
          <a:xfrm flipV="1">
            <a:off x="6485542" y="4832604"/>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00" name="直接连接符 99"/>
          <p:cNvCxnSpPr/>
          <p:nvPr/>
        </p:nvCxnSpPr>
        <p:spPr bwMode="auto">
          <a:xfrm flipV="1">
            <a:off x="6714142" y="551761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01" name="文本框 100"/>
          <p:cNvSpPr txBox="1"/>
          <p:nvPr/>
        </p:nvSpPr>
        <p:spPr>
          <a:xfrm rot="16200000">
            <a:off x="3245454" y="4531826"/>
            <a:ext cx="490840" cy="276999"/>
          </a:xfrm>
          <a:prstGeom prst="rect">
            <a:avLst/>
          </a:prstGeom>
          <a:noFill/>
        </p:spPr>
        <p:txBody>
          <a:bodyPr wrap="none" rtlCol="0">
            <a:spAutoFit/>
          </a:bodyPr>
          <a:lstStyle/>
          <a:p>
            <a:r>
              <a:rPr lang="en-US" altLang="zh-CN" dirty="0" smtClean="0"/>
              <a:t>SIFS</a:t>
            </a:r>
            <a:endParaRPr lang="zh-CN" altLang="en-US" dirty="0"/>
          </a:p>
        </p:txBody>
      </p:sp>
      <p:sp>
        <p:nvSpPr>
          <p:cNvPr id="102" name="文本框 101"/>
          <p:cNvSpPr txBox="1"/>
          <p:nvPr/>
        </p:nvSpPr>
        <p:spPr>
          <a:xfrm rot="16200000">
            <a:off x="4361781" y="454638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103" name="文本框 102"/>
          <p:cNvSpPr txBox="1"/>
          <p:nvPr/>
        </p:nvSpPr>
        <p:spPr>
          <a:xfrm rot="16200000">
            <a:off x="5310231" y="4546385"/>
            <a:ext cx="490840" cy="276999"/>
          </a:xfrm>
          <a:prstGeom prst="rect">
            <a:avLst/>
          </a:prstGeom>
          <a:noFill/>
        </p:spPr>
        <p:txBody>
          <a:bodyPr wrap="none" rtlCol="0">
            <a:spAutoFit/>
          </a:bodyPr>
          <a:lstStyle/>
          <a:p>
            <a:r>
              <a:rPr lang="en-US" altLang="zh-CN" dirty="0" smtClean="0">
                <a:solidFill>
                  <a:srgbClr val="FF0000"/>
                </a:solidFill>
              </a:rPr>
              <a:t>PIFS</a:t>
            </a:r>
            <a:endParaRPr lang="zh-CN" altLang="en-US" dirty="0">
              <a:solidFill>
                <a:srgbClr val="FF0000"/>
              </a:solidFill>
            </a:endParaRPr>
          </a:p>
        </p:txBody>
      </p:sp>
      <p:sp>
        <p:nvSpPr>
          <p:cNvPr id="104" name="文本框 103"/>
          <p:cNvSpPr txBox="1"/>
          <p:nvPr/>
        </p:nvSpPr>
        <p:spPr>
          <a:xfrm rot="16200000">
            <a:off x="6353628" y="454638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105" name="文本框 104"/>
          <p:cNvSpPr txBox="1"/>
          <p:nvPr/>
        </p:nvSpPr>
        <p:spPr>
          <a:xfrm rot="16200000">
            <a:off x="2468627" y="561948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106" name="文本框 105"/>
          <p:cNvSpPr txBox="1"/>
          <p:nvPr/>
        </p:nvSpPr>
        <p:spPr>
          <a:xfrm rot="16200000">
            <a:off x="3229832" y="561948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107" name="文本框 106"/>
          <p:cNvSpPr txBox="1"/>
          <p:nvPr/>
        </p:nvSpPr>
        <p:spPr>
          <a:xfrm rot="16200000">
            <a:off x="4367712" y="5626312"/>
            <a:ext cx="490840" cy="276999"/>
          </a:xfrm>
          <a:prstGeom prst="rect">
            <a:avLst/>
          </a:prstGeom>
          <a:noFill/>
        </p:spPr>
        <p:txBody>
          <a:bodyPr wrap="none" rtlCol="0">
            <a:spAutoFit/>
          </a:bodyPr>
          <a:lstStyle/>
          <a:p>
            <a:r>
              <a:rPr lang="en-US" altLang="zh-CN" dirty="0" smtClean="0"/>
              <a:t>SIFS</a:t>
            </a:r>
            <a:endParaRPr lang="zh-CN" altLang="en-US" dirty="0"/>
          </a:p>
        </p:txBody>
      </p:sp>
      <p:sp>
        <p:nvSpPr>
          <p:cNvPr id="108" name="文本框 107"/>
          <p:cNvSpPr txBox="1"/>
          <p:nvPr/>
        </p:nvSpPr>
        <p:spPr>
          <a:xfrm rot="16200000">
            <a:off x="6354220" y="5601829"/>
            <a:ext cx="490840" cy="276999"/>
          </a:xfrm>
          <a:prstGeom prst="rect">
            <a:avLst/>
          </a:prstGeom>
          <a:noFill/>
        </p:spPr>
        <p:txBody>
          <a:bodyPr wrap="none" rtlCol="0">
            <a:spAutoFit/>
          </a:bodyPr>
          <a:lstStyle/>
          <a:p>
            <a:r>
              <a:rPr lang="en-US" altLang="zh-CN" dirty="0" smtClean="0"/>
              <a:t>SIFS</a:t>
            </a:r>
            <a:endParaRPr lang="zh-CN" altLang="en-US" dirty="0"/>
          </a:p>
        </p:txBody>
      </p:sp>
      <p:sp>
        <p:nvSpPr>
          <p:cNvPr id="109" name="文本框 108"/>
          <p:cNvSpPr txBox="1"/>
          <p:nvPr/>
        </p:nvSpPr>
        <p:spPr>
          <a:xfrm rot="16200000">
            <a:off x="5276529" y="5601830"/>
            <a:ext cx="490840" cy="276999"/>
          </a:xfrm>
          <a:prstGeom prst="rect">
            <a:avLst/>
          </a:prstGeom>
          <a:noFill/>
        </p:spPr>
        <p:txBody>
          <a:bodyPr wrap="none" rtlCol="0">
            <a:spAutoFit/>
          </a:bodyPr>
          <a:lstStyle/>
          <a:p>
            <a:r>
              <a:rPr lang="en-US" altLang="zh-CN" dirty="0"/>
              <a:t>P</a:t>
            </a:r>
            <a:r>
              <a:rPr lang="en-US" altLang="zh-CN" dirty="0" smtClean="0"/>
              <a:t>IFS</a:t>
            </a:r>
            <a:endParaRPr lang="zh-CN" altLang="en-US" dirty="0"/>
          </a:p>
        </p:txBody>
      </p:sp>
      <p:sp>
        <p:nvSpPr>
          <p:cNvPr id="110" name="文本框 109"/>
          <p:cNvSpPr txBox="1"/>
          <p:nvPr/>
        </p:nvSpPr>
        <p:spPr>
          <a:xfrm>
            <a:off x="1158000" y="4486483"/>
            <a:ext cx="610680" cy="276999"/>
          </a:xfrm>
          <a:prstGeom prst="rect">
            <a:avLst/>
          </a:prstGeom>
          <a:noFill/>
        </p:spPr>
        <p:txBody>
          <a:bodyPr wrap="none" rtlCol="0">
            <a:spAutoFit/>
          </a:bodyPr>
          <a:lstStyle/>
          <a:p>
            <a:r>
              <a:rPr lang="en-US" altLang="zh-CN" dirty="0" smtClean="0"/>
              <a:t>STA11</a:t>
            </a:r>
            <a:endParaRPr lang="zh-CN" altLang="en-US" dirty="0"/>
          </a:p>
        </p:txBody>
      </p:sp>
      <p:sp>
        <p:nvSpPr>
          <p:cNvPr id="111" name="文本框 110"/>
          <p:cNvSpPr txBox="1"/>
          <p:nvPr/>
        </p:nvSpPr>
        <p:spPr>
          <a:xfrm>
            <a:off x="1132353" y="5607115"/>
            <a:ext cx="616387" cy="276999"/>
          </a:xfrm>
          <a:prstGeom prst="rect">
            <a:avLst/>
          </a:prstGeom>
          <a:noFill/>
        </p:spPr>
        <p:txBody>
          <a:bodyPr wrap="none" rtlCol="0">
            <a:spAutoFit/>
          </a:bodyPr>
          <a:lstStyle/>
          <a:p>
            <a:r>
              <a:rPr lang="en-US" altLang="zh-CN" dirty="0" smtClean="0"/>
              <a:t>STA21</a:t>
            </a:r>
            <a:endParaRPr lang="zh-CN" altLang="en-US" dirty="0"/>
          </a:p>
        </p:txBody>
      </p:sp>
      <p:sp>
        <p:nvSpPr>
          <p:cNvPr id="112" name="文本框 111"/>
          <p:cNvSpPr txBox="1"/>
          <p:nvPr/>
        </p:nvSpPr>
        <p:spPr>
          <a:xfrm>
            <a:off x="7613213" y="4927551"/>
            <a:ext cx="616387" cy="276999"/>
          </a:xfrm>
          <a:prstGeom prst="rect">
            <a:avLst/>
          </a:prstGeom>
          <a:noFill/>
        </p:spPr>
        <p:txBody>
          <a:bodyPr wrap="none" rtlCol="0">
            <a:spAutoFit/>
          </a:bodyPr>
          <a:lstStyle/>
          <a:p>
            <a:r>
              <a:rPr lang="en-US" altLang="zh-CN" dirty="0" smtClean="0"/>
              <a:t>STA12</a:t>
            </a:r>
            <a:endParaRPr lang="zh-CN" altLang="en-US" dirty="0"/>
          </a:p>
        </p:txBody>
      </p:sp>
      <p:sp>
        <p:nvSpPr>
          <p:cNvPr id="113" name="文本框 112"/>
          <p:cNvSpPr txBox="1"/>
          <p:nvPr/>
        </p:nvSpPr>
        <p:spPr>
          <a:xfrm>
            <a:off x="7613212" y="6047601"/>
            <a:ext cx="616387" cy="276999"/>
          </a:xfrm>
          <a:prstGeom prst="rect">
            <a:avLst/>
          </a:prstGeom>
          <a:noFill/>
        </p:spPr>
        <p:txBody>
          <a:bodyPr wrap="none" rtlCol="0">
            <a:spAutoFit/>
          </a:bodyPr>
          <a:lstStyle/>
          <a:p>
            <a:r>
              <a:rPr lang="en-US" altLang="zh-CN" dirty="0" smtClean="0"/>
              <a:t>STA22</a:t>
            </a:r>
            <a:endParaRPr lang="zh-CN" altLang="en-US" dirty="0"/>
          </a:p>
        </p:txBody>
      </p:sp>
      <p:sp>
        <p:nvSpPr>
          <p:cNvPr id="114" name="矩形 113"/>
          <p:cNvSpPr/>
          <p:nvPr/>
        </p:nvSpPr>
        <p:spPr bwMode="auto">
          <a:xfrm>
            <a:off x="1823595" y="5613994"/>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15" name="矩形 114"/>
          <p:cNvSpPr/>
          <p:nvPr/>
        </p:nvSpPr>
        <p:spPr bwMode="auto">
          <a:xfrm>
            <a:off x="2826351" y="4876068"/>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116" name="矩形 115"/>
          <p:cNvSpPr/>
          <p:nvPr/>
        </p:nvSpPr>
        <p:spPr bwMode="auto">
          <a:xfrm>
            <a:off x="2826351" y="5968931"/>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117" name="矩形 116"/>
          <p:cNvSpPr/>
          <p:nvPr/>
        </p:nvSpPr>
        <p:spPr bwMode="auto">
          <a:xfrm>
            <a:off x="1706334" y="4521131"/>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501464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1"/>
            <a:ext cx="7772400" cy="1947324"/>
          </a:xfrm>
        </p:spPr>
        <p:txBody>
          <a:bodyPr/>
          <a:lstStyle/>
          <a:p>
            <a:pPr>
              <a:spcBef>
                <a:spcPts val="600"/>
              </a:spcBef>
            </a:pPr>
            <a:r>
              <a:rPr lang="en-US" altLang="zh-CN" sz="1800" dirty="0" smtClean="0">
                <a:latin typeface="Times New Roman" panose="02020603050405020304" pitchFamily="18" charset="0"/>
                <a:ea typeface="楷体_GB2312" pitchFamily="49" charset="-122"/>
              </a:rPr>
              <a:t>Case 1</a:t>
            </a:r>
          </a:p>
          <a:p>
            <a:pPr lvl="1">
              <a:spcBef>
                <a:spcPts val="600"/>
              </a:spcBef>
            </a:pPr>
            <a:r>
              <a:rPr lang="en-US" sz="1400" dirty="0" smtClean="0">
                <a:latin typeface="Times New Roman" panose="02020603050405020304" pitchFamily="18" charset="0"/>
                <a:ea typeface="楷体_GB2312" pitchFamily="49" charset="-122"/>
              </a:rPr>
              <a:t>BA11 is successfully received on link1, BA21 is failed to be received on link2;</a:t>
            </a:r>
          </a:p>
          <a:p>
            <a:pPr lvl="1">
              <a:spcBef>
                <a:spcPts val="600"/>
              </a:spcBef>
            </a:pPr>
            <a:r>
              <a:rPr lang="en-US" sz="1400" dirty="0" smtClean="0">
                <a:latin typeface="Times New Roman" panose="02020603050405020304" pitchFamily="18" charset="0"/>
                <a:ea typeface="楷体_GB2312" pitchFamily="49" charset="-122"/>
              </a:rPr>
              <a:t>The ending time of BA11 is later than the ending time of BA21 with a time t;</a:t>
            </a:r>
          </a:p>
          <a:p>
            <a:pPr>
              <a:spcBef>
                <a:spcPts val="600"/>
              </a:spcBef>
            </a:pPr>
            <a:r>
              <a:rPr lang="en-US" sz="1800" dirty="0" smtClean="0">
                <a:latin typeface="Times New Roman" panose="02020603050405020304" pitchFamily="18" charset="0"/>
                <a:ea typeface="楷体_GB2312" pitchFamily="49" charset="-122"/>
              </a:rPr>
              <a:t>When </a:t>
            </a:r>
            <a:r>
              <a:rPr lang="en-US" altLang="zh-CN" sz="1800" dirty="0">
                <a:latin typeface="Times New Roman" panose="02020603050405020304" pitchFamily="18" charset="0"/>
                <a:ea typeface="楷体_GB2312" pitchFamily="49" charset="-122"/>
              </a:rPr>
              <a:t>the starting time </a:t>
            </a:r>
            <a:r>
              <a:rPr lang="en-US" altLang="zh-CN" sz="1800" dirty="0" smtClean="0">
                <a:latin typeface="Times New Roman" panose="02020603050405020304" pitchFamily="18" charset="0"/>
                <a:ea typeface="楷体_GB2312" pitchFamily="49" charset="-122"/>
              </a:rPr>
              <a:t>of </a:t>
            </a:r>
            <a:r>
              <a:rPr lang="en-US" sz="1800" dirty="0" smtClean="0">
                <a:latin typeface="Times New Roman" panose="02020603050405020304" pitchFamily="18" charset="0"/>
                <a:ea typeface="楷体_GB2312" pitchFamily="49" charset="-122"/>
              </a:rPr>
              <a:t>PPDU12 and PPDU21’ are perfectly aligned, IFS on link1 equals to PIFS – t;</a:t>
            </a:r>
          </a:p>
          <a:p>
            <a:pPr>
              <a:spcBef>
                <a:spcPts val="600"/>
              </a:spcBef>
            </a:pPr>
            <a:r>
              <a:rPr lang="en-US" sz="1800" dirty="0" smtClean="0">
                <a:latin typeface="Times New Roman" panose="02020603050405020304" pitchFamily="18" charset="0"/>
                <a:ea typeface="楷体_GB2312" pitchFamily="49" charset="-122"/>
              </a:rPr>
              <a:t>Starting time of PPDU12 and PPDU21’ with an offset that less or equal to 4us will not affect the ED sensing before PPDU12 and PPDU21’. So the IFS on link1 could be </a:t>
            </a:r>
            <a:r>
              <a:rPr lang="en-US" altLang="zh-CN" sz="1800" dirty="0">
                <a:solidFill>
                  <a:srgbClr val="C00000"/>
                </a:solidFill>
                <a:latin typeface="Times New Roman" panose="02020603050405020304" pitchFamily="18" charset="0"/>
                <a:ea typeface="楷体_GB2312" pitchFamily="49" charset="-122"/>
              </a:rPr>
              <a:t>PIFS – </a:t>
            </a:r>
            <a:r>
              <a:rPr lang="en-US" altLang="zh-CN" sz="1800" dirty="0" smtClean="0">
                <a:solidFill>
                  <a:srgbClr val="C00000"/>
                </a:solidFill>
                <a:latin typeface="Times New Roman" panose="02020603050405020304" pitchFamily="18" charset="0"/>
                <a:ea typeface="楷体_GB2312" pitchFamily="49" charset="-122"/>
              </a:rPr>
              <a:t>t</a:t>
            </a:r>
            <a:r>
              <a:rPr lang="en-US" altLang="zh-CN" sz="1800" dirty="0">
                <a:solidFill>
                  <a:srgbClr val="C00000"/>
                </a:solidFill>
              </a:rPr>
              <a:t> </a:t>
            </a:r>
            <a:r>
              <a:rPr lang="en-US" altLang="zh-CN" sz="1800" dirty="0" smtClean="0">
                <a:solidFill>
                  <a:srgbClr val="C00000"/>
                </a:solidFill>
              </a:rPr>
              <a:t>±</a:t>
            </a:r>
            <a:r>
              <a:rPr lang="en-US" altLang="zh-CN" sz="1800" dirty="0">
                <a:solidFill>
                  <a:srgbClr val="C00000"/>
                </a:solidFill>
                <a:latin typeface="Times New Roman" panose="02020603050405020304" pitchFamily="18" charset="0"/>
                <a:ea typeface="楷体_GB2312" pitchFamily="49" charset="-122"/>
              </a:rPr>
              <a:t> </a:t>
            </a:r>
            <a:r>
              <a:rPr lang="en-US" altLang="zh-CN" sz="1800" dirty="0" smtClean="0">
                <a:solidFill>
                  <a:srgbClr val="C00000"/>
                </a:solidFill>
                <a:latin typeface="Times New Roman" panose="02020603050405020304" pitchFamily="18" charset="0"/>
                <a:ea typeface="楷体_GB2312" pitchFamily="49" charset="-122"/>
              </a:rPr>
              <a:t>4us</a:t>
            </a:r>
            <a:r>
              <a:rPr lang="en-US" altLang="zh-CN" sz="1800" dirty="0" smtClean="0">
                <a:latin typeface="Times New Roman" panose="02020603050405020304" pitchFamily="18" charset="0"/>
                <a:ea typeface="楷体_GB2312" pitchFamily="49" charset="-122"/>
              </a:rPr>
              <a:t>.</a:t>
            </a: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for non-STR </a:t>
            </a:r>
            <a:r>
              <a:rPr lang="en-US" altLang="zh-CN" dirty="0" smtClean="0"/>
              <a:t>MLD</a:t>
            </a:r>
            <a:br>
              <a:rPr lang="en-US" altLang="zh-CN" dirty="0" smtClean="0"/>
            </a:br>
            <a:r>
              <a:rPr lang="en-US" altLang="zh-CN" dirty="0" smtClean="0"/>
              <a:t>-Case 1</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1"/>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1"/>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50" name="矩形 49"/>
          <p:cNvSpPr/>
          <p:nvPr/>
        </p:nvSpPr>
        <p:spPr bwMode="auto">
          <a:xfrm>
            <a:off x="3201986" y="4533107"/>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7" y="4876801"/>
            <a:ext cx="837855"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723538" y="4533107"/>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714142" y="487680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4"/>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4"/>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1" name="矩形 60"/>
          <p:cNvSpPr/>
          <p:nvPr/>
        </p:nvSpPr>
        <p:spPr bwMode="auto">
          <a:xfrm>
            <a:off x="3201986" y="5625970"/>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8" y="59696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723538" y="5625970"/>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PPDU21’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714142" y="59696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23"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4344988" y="5969663"/>
            <a:ext cx="608012" cy="343694"/>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24"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4344988" y="5980907"/>
            <a:ext cx="608014" cy="343696"/>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36" name="文本框 35"/>
          <p:cNvSpPr txBox="1"/>
          <p:nvPr/>
        </p:nvSpPr>
        <p:spPr>
          <a:xfrm rot="16200000">
            <a:off x="2080675" y="4526521"/>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5182842" y="4430844"/>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714142"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953000" y="4419600"/>
            <a:ext cx="0" cy="1611355"/>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5" name="直接连接符 54"/>
          <p:cNvCxnSpPr>
            <a:stCxn id="63" idx="1"/>
          </p:cNvCxnSpPr>
          <p:nvPr/>
        </p:nvCxnSpPr>
        <p:spPr bwMode="auto">
          <a:xfrm flipV="1">
            <a:off x="5723538" y="4419601"/>
            <a:ext cx="0" cy="1378216"/>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485542" y="4844583"/>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714142" y="552958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9" name="文本框 68"/>
          <p:cNvSpPr txBox="1"/>
          <p:nvPr/>
        </p:nvSpPr>
        <p:spPr>
          <a:xfrm rot="16200000">
            <a:off x="6353628"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9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6354220" y="5613808"/>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5060984" y="5602564"/>
            <a:ext cx="490840" cy="276999"/>
          </a:xfrm>
          <a:prstGeom prst="rect">
            <a:avLst/>
          </a:prstGeom>
          <a:noFill/>
        </p:spPr>
        <p:txBody>
          <a:bodyPr wrap="none" rtlCol="0">
            <a:spAutoFit/>
          </a:bodyPr>
          <a:lstStyle/>
          <a:p>
            <a:r>
              <a:rPr lang="en-US" altLang="zh-CN" dirty="0"/>
              <a:t>P</a:t>
            </a:r>
            <a:r>
              <a:rPr lang="en-US" altLang="zh-CN" dirty="0" smtClean="0"/>
              <a:t>IFS</a:t>
            </a:r>
            <a:endParaRPr lang="zh-CN" altLang="en-US" dirty="0"/>
          </a:p>
        </p:txBody>
      </p:sp>
      <p:sp>
        <p:nvSpPr>
          <p:cNvPr id="75" name="文本框 74"/>
          <p:cNvSpPr txBox="1"/>
          <p:nvPr/>
        </p:nvSpPr>
        <p:spPr>
          <a:xfrm>
            <a:off x="770049" y="4498459"/>
            <a:ext cx="610680" cy="276999"/>
          </a:xfrm>
          <a:prstGeom prst="rect">
            <a:avLst/>
          </a:prstGeom>
          <a:noFill/>
        </p:spPr>
        <p:txBody>
          <a:bodyPr wrap="none" rtlCol="0">
            <a:spAutoFit/>
          </a:bodyPr>
          <a:lstStyle/>
          <a:p>
            <a:r>
              <a:rPr lang="en-US" altLang="zh-CN" dirty="0" smtClean="0"/>
              <a:t>STA11</a:t>
            </a:r>
            <a:endParaRPr lang="zh-CN" altLang="en-US" dirty="0"/>
          </a:p>
        </p:txBody>
      </p:sp>
      <p:sp>
        <p:nvSpPr>
          <p:cNvPr id="76" name="文本框 75"/>
          <p:cNvSpPr txBox="1"/>
          <p:nvPr/>
        </p:nvSpPr>
        <p:spPr>
          <a:xfrm>
            <a:off x="744402" y="5619091"/>
            <a:ext cx="616387" cy="276999"/>
          </a:xfrm>
          <a:prstGeom prst="rect">
            <a:avLst/>
          </a:prstGeom>
          <a:noFill/>
        </p:spPr>
        <p:txBody>
          <a:bodyPr wrap="none" rtlCol="0">
            <a:spAutoFit/>
          </a:bodyPr>
          <a:lstStyle/>
          <a:p>
            <a:r>
              <a:rPr lang="en-US" altLang="zh-CN" dirty="0" smtClean="0"/>
              <a:t>STA21</a:t>
            </a:r>
            <a:endParaRPr lang="zh-CN" altLang="en-US" dirty="0"/>
          </a:p>
        </p:txBody>
      </p:sp>
      <p:sp>
        <p:nvSpPr>
          <p:cNvPr id="77" name="文本框 76"/>
          <p:cNvSpPr txBox="1"/>
          <p:nvPr/>
        </p:nvSpPr>
        <p:spPr>
          <a:xfrm>
            <a:off x="7613213" y="4939527"/>
            <a:ext cx="616387" cy="276999"/>
          </a:xfrm>
          <a:prstGeom prst="rect">
            <a:avLst/>
          </a:prstGeom>
          <a:noFill/>
        </p:spPr>
        <p:txBody>
          <a:bodyPr wrap="none" rtlCol="0">
            <a:spAutoFit/>
          </a:bodyPr>
          <a:lstStyle/>
          <a:p>
            <a:r>
              <a:rPr lang="en-US" altLang="zh-CN" dirty="0" smtClean="0"/>
              <a:t>STA12</a:t>
            </a:r>
            <a:endParaRPr lang="zh-CN" altLang="en-US" dirty="0"/>
          </a:p>
        </p:txBody>
      </p:sp>
      <p:sp>
        <p:nvSpPr>
          <p:cNvPr id="78" name="文本框 77"/>
          <p:cNvSpPr txBox="1"/>
          <p:nvPr/>
        </p:nvSpPr>
        <p:spPr>
          <a:xfrm>
            <a:off x="7613212" y="6059577"/>
            <a:ext cx="616387" cy="276999"/>
          </a:xfrm>
          <a:prstGeom prst="rect">
            <a:avLst/>
          </a:prstGeom>
          <a:noFill/>
        </p:spPr>
        <p:txBody>
          <a:bodyPr wrap="none" rtlCol="0">
            <a:spAutoFit/>
          </a:bodyPr>
          <a:lstStyle/>
          <a:p>
            <a:r>
              <a:rPr lang="en-US" altLang="zh-CN" dirty="0" smtClean="0"/>
              <a:t>STA22</a:t>
            </a:r>
            <a:endParaRPr lang="zh-CN" altLang="en-US" dirty="0"/>
          </a:p>
        </p:txBody>
      </p:sp>
      <p:sp>
        <p:nvSpPr>
          <p:cNvPr id="80" name="矩形 79"/>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1" name="矩形 80"/>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2" name="矩形 81"/>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3" name="矩形 82"/>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9" name="文本框 78"/>
          <p:cNvSpPr txBox="1"/>
          <p:nvPr/>
        </p:nvSpPr>
        <p:spPr>
          <a:xfrm>
            <a:off x="5181600" y="4524241"/>
            <a:ext cx="585417" cy="276999"/>
          </a:xfrm>
          <a:prstGeom prst="rect">
            <a:avLst/>
          </a:prstGeom>
          <a:noFill/>
        </p:spPr>
        <p:txBody>
          <a:bodyPr wrap="none" rtlCol="0">
            <a:spAutoFit/>
          </a:bodyPr>
          <a:lstStyle/>
          <a:p>
            <a:r>
              <a:rPr lang="en-US" altLang="zh-CN" dirty="0" smtClean="0">
                <a:solidFill>
                  <a:srgbClr val="C00000"/>
                </a:solidFill>
              </a:rPr>
              <a:t>PIFS-t</a:t>
            </a:r>
            <a:endParaRPr lang="zh-CN" altLang="en-US" dirty="0">
              <a:solidFill>
                <a:srgbClr val="C00000"/>
              </a:solidFill>
            </a:endParaRPr>
          </a:p>
        </p:txBody>
      </p:sp>
      <p:sp>
        <p:nvSpPr>
          <p:cNvPr id="84" name="文本框 83"/>
          <p:cNvSpPr txBox="1"/>
          <p:nvPr/>
        </p:nvSpPr>
        <p:spPr>
          <a:xfrm>
            <a:off x="4949891" y="4517677"/>
            <a:ext cx="227948" cy="276999"/>
          </a:xfrm>
          <a:prstGeom prst="rect">
            <a:avLst/>
          </a:prstGeom>
          <a:noFill/>
        </p:spPr>
        <p:txBody>
          <a:bodyPr wrap="none" rtlCol="0">
            <a:spAutoFit/>
          </a:bodyPr>
          <a:lstStyle/>
          <a:p>
            <a:r>
              <a:rPr lang="en-US" altLang="zh-CN" dirty="0" smtClean="0">
                <a:solidFill>
                  <a:srgbClr val="C00000"/>
                </a:solidFill>
              </a:rPr>
              <a:t>t</a:t>
            </a:r>
            <a:endParaRPr lang="zh-CN" altLang="en-US" dirty="0">
              <a:solidFill>
                <a:srgbClr val="C00000"/>
              </a:solidFill>
            </a:endParaRPr>
          </a:p>
        </p:txBody>
      </p:sp>
    </p:spTree>
    <p:extLst>
      <p:ext uri="{BB962C8B-B14F-4D97-AF65-F5344CB8AC3E}">
        <p14:creationId xmlns:p14="http://schemas.microsoft.com/office/powerpoint/2010/main" val="7209815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for non-STR </a:t>
            </a:r>
            <a:r>
              <a:rPr lang="en-US" altLang="zh-CN" dirty="0" smtClean="0"/>
              <a:t>MLD</a:t>
            </a:r>
            <a:br>
              <a:rPr lang="en-US" altLang="zh-CN" dirty="0" smtClean="0"/>
            </a:br>
            <a:r>
              <a:rPr lang="en-US" altLang="zh-CN" dirty="0" smtClean="0"/>
              <a:t>-Case 2</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1"/>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1"/>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50" name="矩形 49"/>
          <p:cNvSpPr/>
          <p:nvPr/>
        </p:nvSpPr>
        <p:spPr bwMode="auto">
          <a:xfrm>
            <a:off x="3201986" y="4533107"/>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7" y="4876801"/>
            <a:ext cx="609139"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723538" y="4533107"/>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714142" y="487680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4"/>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4"/>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1" name="矩形 60"/>
          <p:cNvSpPr/>
          <p:nvPr/>
        </p:nvSpPr>
        <p:spPr bwMode="auto">
          <a:xfrm>
            <a:off x="3201986" y="5625970"/>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7" y="5969664"/>
            <a:ext cx="821327"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723538" y="5625970"/>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PPDU21’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714142" y="59696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23"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4344988" y="5969663"/>
            <a:ext cx="608012" cy="343694"/>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24"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4344988" y="5980907"/>
            <a:ext cx="608014" cy="343696"/>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36" name="文本框 35"/>
          <p:cNvSpPr txBox="1"/>
          <p:nvPr/>
        </p:nvSpPr>
        <p:spPr>
          <a:xfrm rot="16200000">
            <a:off x="2080675" y="4526521"/>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5177549" y="549564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714142"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953000" y="4419600"/>
            <a:ext cx="0" cy="1611355"/>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5" name="直接连接符 54"/>
          <p:cNvCxnSpPr>
            <a:stCxn id="63" idx="1"/>
          </p:cNvCxnSpPr>
          <p:nvPr/>
        </p:nvCxnSpPr>
        <p:spPr bwMode="auto">
          <a:xfrm flipV="1">
            <a:off x="5723538" y="4419601"/>
            <a:ext cx="0" cy="1378216"/>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485542" y="4844583"/>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714142" y="552958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9" name="文本框 68"/>
          <p:cNvSpPr txBox="1"/>
          <p:nvPr/>
        </p:nvSpPr>
        <p:spPr>
          <a:xfrm rot="16200000">
            <a:off x="6353628"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9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6354220" y="5613808"/>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5066625" y="4513367"/>
            <a:ext cx="490840" cy="276999"/>
          </a:xfrm>
          <a:prstGeom prst="rect">
            <a:avLst/>
          </a:prstGeom>
          <a:noFill/>
        </p:spPr>
        <p:txBody>
          <a:bodyPr wrap="none" rtlCol="0">
            <a:spAutoFit/>
          </a:bodyPr>
          <a:lstStyle/>
          <a:p>
            <a:r>
              <a:rPr lang="en-US" altLang="zh-CN" dirty="0">
                <a:solidFill>
                  <a:srgbClr val="FF0000"/>
                </a:solidFill>
              </a:rPr>
              <a:t>P</a:t>
            </a:r>
            <a:r>
              <a:rPr lang="en-US" altLang="zh-CN" dirty="0" smtClean="0">
                <a:solidFill>
                  <a:srgbClr val="FF0000"/>
                </a:solidFill>
              </a:rPr>
              <a:t>IFS</a:t>
            </a:r>
            <a:endParaRPr lang="zh-CN" altLang="en-US" dirty="0">
              <a:solidFill>
                <a:srgbClr val="FF0000"/>
              </a:solidFill>
            </a:endParaRPr>
          </a:p>
        </p:txBody>
      </p:sp>
      <p:sp>
        <p:nvSpPr>
          <p:cNvPr id="75" name="文本框 74"/>
          <p:cNvSpPr txBox="1"/>
          <p:nvPr/>
        </p:nvSpPr>
        <p:spPr>
          <a:xfrm>
            <a:off x="770049" y="4498459"/>
            <a:ext cx="610680" cy="276999"/>
          </a:xfrm>
          <a:prstGeom prst="rect">
            <a:avLst/>
          </a:prstGeom>
          <a:noFill/>
        </p:spPr>
        <p:txBody>
          <a:bodyPr wrap="none" rtlCol="0">
            <a:spAutoFit/>
          </a:bodyPr>
          <a:lstStyle/>
          <a:p>
            <a:r>
              <a:rPr lang="en-US" altLang="zh-CN" dirty="0" smtClean="0"/>
              <a:t>STA11</a:t>
            </a:r>
            <a:endParaRPr lang="zh-CN" altLang="en-US" dirty="0"/>
          </a:p>
        </p:txBody>
      </p:sp>
      <p:sp>
        <p:nvSpPr>
          <p:cNvPr id="76" name="文本框 75"/>
          <p:cNvSpPr txBox="1"/>
          <p:nvPr/>
        </p:nvSpPr>
        <p:spPr>
          <a:xfrm>
            <a:off x="744402" y="5619091"/>
            <a:ext cx="616387" cy="276999"/>
          </a:xfrm>
          <a:prstGeom prst="rect">
            <a:avLst/>
          </a:prstGeom>
          <a:noFill/>
        </p:spPr>
        <p:txBody>
          <a:bodyPr wrap="none" rtlCol="0">
            <a:spAutoFit/>
          </a:bodyPr>
          <a:lstStyle/>
          <a:p>
            <a:r>
              <a:rPr lang="en-US" altLang="zh-CN" dirty="0" smtClean="0"/>
              <a:t>STA21</a:t>
            </a:r>
            <a:endParaRPr lang="zh-CN" altLang="en-US" dirty="0"/>
          </a:p>
        </p:txBody>
      </p:sp>
      <p:sp>
        <p:nvSpPr>
          <p:cNvPr id="77" name="文本框 76"/>
          <p:cNvSpPr txBox="1"/>
          <p:nvPr/>
        </p:nvSpPr>
        <p:spPr>
          <a:xfrm>
            <a:off x="7613213" y="4939527"/>
            <a:ext cx="616387" cy="276999"/>
          </a:xfrm>
          <a:prstGeom prst="rect">
            <a:avLst/>
          </a:prstGeom>
          <a:noFill/>
        </p:spPr>
        <p:txBody>
          <a:bodyPr wrap="none" rtlCol="0">
            <a:spAutoFit/>
          </a:bodyPr>
          <a:lstStyle/>
          <a:p>
            <a:r>
              <a:rPr lang="en-US" altLang="zh-CN" dirty="0" smtClean="0"/>
              <a:t>STA12</a:t>
            </a:r>
            <a:endParaRPr lang="zh-CN" altLang="en-US" dirty="0"/>
          </a:p>
        </p:txBody>
      </p:sp>
      <p:sp>
        <p:nvSpPr>
          <p:cNvPr id="78" name="文本框 77"/>
          <p:cNvSpPr txBox="1"/>
          <p:nvPr/>
        </p:nvSpPr>
        <p:spPr>
          <a:xfrm>
            <a:off x="7613212" y="6059577"/>
            <a:ext cx="616387" cy="276999"/>
          </a:xfrm>
          <a:prstGeom prst="rect">
            <a:avLst/>
          </a:prstGeom>
          <a:noFill/>
        </p:spPr>
        <p:txBody>
          <a:bodyPr wrap="none" rtlCol="0">
            <a:spAutoFit/>
          </a:bodyPr>
          <a:lstStyle/>
          <a:p>
            <a:r>
              <a:rPr lang="en-US" altLang="zh-CN" dirty="0" smtClean="0"/>
              <a:t>STA22</a:t>
            </a:r>
            <a:endParaRPr lang="zh-CN" altLang="en-US" dirty="0"/>
          </a:p>
        </p:txBody>
      </p:sp>
      <p:sp>
        <p:nvSpPr>
          <p:cNvPr id="80" name="矩形 79"/>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1" name="矩形 80"/>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2" name="矩形 81"/>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3" name="矩形 82"/>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9" name="文本框 78"/>
          <p:cNvSpPr txBox="1"/>
          <p:nvPr/>
        </p:nvSpPr>
        <p:spPr>
          <a:xfrm>
            <a:off x="5186588" y="5611960"/>
            <a:ext cx="585417" cy="276999"/>
          </a:xfrm>
          <a:prstGeom prst="rect">
            <a:avLst/>
          </a:prstGeom>
          <a:noFill/>
        </p:spPr>
        <p:txBody>
          <a:bodyPr wrap="none" rtlCol="0">
            <a:spAutoFit/>
          </a:bodyPr>
          <a:lstStyle/>
          <a:p>
            <a:r>
              <a:rPr lang="en-US" altLang="zh-CN" dirty="0" smtClean="0">
                <a:solidFill>
                  <a:srgbClr val="C00000"/>
                </a:solidFill>
              </a:rPr>
              <a:t>PIFS-t</a:t>
            </a:r>
            <a:endParaRPr lang="zh-CN" altLang="en-US" dirty="0">
              <a:solidFill>
                <a:srgbClr val="C00000"/>
              </a:solidFill>
            </a:endParaRPr>
          </a:p>
        </p:txBody>
      </p:sp>
      <p:sp>
        <p:nvSpPr>
          <p:cNvPr id="84" name="文本框 83"/>
          <p:cNvSpPr txBox="1"/>
          <p:nvPr/>
        </p:nvSpPr>
        <p:spPr>
          <a:xfrm>
            <a:off x="4948807" y="5603131"/>
            <a:ext cx="227948" cy="276999"/>
          </a:xfrm>
          <a:prstGeom prst="rect">
            <a:avLst/>
          </a:prstGeom>
          <a:noFill/>
        </p:spPr>
        <p:txBody>
          <a:bodyPr wrap="none" rtlCol="0">
            <a:spAutoFit/>
          </a:bodyPr>
          <a:lstStyle/>
          <a:p>
            <a:r>
              <a:rPr lang="en-US" altLang="zh-CN" dirty="0" smtClean="0">
                <a:solidFill>
                  <a:srgbClr val="C00000"/>
                </a:solidFill>
              </a:rPr>
              <a:t>t</a:t>
            </a:r>
            <a:endParaRPr lang="zh-CN" altLang="en-US" dirty="0">
              <a:solidFill>
                <a:srgbClr val="C00000"/>
              </a:solidFill>
            </a:endParaRPr>
          </a:p>
        </p:txBody>
      </p:sp>
      <p:sp>
        <p:nvSpPr>
          <p:cNvPr id="85" name="Content Placeholder 1"/>
          <p:cNvSpPr txBox="1">
            <a:spLocks/>
          </p:cNvSpPr>
          <p:nvPr/>
        </p:nvSpPr>
        <p:spPr bwMode="auto">
          <a:xfrm>
            <a:off x="684213" y="1828801"/>
            <a:ext cx="7772400" cy="1947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spcBef>
                <a:spcPts val="600"/>
              </a:spcBef>
            </a:pPr>
            <a:r>
              <a:rPr lang="en-US" altLang="zh-CN" sz="1800" kern="0" dirty="0" smtClean="0">
                <a:latin typeface="Times New Roman" panose="02020603050405020304" pitchFamily="18" charset="0"/>
                <a:ea typeface="楷体_GB2312" pitchFamily="49" charset="-122"/>
              </a:rPr>
              <a:t>Case 2</a:t>
            </a:r>
          </a:p>
          <a:p>
            <a:pPr lvl="1">
              <a:spcBef>
                <a:spcPts val="600"/>
              </a:spcBef>
            </a:pPr>
            <a:r>
              <a:rPr lang="en-US" sz="1400" kern="0" dirty="0" smtClean="0">
                <a:latin typeface="Times New Roman" panose="02020603050405020304" pitchFamily="18" charset="0"/>
                <a:ea typeface="楷体_GB2312" pitchFamily="49" charset="-122"/>
              </a:rPr>
              <a:t>BA11 is successfully received on link1, BA21 is failed to be received on link2;</a:t>
            </a:r>
          </a:p>
          <a:p>
            <a:pPr lvl="1">
              <a:spcBef>
                <a:spcPts val="600"/>
              </a:spcBef>
            </a:pPr>
            <a:r>
              <a:rPr lang="en-US" sz="1400" kern="0" dirty="0" smtClean="0">
                <a:latin typeface="Times New Roman" panose="02020603050405020304" pitchFamily="18" charset="0"/>
                <a:ea typeface="楷体_GB2312" pitchFamily="49" charset="-122"/>
              </a:rPr>
              <a:t>The ending time of BA21 is later than the ending time of BA11 with a time t;</a:t>
            </a:r>
          </a:p>
          <a:p>
            <a:pPr>
              <a:spcBef>
                <a:spcPts val="600"/>
              </a:spcBef>
            </a:pPr>
            <a:r>
              <a:rPr lang="en-US" sz="1800" kern="0" dirty="0" smtClean="0">
                <a:latin typeface="Times New Roman" panose="02020603050405020304" pitchFamily="18" charset="0"/>
                <a:ea typeface="楷体_GB2312" pitchFamily="49" charset="-122"/>
              </a:rPr>
              <a:t>When </a:t>
            </a:r>
            <a:r>
              <a:rPr lang="en-US" altLang="zh-CN" sz="1800" dirty="0">
                <a:latin typeface="Times New Roman" panose="02020603050405020304" pitchFamily="18" charset="0"/>
                <a:ea typeface="楷体_GB2312" pitchFamily="49" charset="-122"/>
              </a:rPr>
              <a:t>the starting time of </a:t>
            </a:r>
            <a:r>
              <a:rPr lang="en-US" sz="1800" kern="0" dirty="0" smtClean="0">
                <a:latin typeface="Times New Roman" panose="02020603050405020304" pitchFamily="18" charset="0"/>
                <a:ea typeface="楷体_GB2312" pitchFamily="49" charset="-122"/>
              </a:rPr>
              <a:t>PPDU12 and PPDU21’ are perfectly aligned, IFS on link2 equals to PIFS – t;</a:t>
            </a:r>
          </a:p>
          <a:p>
            <a:pPr>
              <a:spcBef>
                <a:spcPts val="600"/>
              </a:spcBef>
            </a:pPr>
            <a:r>
              <a:rPr lang="en-US" sz="1800" kern="0" dirty="0" smtClean="0">
                <a:latin typeface="Times New Roman" panose="02020603050405020304" pitchFamily="18" charset="0"/>
                <a:ea typeface="楷体_GB2312" pitchFamily="49" charset="-122"/>
              </a:rPr>
              <a:t>Starting time of PPDU12 and PPDU21’ with an offset less or equal to 4us will not affect the ED sensing before</a:t>
            </a:r>
            <a:r>
              <a:rPr lang="en-US" altLang="zh-CN" sz="1800" kern="0" dirty="0">
                <a:latin typeface="Times New Roman" panose="02020603050405020304" pitchFamily="18" charset="0"/>
                <a:ea typeface="楷体_GB2312" pitchFamily="49" charset="-122"/>
              </a:rPr>
              <a:t> PPDU12 and PPDU21</a:t>
            </a:r>
            <a:r>
              <a:rPr lang="en-US" altLang="zh-CN" sz="1800" kern="0" dirty="0" smtClean="0">
                <a:latin typeface="Times New Roman" panose="02020603050405020304" pitchFamily="18" charset="0"/>
                <a:ea typeface="楷体_GB2312" pitchFamily="49" charset="-122"/>
              </a:rPr>
              <a:t>’</a:t>
            </a:r>
            <a:r>
              <a:rPr lang="en-US" sz="1800" kern="0" dirty="0" smtClean="0">
                <a:latin typeface="Times New Roman" panose="02020603050405020304" pitchFamily="18" charset="0"/>
                <a:ea typeface="楷体_GB2312" pitchFamily="49" charset="-122"/>
              </a:rPr>
              <a:t>. So the IFS on link2 could be </a:t>
            </a:r>
            <a:r>
              <a:rPr lang="en-US" altLang="zh-CN" sz="1800" kern="0" dirty="0" smtClean="0">
                <a:solidFill>
                  <a:srgbClr val="C00000"/>
                </a:solidFill>
                <a:latin typeface="Times New Roman" panose="02020603050405020304" pitchFamily="18" charset="0"/>
                <a:ea typeface="楷体_GB2312" pitchFamily="49" charset="-122"/>
              </a:rPr>
              <a:t>PIFS – t</a:t>
            </a:r>
            <a:r>
              <a:rPr lang="en-US" altLang="zh-CN" sz="1800" kern="0" dirty="0" smtClean="0">
                <a:solidFill>
                  <a:srgbClr val="C00000"/>
                </a:solidFill>
              </a:rPr>
              <a:t> ±</a:t>
            </a:r>
            <a:r>
              <a:rPr lang="en-US" altLang="zh-CN" sz="1800" kern="0" dirty="0" smtClean="0">
                <a:solidFill>
                  <a:srgbClr val="C00000"/>
                </a:solidFill>
                <a:latin typeface="Times New Roman" panose="02020603050405020304" pitchFamily="18" charset="0"/>
                <a:ea typeface="楷体_GB2312" pitchFamily="49" charset="-122"/>
              </a:rPr>
              <a:t> 4us</a:t>
            </a:r>
            <a:r>
              <a:rPr lang="en-US" altLang="zh-CN" sz="1800" kern="0" dirty="0" smtClean="0">
                <a:latin typeface="Times New Roman" panose="02020603050405020304" pitchFamily="18" charset="0"/>
                <a:ea typeface="楷体_GB2312" pitchFamily="49" charset="-122"/>
              </a:rPr>
              <a:t>.</a:t>
            </a:r>
            <a:endParaRPr lang="en-US" sz="1800" kern="0" dirty="0">
              <a:latin typeface="Times New Roman" panose="02020603050405020304" pitchFamily="18" charset="0"/>
              <a:ea typeface="楷体_GB2312" pitchFamily="49" charset="-122"/>
            </a:endParaRPr>
          </a:p>
        </p:txBody>
      </p:sp>
    </p:spTree>
    <p:extLst>
      <p:ext uri="{BB962C8B-B14F-4D97-AF65-F5344CB8AC3E}">
        <p14:creationId xmlns:p14="http://schemas.microsoft.com/office/powerpoint/2010/main" val="40715325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a:t>Error Recovery for non-STR </a:t>
            </a:r>
            <a:r>
              <a:rPr lang="en-US" altLang="zh-CN" dirty="0" smtClean="0"/>
              <a:t>MLD</a:t>
            </a:r>
            <a:br>
              <a:rPr lang="en-US" altLang="zh-CN" dirty="0" smtClean="0"/>
            </a:br>
            <a:r>
              <a:rPr lang="en-US" altLang="zh-CN" dirty="0" smtClean="0"/>
              <a:t>-</a:t>
            </a:r>
            <a:r>
              <a:rPr lang="en-US" altLang="zh-CN" dirty="0"/>
              <a:t>Case </a:t>
            </a:r>
            <a:r>
              <a:rPr lang="en-US" altLang="zh-CN" dirty="0" smtClean="0"/>
              <a:t>3</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45" name="直接连接符 44"/>
          <p:cNvCxnSpPr/>
          <p:nvPr/>
        </p:nvCxnSpPr>
        <p:spPr bwMode="auto">
          <a:xfrm>
            <a:off x="1219200" y="4876801"/>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7" name="文本框 46"/>
          <p:cNvSpPr txBox="1"/>
          <p:nvPr/>
        </p:nvSpPr>
        <p:spPr>
          <a:xfrm>
            <a:off x="381000" y="4648201"/>
            <a:ext cx="502061" cy="276999"/>
          </a:xfrm>
          <a:prstGeom prst="rect">
            <a:avLst/>
          </a:prstGeom>
          <a:noFill/>
        </p:spPr>
        <p:txBody>
          <a:bodyPr wrap="none" rtlCol="0">
            <a:spAutoFit/>
          </a:bodyPr>
          <a:lstStyle/>
          <a:p>
            <a:r>
              <a:rPr lang="en-US" altLang="zh-CN" dirty="0" smtClean="0"/>
              <a:t>link1</a:t>
            </a:r>
            <a:endParaRPr lang="zh-CN" altLang="en-US" dirty="0"/>
          </a:p>
        </p:txBody>
      </p:sp>
      <p:sp>
        <p:nvSpPr>
          <p:cNvPr id="50" name="矩形 49"/>
          <p:cNvSpPr/>
          <p:nvPr/>
        </p:nvSpPr>
        <p:spPr bwMode="auto">
          <a:xfrm>
            <a:off x="3201986" y="4533107"/>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1" name="矩形 50"/>
          <p:cNvSpPr/>
          <p:nvPr/>
        </p:nvSpPr>
        <p:spPr bwMode="auto">
          <a:xfrm>
            <a:off x="4344987" y="4876801"/>
            <a:ext cx="609139"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5723538" y="4533107"/>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PPDU11’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54" name="矩形 53"/>
          <p:cNvSpPr/>
          <p:nvPr/>
        </p:nvSpPr>
        <p:spPr bwMode="auto">
          <a:xfrm>
            <a:off x="6714142" y="4876801"/>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BA11’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57" name="直接连接符 56"/>
          <p:cNvCxnSpPr/>
          <p:nvPr/>
        </p:nvCxnSpPr>
        <p:spPr bwMode="auto">
          <a:xfrm>
            <a:off x="1219200" y="5969664"/>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文本框 57"/>
          <p:cNvSpPr txBox="1"/>
          <p:nvPr/>
        </p:nvSpPr>
        <p:spPr>
          <a:xfrm>
            <a:off x="381000" y="5741064"/>
            <a:ext cx="502061" cy="276999"/>
          </a:xfrm>
          <a:prstGeom prst="rect">
            <a:avLst/>
          </a:prstGeom>
          <a:noFill/>
        </p:spPr>
        <p:txBody>
          <a:bodyPr wrap="none" rtlCol="0">
            <a:spAutoFit/>
          </a:bodyPr>
          <a:lstStyle/>
          <a:p>
            <a:r>
              <a:rPr lang="en-US" altLang="zh-CN" dirty="0" smtClean="0"/>
              <a:t>link2</a:t>
            </a:r>
            <a:endParaRPr lang="zh-CN" altLang="en-US" dirty="0"/>
          </a:p>
        </p:txBody>
      </p:sp>
      <p:sp>
        <p:nvSpPr>
          <p:cNvPr id="61" name="矩形 60"/>
          <p:cNvSpPr/>
          <p:nvPr/>
        </p:nvSpPr>
        <p:spPr bwMode="auto">
          <a:xfrm>
            <a:off x="3201986" y="5625970"/>
            <a:ext cx="912813"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PPDU21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4344987" y="5969664"/>
            <a:ext cx="821327"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    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63" name="矩形 62"/>
          <p:cNvSpPr/>
          <p:nvPr/>
        </p:nvSpPr>
        <p:spPr bwMode="auto">
          <a:xfrm>
            <a:off x="5723538" y="5625970"/>
            <a:ext cx="760415"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100" b="0" i="0" u="none" strike="noStrike" cap="none" normalizeH="0" baseline="0" dirty="0" smtClean="0">
                <a:ln>
                  <a:noFill/>
                </a:ln>
                <a:solidFill>
                  <a:schemeClr val="tx1"/>
                </a:solidFill>
                <a:effectLst/>
                <a:latin typeface="Times New Roman" pitchFamily="18" charset="0"/>
              </a:rPr>
              <a:t>PPDU21’</a:t>
            </a:r>
            <a:endParaRPr kumimoji="0" lang="zh-CN" altLang="en-US" sz="1100" b="0" i="0" u="none" strike="noStrike" cap="none" normalizeH="0" baseline="0" dirty="0" smtClean="0">
              <a:ln>
                <a:noFill/>
              </a:ln>
              <a:solidFill>
                <a:schemeClr val="tx1"/>
              </a:solidFill>
              <a:effectLst/>
              <a:latin typeface="Times New Roman" pitchFamily="18" charset="0"/>
            </a:endParaRPr>
          </a:p>
        </p:txBody>
      </p:sp>
      <p:sp>
        <p:nvSpPr>
          <p:cNvPr id="64" name="矩形 63"/>
          <p:cNvSpPr/>
          <p:nvPr/>
        </p:nvSpPr>
        <p:spPr bwMode="auto">
          <a:xfrm>
            <a:off x="6714142" y="5969664"/>
            <a:ext cx="608012"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BA21’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23"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4344988" y="5980907"/>
            <a:ext cx="821326" cy="332450"/>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24"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4344988" y="5980907"/>
            <a:ext cx="821326" cy="332450"/>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36" name="文本框 35"/>
          <p:cNvSpPr txBox="1"/>
          <p:nvPr/>
        </p:nvSpPr>
        <p:spPr>
          <a:xfrm rot="16200000">
            <a:off x="2080675" y="4526521"/>
            <a:ext cx="490840" cy="276999"/>
          </a:xfrm>
          <a:prstGeom prst="rect">
            <a:avLst/>
          </a:prstGeom>
          <a:noFill/>
        </p:spPr>
        <p:txBody>
          <a:bodyPr wrap="none" rtlCol="0">
            <a:spAutoFit/>
          </a:bodyPr>
          <a:lstStyle/>
          <a:p>
            <a:r>
              <a:rPr lang="en-US" altLang="zh-CN" dirty="0" smtClean="0"/>
              <a:t>SIFS</a:t>
            </a:r>
            <a:endParaRPr lang="zh-CN" altLang="en-US" dirty="0"/>
          </a:p>
        </p:txBody>
      </p:sp>
      <p:cxnSp>
        <p:nvCxnSpPr>
          <p:cNvPr id="19" name="直接连接符 18"/>
          <p:cNvCxnSpPr/>
          <p:nvPr/>
        </p:nvCxnSpPr>
        <p:spPr bwMode="auto">
          <a:xfrm flipV="1">
            <a:off x="2438400" y="4419601"/>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9" name="直接连接符 38"/>
          <p:cNvCxnSpPr/>
          <p:nvPr/>
        </p:nvCxnSpPr>
        <p:spPr bwMode="auto">
          <a:xfrm flipV="1">
            <a:off x="2971800"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0" name="直接连接符 39"/>
          <p:cNvCxnSpPr/>
          <p:nvPr/>
        </p:nvCxnSpPr>
        <p:spPr bwMode="auto">
          <a:xfrm flipV="1">
            <a:off x="2971800" y="552370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1" name="直接连接符 40"/>
          <p:cNvCxnSpPr/>
          <p:nvPr/>
        </p:nvCxnSpPr>
        <p:spPr bwMode="auto">
          <a:xfrm flipV="1">
            <a:off x="2438400"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2" name="直接连接符 41"/>
          <p:cNvCxnSpPr/>
          <p:nvPr/>
        </p:nvCxnSpPr>
        <p:spPr bwMode="auto">
          <a:xfrm flipV="1">
            <a:off x="4344988"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直接连接符 42"/>
          <p:cNvCxnSpPr/>
          <p:nvPr/>
        </p:nvCxnSpPr>
        <p:spPr bwMode="auto">
          <a:xfrm flipV="1">
            <a:off x="5177549" y="5495643"/>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4" name="直接连接符 43"/>
          <p:cNvCxnSpPr/>
          <p:nvPr/>
        </p:nvCxnSpPr>
        <p:spPr bwMode="auto">
          <a:xfrm flipV="1">
            <a:off x="6714142" y="4468000"/>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6" name="直接连接符 45"/>
          <p:cNvCxnSpPr/>
          <p:nvPr/>
        </p:nvCxnSpPr>
        <p:spPr bwMode="auto">
          <a:xfrm flipV="1">
            <a:off x="4344988" y="5569217"/>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2" name="直接连接符 51"/>
          <p:cNvCxnSpPr/>
          <p:nvPr/>
        </p:nvCxnSpPr>
        <p:spPr bwMode="auto">
          <a:xfrm flipV="1">
            <a:off x="4953000" y="4419600"/>
            <a:ext cx="0" cy="1611355"/>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5" name="直接连接符 54"/>
          <p:cNvCxnSpPr>
            <a:stCxn id="63" idx="1"/>
          </p:cNvCxnSpPr>
          <p:nvPr/>
        </p:nvCxnSpPr>
        <p:spPr bwMode="auto">
          <a:xfrm flipV="1">
            <a:off x="5723538" y="4419601"/>
            <a:ext cx="0" cy="1378216"/>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56" name="直接连接符 55"/>
          <p:cNvCxnSpPr/>
          <p:nvPr/>
        </p:nvCxnSpPr>
        <p:spPr bwMode="auto">
          <a:xfrm flipV="1">
            <a:off x="6485542" y="4844583"/>
            <a:ext cx="0" cy="942201"/>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65" name="直接连接符 64"/>
          <p:cNvCxnSpPr/>
          <p:nvPr/>
        </p:nvCxnSpPr>
        <p:spPr bwMode="auto">
          <a:xfrm flipV="1">
            <a:off x="6714142" y="5529589"/>
            <a:ext cx="0" cy="45720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6" name="文本框 65"/>
          <p:cNvSpPr txBox="1"/>
          <p:nvPr/>
        </p:nvSpPr>
        <p:spPr>
          <a:xfrm rot="16200000">
            <a:off x="2857503" y="4543805"/>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7" name="文本框 66"/>
          <p:cNvSpPr txBox="1"/>
          <p:nvPr/>
        </p:nvSpPr>
        <p:spPr>
          <a:xfrm rot="16200000">
            <a:off x="3973830"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69" name="文本框 68"/>
          <p:cNvSpPr txBox="1"/>
          <p:nvPr/>
        </p:nvSpPr>
        <p:spPr>
          <a:xfrm rot="16200000">
            <a:off x="6353628" y="45583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0" name="文本框 69"/>
          <p:cNvSpPr txBox="1"/>
          <p:nvPr/>
        </p:nvSpPr>
        <p:spPr>
          <a:xfrm rot="16200000">
            <a:off x="2080676"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1" name="文本框 70"/>
          <p:cNvSpPr txBox="1"/>
          <p:nvPr/>
        </p:nvSpPr>
        <p:spPr>
          <a:xfrm rot="16200000">
            <a:off x="2841881" y="5631464"/>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2" name="文本框 71"/>
          <p:cNvSpPr txBox="1"/>
          <p:nvPr/>
        </p:nvSpPr>
        <p:spPr>
          <a:xfrm rot="16200000">
            <a:off x="3979761" y="5638291"/>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3" name="文本框 72"/>
          <p:cNvSpPr txBox="1"/>
          <p:nvPr/>
        </p:nvSpPr>
        <p:spPr>
          <a:xfrm rot="16200000">
            <a:off x="6354220" y="5613808"/>
            <a:ext cx="490840" cy="276999"/>
          </a:xfrm>
          <a:prstGeom prst="rect">
            <a:avLst/>
          </a:prstGeom>
          <a:noFill/>
        </p:spPr>
        <p:txBody>
          <a:bodyPr wrap="none" rtlCol="0">
            <a:spAutoFit/>
          </a:bodyPr>
          <a:lstStyle/>
          <a:p>
            <a:r>
              <a:rPr lang="en-US" altLang="zh-CN" dirty="0" smtClean="0"/>
              <a:t>SIFS</a:t>
            </a:r>
            <a:endParaRPr lang="zh-CN" altLang="en-US" dirty="0"/>
          </a:p>
        </p:txBody>
      </p:sp>
      <p:sp>
        <p:nvSpPr>
          <p:cNvPr id="74" name="文本框 73"/>
          <p:cNvSpPr txBox="1"/>
          <p:nvPr/>
        </p:nvSpPr>
        <p:spPr>
          <a:xfrm rot="16200000">
            <a:off x="5066625" y="4513367"/>
            <a:ext cx="490840" cy="276999"/>
          </a:xfrm>
          <a:prstGeom prst="rect">
            <a:avLst/>
          </a:prstGeom>
          <a:noFill/>
        </p:spPr>
        <p:txBody>
          <a:bodyPr wrap="none" rtlCol="0">
            <a:spAutoFit/>
          </a:bodyPr>
          <a:lstStyle/>
          <a:p>
            <a:r>
              <a:rPr lang="en-US" altLang="zh-CN" dirty="0"/>
              <a:t>P</a:t>
            </a:r>
            <a:r>
              <a:rPr lang="en-US" altLang="zh-CN" dirty="0" smtClean="0"/>
              <a:t>IFS</a:t>
            </a:r>
            <a:endParaRPr lang="zh-CN" altLang="en-US" dirty="0"/>
          </a:p>
        </p:txBody>
      </p:sp>
      <p:sp>
        <p:nvSpPr>
          <p:cNvPr id="75" name="文本框 74"/>
          <p:cNvSpPr txBox="1"/>
          <p:nvPr/>
        </p:nvSpPr>
        <p:spPr>
          <a:xfrm>
            <a:off x="770049" y="4498459"/>
            <a:ext cx="610680" cy="276999"/>
          </a:xfrm>
          <a:prstGeom prst="rect">
            <a:avLst/>
          </a:prstGeom>
          <a:noFill/>
        </p:spPr>
        <p:txBody>
          <a:bodyPr wrap="none" rtlCol="0">
            <a:spAutoFit/>
          </a:bodyPr>
          <a:lstStyle/>
          <a:p>
            <a:r>
              <a:rPr lang="en-US" altLang="zh-CN" dirty="0" smtClean="0"/>
              <a:t>STA11</a:t>
            </a:r>
            <a:endParaRPr lang="zh-CN" altLang="en-US" dirty="0"/>
          </a:p>
        </p:txBody>
      </p:sp>
      <p:sp>
        <p:nvSpPr>
          <p:cNvPr id="76" name="文本框 75"/>
          <p:cNvSpPr txBox="1"/>
          <p:nvPr/>
        </p:nvSpPr>
        <p:spPr>
          <a:xfrm>
            <a:off x="744402" y="5619091"/>
            <a:ext cx="616387" cy="276999"/>
          </a:xfrm>
          <a:prstGeom prst="rect">
            <a:avLst/>
          </a:prstGeom>
          <a:noFill/>
        </p:spPr>
        <p:txBody>
          <a:bodyPr wrap="none" rtlCol="0">
            <a:spAutoFit/>
          </a:bodyPr>
          <a:lstStyle/>
          <a:p>
            <a:r>
              <a:rPr lang="en-US" altLang="zh-CN" dirty="0" smtClean="0"/>
              <a:t>STA21</a:t>
            </a:r>
            <a:endParaRPr lang="zh-CN" altLang="en-US" dirty="0"/>
          </a:p>
        </p:txBody>
      </p:sp>
      <p:sp>
        <p:nvSpPr>
          <p:cNvPr id="77" name="文本框 76"/>
          <p:cNvSpPr txBox="1"/>
          <p:nvPr/>
        </p:nvSpPr>
        <p:spPr>
          <a:xfrm>
            <a:off x="7613213" y="4939527"/>
            <a:ext cx="616387" cy="276999"/>
          </a:xfrm>
          <a:prstGeom prst="rect">
            <a:avLst/>
          </a:prstGeom>
          <a:noFill/>
        </p:spPr>
        <p:txBody>
          <a:bodyPr wrap="none" rtlCol="0">
            <a:spAutoFit/>
          </a:bodyPr>
          <a:lstStyle/>
          <a:p>
            <a:r>
              <a:rPr lang="en-US" altLang="zh-CN" dirty="0" smtClean="0"/>
              <a:t>STA12</a:t>
            </a:r>
            <a:endParaRPr lang="zh-CN" altLang="en-US" dirty="0"/>
          </a:p>
        </p:txBody>
      </p:sp>
      <p:sp>
        <p:nvSpPr>
          <p:cNvPr id="78" name="文本框 77"/>
          <p:cNvSpPr txBox="1"/>
          <p:nvPr/>
        </p:nvSpPr>
        <p:spPr>
          <a:xfrm>
            <a:off x="7613212" y="6059577"/>
            <a:ext cx="616387" cy="276999"/>
          </a:xfrm>
          <a:prstGeom prst="rect">
            <a:avLst/>
          </a:prstGeom>
          <a:noFill/>
        </p:spPr>
        <p:txBody>
          <a:bodyPr wrap="none" rtlCol="0">
            <a:spAutoFit/>
          </a:bodyPr>
          <a:lstStyle/>
          <a:p>
            <a:r>
              <a:rPr lang="en-US" altLang="zh-CN" dirty="0" smtClean="0"/>
              <a:t>STA22</a:t>
            </a:r>
            <a:endParaRPr lang="zh-CN" altLang="en-US" dirty="0"/>
          </a:p>
        </p:txBody>
      </p:sp>
      <p:sp>
        <p:nvSpPr>
          <p:cNvPr id="80" name="矩形 79"/>
          <p:cNvSpPr/>
          <p:nvPr/>
        </p:nvSpPr>
        <p:spPr bwMode="auto">
          <a:xfrm>
            <a:off x="1435644" y="5625970"/>
            <a:ext cx="774156"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PPDU20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81" name="矩形 80"/>
          <p:cNvSpPr/>
          <p:nvPr/>
        </p:nvSpPr>
        <p:spPr bwMode="auto">
          <a:xfrm>
            <a:off x="2438400" y="4888044"/>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BA10</a:t>
            </a:r>
            <a:endParaRPr kumimoji="0" lang="zh-CN" altLang="en-US" sz="1100" b="0" i="0" u="none" strike="noStrike" cap="none" normalizeH="0" baseline="0" dirty="0" smtClean="0">
              <a:ln>
                <a:noFill/>
              </a:ln>
              <a:solidFill>
                <a:schemeClr val="tx1"/>
              </a:solidFill>
              <a:effectLst/>
            </a:endParaRPr>
          </a:p>
        </p:txBody>
      </p:sp>
      <p:sp>
        <p:nvSpPr>
          <p:cNvPr id="82" name="矩形 81"/>
          <p:cNvSpPr/>
          <p:nvPr/>
        </p:nvSpPr>
        <p:spPr bwMode="auto">
          <a:xfrm>
            <a:off x="2438400" y="5980907"/>
            <a:ext cx="533400" cy="343694"/>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sz="1100" dirty="0" smtClean="0"/>
              <a:t>BA20</a:t>
            </a:r>
            <a:endParaRPr kumimoji="0" lang="zh-CN" altLang="en-US" sz="1100" b="0" i="0" u="none" strike="noStrike" cap="none" normalizeH="0" baseline="0" dirty="0" smtClean="0">
              <a:ln>
                <a:noFill/>
              </a:ln>
              <a:solidFill>
                <a:schemeClr val="tx1"/>
              </a:solidFill>
              <a:effectLst/>
            </a:endParaRPr>
          </a:p>
        </p:txBody>
      </p:sp>
      <p:sp>
        <p:nvSpPr>
          <p:cNvPr id="83" name="矩形 82"/>
          <p:cNvSpPr/>
          <p:nvPr/>
        </p:nvSpPr>
        <p:spPr bwMode="auto">
          <a:xfrm>
            <a:off x="1318383" y="4533107"/>
            <a:ext cx="891417" cy="343694"/>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CN" dirty="0" smtClean="0"/>
              <a:t>PPDU10</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9" name="文本框 78"/>
          <p:cNvSpPr txBox="1"/>
          <p:nvPr/>
        </p:nvSpPr>
        <p:spPr>
          <a:xfrm>
            <a:off x="5186588" y="5611960"/>
            <a:ext cx="585417" cy="276999"/>
          </a:xfrm>
          <a:prstGeom prst="rect">
            <a:avLst/>
          </a:prstGeom>
          <a:noFill/>
        </p:spPr>
        <p:txBody>
          <a:bodyPr wrap="none" rtlCol="0">
            <a:spAutoFit/>
          </a:bodyPr>
          <a:lstStyle/>
          <a:p>
            <a:r>
              <a:rPr lang="en-US" altLang="zh-CN" dirty="0" smtClean="0">
                <a:solidFill>
                  <a:srgbClr val="C00000"/>
                </a:solidFill>
              </a:rPr>
              <a:t>PIFS-t</a:t>
            </a:r>
            <a:endParaRPr lang="zh-CN" altLang="en-US" dirty="0">
              <a:solidFill>
                <a:srgbClr val="C00000"/>
              </a:solidFill>
            </a:endParaRPr>
          </a:p>
        </p:txBody>
      </p:sp>
      <p:sp>
        <p:nvSpPr>
          <p:cNvPr id="84" name="文本框 83"/>
          <p:cNvSpPr txBox="1"/>
          <p:nvPr/>
        </p:nvSpPr>
        <p:spPr>
          <a:xfrm>
            <a:off x="4948807" y="5603131"/>
            <a:ext cx="227948" cy="276999"/>
          </a:xfrm>
          <a:prstGeom prst="rect">
            <a:avLst/>
          </a:prstGeom>
          <a:noFill/>
        </p:spPr>
        <p:txBody>
          <a:bodyPr wrap="none" rtlCol="0">
            <a:spAutoFit/>
          </a:bodyPr>
          <a:lstStyle/>
          <a:p>
            <a:r>
              <a:rPr lang="en-US" altLang="zh-CN" dirty="0" smtClean="0">
                <a:solidFill>
                  <a:srgbClr val="C00000"/>
                </a:solidFill>
              </a:rPr>
              <a:t>t</a:t>
            </a:r>
            <a:endParaRPr lang="zh-CN" altLang="en-US" dirty="0">
              <a:solidFill>
                <a:srgbClr val="C00000"/>
              </a:solidFill>
            </a:endParaRPr>
          </a:p>
        </p:txBody>
      </p:sp>
      <p:cxnSp>
        <p:nvCxnSpPr>
          <p:cNvPr id="85" name="Straight Connector 63">
            <a:extLst>
              <a:ext uri="{FF2B5EF4-FFF2-40B4-BE49-F238E27FC236}">
                <a16:creationId xmlns:a16="http://schemas.microsoft.com/office/drawing/2014/main" xmlns="" id="{E33A5270-081D-439D-81ED-5BE0C5827D96}"/>
              </a:ext>
            </a:extLst>
          </p:cNvPr>
          <p:cNvCxnSpPr>
            <a:cxnSpLocks/>
          </p:cNvCxnSpPr>
          <p:nvPr/>
        </p:nvCxnSpPr>
        <p:spPr bwMode="auto">
          <a:xfrm flipH="1">
            <a:off x="4349108" y="4876800"/>
            <a:ext cx="608012" cy="343694"/>
          </a:xfrm>
          <a:prstGeom prst="line">
            <a:avLst/>
          </a:prstGeom>
          <a:solidFill>
            <a:schemeClr val="accent1"/>
          </a:solidFill>
          <a:ln w="15875" cap="flat" cmpd="sng" algn="ctr">
            <a:solidFill>
              <a:srgbClr val="FF0000"/>
            </a:solidFill>
            <a:prstDash val="solid"/>
            <a:round/>
            <a:headEnd type="none" w="med" len="med"/>
            <a:tailEnd type="none" w="med" len="med"/>
          </a:ln>
          <a:effectLst/>
        </p:spPr>
      </p:cxnSp>
      <p:cxnSp>
        <p:nvCxnSpPr>
          <p:cNvPr id="86" name="Straight Connector 64">
            <a:extLst>
              <a:ext uri="{FF2B5EF4-FFF2-40B4-BE49-F238E27FC236}">
                <a16:creationId xmlns:a16="http://schemas.microsoft.com/office/drawing/2014/main" xmlns="" id="{BF2BA2F7-DE55-482F-8E5A-169D54D7E4CD}"/>
              </a:ext>
            </a:extLst>
          </p:cNvPr>
          <p:cNvCxnSpPr>
            <a:cxnSpLocks/>
          </p:cNvCxnSpPr>
          <p:nvPr/>
        </p:nvCxnSpPr>
        <p:spPr bwMode="auto">
          <a:xfrm flipH="1" flipV="1">
            <a:off x="4349108" y="4888044"/>
            <a:ext cx="608014" cy="343696"/>
          </a:xfrm>
          <a:prstGeom prst="line">
            <a:avLst/>
          </a:prstGeom>
          <a:solidFill>
            <a:schemeClr val="accent1"/>
          </a:solidFill>
          <a:ln w="15875" cap="flat" cmpd="sng" algn="ctr">
            <a:solidFill>
              <a:srgbClr val="FF0000"/>
            </a:solidFill>
            <a:prstDash val="solid"/>
            <a:round/>
            <a:headEnd type="none" w="med" len="med"/>
            <a:tailEnd type="none" w="med" len="med"/>
          </a:ln>
          <a:effectLst/>
        </p:spPr>
      </p:cxnSp>
      <p:sp>
        <p:nvSpPr>
          <p:cNvPr id="87" name="Content Placeholder 1"/>
          <p:cNvSpPr txBox="1">
            <a:spLocks/>
          </p:cNvSpPr>
          <p:nvPr/>
        </p:nvSpPr>
        <p:spPr bwMode="auto">
          <a:xfrm>
            <a:off x="684213" y="1828800"/>
            <a:ext cx="7772400" cy="2344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spcBef>
                <a:spcPts val="600"/>
              </a:spcBef>
            </a:pPr>
            <a:r>
              <a:rPr lang="en-US" altLang="zh-CN" sz="1800" kern="0" dirty="0" smtClean="0">
                <a:latin typeface="Times New Roman" panose="02020603050405020304" pitchFamily="18" charset="0"/>
                <a:ea typeface="楷体_GB2312" pitchFamily="49" charset="-122"/>
              </a:rPr>
              <a:t>Case 3</a:t>
            </a:r>
          </a:p>
          <a:p>
            <a:pPr lvl="1">
              <a:spcBef>
                <a:spcPts val="600"/>
              </a:spcBef>
            </a:pPr>
            <a:r>
              <a:rPr lang="en-US" sz="1400" kern="0" dirty="0" smtClean="0">
                <a:latin typeface="Times New Roman" panose="02020603050405020304" pitchFamily="18" charset="0"/>
                <a:ea typeface="楷体_GB2312" pitchFamily="49" charset="-122"/>
              </a:rPr>
              <a:t>BA11 is failed to be received on link1, BA21 is failed to be received on link2;</a:t>
            </a:r>
          </a:p>
          <a:p>
            <a:pPr lvl="1">
              <a:spcBef>
                <a:spcPts val="600"/>
              </a:spcBef>
            </a:pPr>
            <a:r>
              <a:rPr lang="en-US" sz="1400" kern="0" dirty="0" smtClean="0">
                <a:latin typeface="Times New Roman" panose="02020603050405020304" pitchFamily="18" charset="0"/>
                <a:ea typeface="楷体_GB2312" pitchFamily="49" charset="-122"/>
              </a:rPr>
              <a:t>The ending time of BA21 is later than the ending time of BA11 with a time t;</a:t>
            </a:r>
          </a:p>
          <a:p>
            <a:pPr>
              <a:spcBef>
                <a:spcPts val="600"/>
              </a:spcBef>
            </a:pPr>
            <a:r>
              <a:rPr lang="en-US" sz="1800" kern="0" dirty="0" smtClean="0">
                <a:latin typeface="Times New Roman" panose="02020603050405020304" pitchFamily="18" charset="0"/>
                <a:ea typeface="楷体_GB2312" pitchFamily="49" charset="-122"/>
              </a:rPr>
              <a:t>When </a:t>
            </a:r>
            <a:r>
              <a:rPr lang="en-US" altLang="zh-CN" sz="1800" dirty="0">
                <a:latin typeface="Times New Roman" panose="02020603050405020304" pitchFamily="18" charset="0"/>
                <a:ea typeface="楷体_GB2312" pitchFamily="49" charset="-122"/>
              </a:rPr>
              <a:t>the starting time of </a:t>
            </a:r>
            <a:r>
              <a:rPr lang="en-US" sz="1800" kern="0" dirty="0" smtClean="0">
                <a:latin typeface="Times New Roman" panose="02020603050405020304" pitchFamily="18" charset="0"/>
                <a:ea typeface="楷体_GB2312" pitchFamily="49" charset="-122"/>
              </a:rPr>
              <a:t>PPDU11’ and PPDU21’ are perfectly aligned, IFS on link2 equals to PIFS – t;</a:t>
            </a:r>
          </a:p>
          <a:p>
            <a:pPr>
              <a:spcBef>
                <a:spcPts val="600"/>
              </a:spcBef>
            </a:pPr>
            <a:r>
              <a:rPr lang="en-US" sz="1800" kern="0" dirty="0" smtClean="0">
                <a:latin typeface="Times New Roman" panose="02020603050405020304" pitchFamily="18" charset="0"/>
                <a:ea typeface="楷体_GB2312" pitchFamily="49" charset="-122"/>
              </a:rPr>
              <a:t>Starting time of PPDU11’ and PPDU21’ with an offset less or equal to 4us will not affect the ED sensing before </a:t>
            </a:r>
            <a:r>
              <a:rPr lang="en-US" altLang="zh-CN" sz="1800" kern="0" dirty="0">
                <a:latin typeface="Times New Roman" panose="02020603050405020304" pitchFamily="18" charset="0"/>
                <a:ea typeface="楷体_GB2312" pitchFamily="49" charset="-122"/>
              </a:rPr>
              <a:t>PPDU11’ and PPDU21</a:t>
            </a:r>
            <a:r>
              <a:rPr lang="en-US" altLang="zh-CN" sz="1800" kern="0" dirty="0" smtClean="0">
                <a:latin typeface="Times New Roman" panose="02020603050405020304" pitchFamily="18" charset="0"/>
                <a:ea typeface="楷体_GB2312" pitchFamily="49" charset="-122"/>
              </a:rPr>
              <a:t>’</a:t>
            </a:r>
            <a:r>
              <a:rPr lang="en-US" sz="1800" kern="0" dirty="0" smtClean="0">
                <a:latin typeface="Times New Roman" panose="02020603050405020304" pitchFamily="18" charset="0"/>
                <a:ea typeface="楷体_GB2312" pitchFamily="49" charset="-122"/>
              </a:rPr>
              <a:t>. So the IFS on link2 could be </a:t>
            </a:r>
            <a:r>
              <a:rPr lang="en-US" altLang="zh-CN" sz="1800" kern="0" dirty="0" smtClean="0">
                <a:solidFill>
                  <a:srgbClr val="C00000"/>
                </a:solidFill>
                <a:latin typeface="Times New Roman" panose="02020603050405020304" pitchFamily="18" charset="0"/>
                <a:ea typeface="楷体_GB2312" pitchFamily="49" charset="-122"/>
              </a:rPr>
              <a:t>PIFS – t</a:t>
            </a:r>
            <a:r>
              <a:rPr lang="en-US" altLang="zh-CN" sz="1800" kern="0" dirty="0" smtClean="0">
                <a:solidFill>
                  <a:srgbClr val="C00000"/>
                </a:solidFill>
              </a:rPr>
              <a:t> ±</a:t>
            </a:r>
            <a:r>
              <a:rPr lang="en-US" altLang="zh-CN" sz="1800" kern="0" dirty="0" smtClean="0">
                <a:solidFill>
                  <a:srgbClr val="C00000"/>
                </a:solidFill>
                <a:latin typeface="Times New Roman" panose="02020603050405020304" pitchFamily="18" charset="0"/>
                <a:ea typeface="楷体_GB2312" pitchFamily="49" charset="-122"/>
              </a:rPr>
              <a:t> 4us</a:t>
            </a:r>
            <a:r>
              <a:rPr lang="en-US" altLang="zh-CN" sz="1800" kern="0" dirty="0" smtClean="0">
                <a:latin typeface="Times New Roman" panose="02020603050405020304" pitchFamily="18" charset="0"/>
                <a:ea typeface="楷体_GB2312" pitchFamily="49" charset="-122"/>
              </a:rPr>
              <a:t>.</a:t>
            </a:r>
            <a:endParaRPr lang="en-US" sz="1800" kern="0" dirty="0">
              <a:latin typeface="Times New Roman" panose="02020603050405020304" pitchFamily="18" charset="0"/>
              <a:ea typeface="楷体_GB2312" pitchFamily="49" charset="-122"/>
            </a:endParaRPr>
          </a:p>
        </p:txBody>
      </p:sp>
    </p:spTree>
    <p:extLst>
      <p:ext uri="{BB962C8B-B14F-4D97-AF65-F5344CB8AC3E}">
        <p14:creationId xmlns:p14="http://schemas.microsoft.com/office/powerpoint/2010/main" val="15115706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7772400" cy="1728918"/>
          </a:xfrm>
        </p:spPr>
        <p:txBody>
          <a:bodyPr/>
          <a:lstStyle/>
          <a:p>
            <a:pPr>
              <a:spcBef>
                <a:spcPts val="600"/>
              </a:spcBef>
            </a:pPr>
            <a:r>
              <a:rPr lang="en-US" altLang="zh-CN" sz="1800" dirty="0">
                <a:latin typeface="Times New Roman" panose="02020603050405020304" pitchFamily="18" charset="0"/>
                <a:ea typeface="楷体_GB2312" pitchFamily="49" charset="-122"/>
              </a:rPr>
              <a:t>t </a:t>
            </a:r>
            <a:r>
              <a:rPr lang="en-US" altLang="zh-CN" sz="1800" dirty="0" smtClean="0">
                <a:latin typeface="Times New Roman" panose="02020603050405020304" pitchFamily="18" charset="0"/>
                <a:ea typeface="楷体_GB2312" pitchFamily="49" charset="-122"/>
              </a:rPr>
              <a:t>is the </a:t>
            </a:r>
            <a:r>
              <a:rPr lang="en-US" altLang="zh-CN" sz="1800" dirty="0">
                <a:latin typeface="Times New Roman" panose="02020603050405020304" pitchFamily="18" charset="0"/>
                <a:ea typeface="楷体_GB2312" pitchFamily="49" charset="-122"/>
              </a:rPr>
              <a:t>time difference of ending time of BAs on two </a:t>
            </a:r>
            <a:r>
              <a:rPr lang="en-US" altLang="zh-CN" sz="1800" dirty="0" smtClean="0">
                <a:latin typeface="Times New Roman" panose="02020603050405020304" pitchFamily="18" charset="0"/>
                <a:ea typeface="楷体_GB2312" pitchFamily="49" charset="-122"/>
              </a:rPr>
              <a:t>links;</a:t>
            </a:r>
            <a:endParaRPr lang="en-US" altLang="zh-CN" sz="1800" dirty="0">
              <a:latin typeface="Times New Roman" panose="02020603050405020304" pitchFamily="18" charset="0"/>
              <a:ea typeface="楷体_GB2312" pitchFamily="49" charset="-122"/>
            </a:endParaRPr>
          </a:p>
          <a:p>
            <a:pPr>
              <a:spcBef>
                <a:spcPts val="600"/>
              </a:spcBef>
            </a:pPr>
            <a:r>
              <a:rPr lang="en-US" altLang="zh-CN" sz="1800" dirty="0" smtClean="0">
                <a:latin typeface="Times New Roman" panose="02020603050405020304" pitchFamily="18" charset="0"/>
                <a:ea typeface="楷体_GB2312" pitchFamily="49" charset="-122"/>
              </a:rPr>
              <a:t>The shadow area shows the possible IFS range for each different t;</a:t>
            </a:r>
          </a:p>
          <a:p>
            <a:pPr>
              <a:spcBef>
                <a:spcPts val="600"/>
              </a:spcBef>
            </a:pPr>
            <a:r>
              <a:rPr lang="en-US" altLang="zh-CN" sz="1800" dirty="0" smtClean="0">
                <a:latin typeface="Times New Roman" panose="02020603050405020304" pitchFamily="18" charset="0"/>
                <a:ea typeface="楷体_GB2312" pitchFamily="49" charset="-122"/>
              </a:rPr>
              <a:t>When the IFS is greater than PIFS, it will violate the regulation;</a:t>
            </a:r>
          </a:p>
          <a:p>
            <a:pPr>
              <a:spcBef>
                <a:spcPts val="600"/>
              </a:spcBef>
            </a:pPr>
            <a:r>
              <a:rPr lang="en-US" altLang="zh-CN" sz="1800" dirty="0" smtClean="0">
                <a:latin typeface="Times New Roman" panose="02020603050405020304" pitchFamily="18" charset="0"/>
                <a:ea typeface="楷体_GB2312" pitchFamily="49" charset="-122"/>
              </a:rPr>
              <a:t>When the IFS is smaller than PIFS, it will bring more challenge for implementation of ED sensing. The smaller, the more challenge.</a:t>
            </a:r>
          </a:p>
          <a:p>
            <a:pPr>
              <a:spcBef>
                <a:spcPts val="600"/>
              </a:spcBef>
            </a:pPr>
            <a:r>
              <a:rPr lang="en-US" altLang="zh-CN" sz="1800" dirty="0" smtClean="0">
                <a:latin typeface="Times New Roman" panose="02020603050405020304" pitchFamily="18" charset="0"/>
                <a:ea typeface="楷体_GB2312" pitchFamily="49" charset="-122"/>
              </a:rPr>
              <a:t>For the IFS range [PIFS-4us, PIFS], it has at least one value that can meet the IFS requirement for any t </a:t>
            </a:r>
            <a:r>
              <a:rPr lang="en-GB" altLang="zh-CN" sz="1800" dirty="0" smtClean="0"/>
              <a:t>≤ 8us</a:t>
            </a:r>
            <a:r>
              <a:rPr lang="en-US" altLang="zh-CN" sz="1800" dirty="0" smtClean="0">
                <a:latin typeface="Times New Roman" panose="02020603050405020304" pitchFamily="18" charset="0"/>
                <a:ea typeface="楷体_GB2312" pitchFamily="49" charset="-122"/>
              </a:rPr>
              <a:t>;</a:t>
            </a:r>
          </a:p>
          <a:p>
            <a:pPr>
              <a:spcBef>
                <a:spcPts val="600"/>
              </a:spcBef>
            </a:pPr>
            <a:endParaRPr lang="en-US" sz="1800" dirty="0">
              <a:latin typeface="Times New Roman" panose="02020603050405020304" pitchFamily="18" charset="0"/>
              <a:ea typeface="楷体_GB2312" pitchFamily="49" charset="-122"/>
            </a:endParaRPr>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t>IFS Analysis </a:t>
            </a:r>
            <a:endParaRPr lang="en-US"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cxnSp>
        <p:nvCxnSpPr>
          <p:cNvPr id="13" name="直接箭头连接符 12"/>
          <p:cNvCxnSpPr/>
          <p:nvPr/>
        </p:nvCxnSpPr>
        <p:spPr bwMode="auto">
          <a:xfrm>
            <a:off x="5917004" y="6200002"/>
            <a:ext cx="23622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直接箭头连接符 14"/>
          <p:cNvCxnSpPr/>
          <p:nvPr/>
        </p:nvCxnSpPr>
        <p:spPr bwMode="auto">
          <a:xfrm flipV="1">
            <a:off x="5908766" y="4447402"/>
            <a:ext cx="0" cy="17526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5" name="任意多边形 24"/>
          <p:cNvSpPr/>
          <p:nvPr/>
        </p:nvSpPr>
        <p:spPr bwMode="auto">
          <a:xfrm>
            <a:off x="5906707" y="4667764"/>
            <a:ext cx="1771135" cy="889687"/>
          </a:xfrm>
          <a:custGeom>
            <a:avLst/>
            <a:gdLst>
              <a:gd name="connsiteX0" fmla="*/ 0 w 1771135"/>
              <a:gd name="connsiteY0" fmla="*/ 0 h 889687"/>
              <a:gd name="connsiteX1" fmla="*/ 8238 w 1771135"/>
              <a:gd name="connsiteY1" fmla="*/ 420130 h 889687"/>
              <a:gd name="connsiteX2" fmla="*/ 1771135 w 1771135"/>
              <a:gd name="connsiteY2" fmla="*/ 889687 h 889687"/>
              <a:gd name="connsiteX3" fmla="*/ 1762897 w 1771135"/>
              <a:gd name="connsiteY3" fmla="*/ 428368 h 889687"/>
              <a:gd name="connsiteX4" fmla="*/ 0 w 1771135"/>
              <a:gd name="connsiteY4" fmla="*/ 0 h 8896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1135" h="889687">
                <a:moveTo>
                  <a:pt x="0" y="0"/>
                </a:moveTo>
                <a:lnTo>
                  <a:pt x="8238" y="420130"/>
                </a:lnTo>
                <a:lnTo>
                  <a:pt x="1771135" y="889687"/>
                </a:lnTo>
                <a:lnTo>
                  <a:pt x="1762897" y="428368"/>
                </a:lnTo>
                <a:lnTo>
                  <a:pt x="0" y="0"/>
                </a:lnTo>
                <a:close/>
              </a:path>
            </a:pathLst>
          </a:custGeom>
          <a:pattFill prst="ltUpDiag">
            <a:fgClr>
              <a:schemeClr val="tx1"/>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7" name="任意多边形 26"/>
          <p:cNvSpPr/>
          <p:nvPr/>
        </p:nvSpPr>
        <p:spPr bwMode="auto">
          <a:xfrm>
            <a:off x="5906707" y="4881948"/>
            <a:ext cx="1762897" cy="222422"/>
          </a:xfrm>
          <a:custGeom>
            <a:avLst/>
            <a:gdLst>
              <a:gd name="connsiteX0" fmla="*/ 0 w 1762897"/>
              <a:gd name="connsiteY0" fmla="*/ 197708 h 222422"/>
              <a:gd name="connsiteX1" fmla="*/ 1762897 w 1762897"/>
              <a:gd name="connsiteY1" fmla="*/ 222422 h 222422"/>
              <a:gd name="connsiteX2" fmla="*/ 930875 w 1762897"/>
              <a:gd name="connsiteY2" fmla="*/ 16476 h 222422"/>
              <a:gd name="connsiteX3" fmla="*/ 8238 w 1762897"/>
              <a:gd name="connsiteY3" fmla="*/ 0 h 222422"/>
              <a:gd name="connsiteX4" fmla="*/ 0 w 1762897"/>
              <a:gd name="connsiteY4" fmla="*/ 197708 h 2224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2897" h="222422">
                <a:moveTo>
                  <a:pt x="0" y="197708"/>
                </a:moveTo>
                <a:lnTo>
                  <a:pt x="1762897" y="222422"/>
                </a:lnTo>
                <a:lnTo>
                  <a:pt x="930875" y="16476"/>
                </a:lnTo>
                <a:lnTo>
                  <a:pt x="8238" y="0"/>
                </a:lnTo>
                <a:lnTo>
                  <a:pt x="0" y="197708"/>
                </a:lnTo>
                <a:close/>
              </a:path>
            </a:pathLst>
          </a:custGeom>
          <a:solidFill>
            <a:srgbClr val="92D050">
              <a:alpha val="85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8" name="文本框 27"/>
          <p:cNvSpPr txBox="1"/>
          <p:nvPr/>
        </p:nvSpPr>
        <p:spPr>
          <a:xfrm>
            <a:off x="5244124" y="4810324"/>
            <a:ext cx="490840" cy="276999"/>
          </a:xfrm>
          <a:prstGeom prst="rect">
            <a:avLst/>
          </a:prstGeom>
          <a:noFill/>
        </p:spPr>
        <p:txBody>
          <a:bodyPr wrap="none" rtlCol="0">
            <a:spAutoFit/>
          </a:bodyPr>
          <a:lstStyle/>
          <a:p>
            <a:r>
              <a:rPr lang="en-US" altLang="zh-CN" dirty="0" smtClean="0"/>
              <a:t>PIFS</a:t>
            </a:r>
            <a:endParaRPr lang="zh-CN" altLang="en-US" dirty="0"/>
          </a:p>
        </p:txBody>
      </p:sp>
      <p:sp>
        <p:nvSpPr>
          <p:cNvPr id="88" name="文本框 87"/>
          <p:cNvSpPr txBox="1"/>
          <p:nvPr/>
        </p:nvSpPr>
        <p:spPr>
          <a:xfrm>
            <a:off x="5019080" y="5079987"/>
            <a:ext cx="755335" cy="276999"/>
          </a:xfrm>
          <a:prstGeom prst="rect">
            <a:avLst/>
          </a:prstGeom>
          <a:noFill/>
        </p:spPr>
        <p:txBody>
          <a:bodyPr wrap="none" rtlCol="0">
            <a:spAutoFit/>
          </a:bodyPr>
          <a:lstStyle/>
          <a:p>
            <a:r>
              <a:rPr lang="en-US" altLang="zh-CN" dirty="0" smtClean="0"/>
              <a:t>PIFS-4us</a:t>
            </a:r>
            <a:endParaRPr lang="zh-CN" altLang="en-US" dirty="0"/>
          </a:p>
        </p:txBody>
      </p:sp>
      <p:sp>
        <p:nvSpPr>
          <p:cNvPr id="89" name="文本框 88"/>
          <p:cNvSpPr txBox="1"/>
          <p:nvPr/>
        </p:nvSpPr>
        <p:spPr>
          <a:xfrm>
            <a:off x="5002604" y="4529263"/>
            <a:ext cx="790601" cy="276999"/>
          </a:xfrm>
          <a:prstGeom prst="rect">
            <a:avLst/>
          </a:prstGeom>
          <a:noFill/>
        </p:spPr>
        <p:txBody>
          <a:bodyPr wrap="none" rtlCol="0">
            <a:spAutoFit/>
          </a:bodyPr>
          <a:lstStyle/>
          <a:p>
            <a:r>
              <a:rPr lang="en-US" altLang="zh-CN" dirty="0" smtClean="0"/>
              <a:t>PIFS+4us</a:t>
            </a:r>
            <a:endParaRPr lang="zh-CN" altLang="en-US" dirty="0"/>
          </a:p>
        </p:txBody>
      </p:sp>
      <p:cxnSp>
        <p:nvCxnSpPr>
          <p:cNvPr id="30" name="直接连接符 29"/>
          <p:cNvCxnSpPr>
            <a:stCxn id="25" idx="2"/>
          </p:cNvCxnSpPr>
          <p:nvPr/>
        </p:nvCxnSpPr>
        <p:spPr bwMode="auto">
          <a:xfrm flipH="1">
            <a:off x="5917004" y="5557451"/>
            <a:ext cx="1760838"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90" name="文本框 89"/>
          <p:cNvSpPr txBox="1"/>
          <p:nvPr/>
        </p:nvSpPr>
        <p:spPr>
          <a:xfrm>
            <a:off x="5181606" y="5418951"/>
            <a:ext cx="696024" cy="276999"/>
          </a:xfrm>
          <a:prstGeom prst="rect">
            <a:avLst/>
          </a:prstGeom>
          <a:noFill/>
        </p:spPr>
        <p:txBody>
          <a:bodyPr wrap="none" rtlCol="0">
            <a:spAutoFit/>
          </a:bodyPr>
          <a:lstStyle/>
          <a:p>
            <a:r>
              <a:rPr lang="en-US" altLang="zh-CN" dirty="0" smtClean="0"/>
              <a:t>PIFS-12</a:t>
            </a:r>
            <a:endParaRPr lang="zh-CN" altLang="en-US" dirty="0"/>
          </a:p>
        </p:txBody>
      </p:sp>
      <p:cxnSp>
        <p:nvCxnSpPr>
          <p:cNvPr id="33" name="直接连接符 32"/>
          <p:cNvCxnSpPr>
            <a:stCxn id="25" idx="2"/>
          </p:cNvCxnSpPr>
          <p:nvPr/>
        </p:nvCxnSpPr>
        <p:spPr bwMode="auto">
          <a:xfrm>
            <a:off x="7677842" y="5557451"/>
            <a:ext cx="0" cy="642551"/>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92" name="文本框 91"/>
          <p:cNvSpPr txBox="1"/>
          <p:nvPr/>
        </p:nvSpPr>
        <p:spPr>
          <a:xfrm>
            <a:off x="7473877" y="6200001"/>
            <a:ext cx="527709" cy="276999"/>
          </a:xfrm>
          <a:prstGeom prst="rect">
            <a:avLst/>
          </a:prstGeom>
          <a:noFill/>
        </p:spPr>
        <p:txBody>
          <a:bodyPr wrap="none" rtlCol="0">
            <a:spAutoFit/>
          </a:bodyPr>
          <a:lstStyle/>
          <a:p>
            <a:r>
              <a:rPr lang="en-US" altLang="zh-CN" dirty="0" smtClean="0"/>
              <a:t>t=8us</a:t>
            </a:r>
            <a:endParaRPr lang="zh-CN" altLang="en-US" dirty="0"/>
          </a:p>
        </p:txBody>
      </p:sp>
      <p:sp>
        <p:nvSpPr>
          <p:cNvPr id="93" name="文本框 92"/>
          <p:cNvSpPr txBox="1"/>
          <p:nvPr/>
        </p:nvSpPr>
        <p:spPr>
          <a:xfrm>
            <a:off x="5721276" y="6200000"/>
            <a:ext cx="527709" cy="276999"/>
          </a:xfrm>
          <a:prstGeom prst="rect">
            <a:avLst/>
          </a:prstGeom>
          <a:noFill/>
        </p:spPr>
        <p:txBody>
          <a:bodyPr wrap="none" rtlCol="0">
            <a:spAutoFit/>
          </a:bodyPr>
          <a:lstStyle/>
          <a:p>
            <a:r>
              <a:rPr lang="en-US" altLang="zh-CN" dirty="0" smtClean="0"/>
              <a:t>t=0us</a:t>
            </a:r>
            <a:endParaRPr lang="zh-CN" altLang="en-US" dirty="0"/>
          </a:p>
        </p:txBody>
      </p:sp>
      <p:sp>
        <p:nvSpPr>
          <p:cNvPr id="94" name="文本框 93"/>
          <p:cNvSpPr txBox="1"/>
          <p:nvPr/>
        </p:nvSpPr>
        <p:spPr>
          <a:xfrm>
            <a:off x="5723081" y="4214683"/>
            <a:ext cx="405880" cy="276999"/>
          </a:xfrm>
          <a:prstGeom prst="rect">
            <a:avLst/>
          </a:prstGeom>
          <a:noFill/>
        </p:spPr>
        <p:txBody>
          <a:bodyPr wrap="none" rtlCol="0">
            <a:spAutoFit/>
          </a:bodyPr>
          <a:lstStyle/>
          <a:p>
            <a:r>
              <a:rPr lang="en-US" altLang="zh-CN" dirty="0" smtClean="0"/>
              <a:t>IFS</a:t>
            </a:r>
            <a:endParaRPr lang="zh-CN" altLang="en-US" dirty="0"/>
          </a:p>
        </p:txBody>
      </p:sp>
      <p:sp>
        <p:nvSpPr>
          <p:cNvPr id="95" name="文本框 94"/>
          <p:cNvSpPr txBox="1"/>
          <p:nvPr/>
        </p:nvSpPr>
        <p:spPr>
          <a:xfrm>
            <a:off x="8081673" y="6199999"/>
            <a:ext cx="227948" cy="276999"/>
          </a:xfrm>
          <a:prstGeom prst="rect">
            <a:avLst/>
          </a:prstGeom>
          <a:noFill/>
        </p:spPr>
        <p:txBody>
          <a:bodyPr wrap="none" rtlCol="0">
            <a:spAutoFit/>
          </a:bodyPr>
          <a:lstStyle/>
          <a:p>
            <a:r>
              <a:rPr lang="en-US" altLang="zh-CN" dirty="0" smtClean="0"/>
              <a:t>t</a:t>
            </a:r>
            <a:endParaRPr lang="zh-CN" altLang="en-US" dirty="0"/>
          </a:p>
        </p:txBody>
      </p:sp>
      <p:cxnSp>
        <p:nvCxnSpPr>
          <p:cNvPr id="35" name="直接连接符 34"/>
          <p:cNvCxnSpPr>
            <a:stCxn id="89" idx="3"/>
            <a:endCxn id="89" idx="3"/>
          </p:cNvCxnSpPr>
          <p:nvPr/>
        </p:nvCxnSpPr>
        <p:spPr bwMode="auto">
          <a:xfrm>
            <a:off x="5793205" y="4667763"/>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8" name="直接连接符 37"/>
          <p:cNvCxnSpPr>
            <a:stCxn id="27" idx="0"/>
          </p:cNvCxnSpPr>
          <p:nvPr/>
        </p:nvCxnSpPr>
        <p:spPr bwMode="auto">
          <a:xfrm flipH="1">
            <a:off x="5721276" y="5079656"/>
            <a:ext cx="185431" cy="146498"/>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96" name="直接连接符 95"/>
          <p:cNvCxnSpPr>
            <a:endCxn id="28" idx="3"/>
          </p:cNvCxnSpPr>
          <p:nvPr/>
        </p:nvCxnSpPr>
        <p:spPr bwMode="auto">
          <a:xfrm flipH="1">
            <a:off x="5734964" y="4881948"/>
            <a:ext cx="156176" cy="66876"/>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97" name="直接连接符 96"/>
          <p:cNvCxnSpPr/>
          <p:nvPr/>
        </p:nvCxnSpPr>
        <p:spPr bwMode="auto">
          <a:xfrm flipH="1">
            <a:off x="5721276" y="4676002"/>
            <a:ext cx="199504" cy="8477"/>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00" name="直接连接符 99"/>
          <p:cNvCxnSpPr/>
          <p:nvPr/>
        </p:nvCxnSpPr>
        <p:spPr bwMode="auto">
          <a:xfrm flipH="1">
            <a:off x="6156270" y="4626752"/>
            <a:ext cx="442336" cy="148575"/>
          </a:xfrm>
          <a:prstGeom prst="line">
            <a:avLst/>
          </a:prstGeom>
          <a:solidFill>
            <a:schemeClr val="accent1"/>
          </a:solidFill>
          <a:ln w="6350" cap="flat" cmpd="sng" algn="ctr">
            <a:solidFill>
              <a:schemeClr val="tx1"/>
            </a:solidFill>
            <a:prstDash val="solid"/>
            <a:round/>
            <a:headEnd type="none" w="sm" len="sm"/>
            <a:tailEnd type="none" w="sm" len="sm"/>
          </a:ln>
          <a:effectLst/>
        </p:spPr>
      </p:cxnSp>
      <p:sp>
        <p:nvSpPr>
          <p:cNvPr id="102" name="文本框 101"/>
          <p:cNvSpPr txBox="1"/>
          <p:nvPr/>
        </p:nvSpPr>
        <p:spPr>
          <a:xfrm>
            <a:off x="6541540" y="4483165"/>
            <a:ext cx="1523559" cy="276999"/>
          </a:xfrm>
          <a:prstGeom prst="rect">
            <a:avLst/>
          </a:prstGeom>
          <a:noFill/>
        </p:spPr>
        <p:txBody>
          <a:bodyPr wrap="none" rtlCol="0">
            <a:spAutoFit/>
          </a:bodyPr>
          <a:lstStyle/>
          <a:p>
            <a:r>
              <a:rPr lang="en-US" altLang="zh-CN" dirty="0" smtClean="0"/>
              <a:t>Violate the regulation</a:t>
            </a:r>
            <a:endParaRPr lang="zh-CN" altLang="en-US" dirty="0"/>
          </a:p>
        </p:txBody>
      </p:sp>
      <p:sp>
        <p:nvSpPr>
          <p:cNvPr id="103" name="文本框 102"/>
          <p:cNvSpPr txBox="1"/>
          <p:nvPr/>
        </p:nvSpPr>
        <p:spPr>
          <a:xfrm>
            <a:off x="7799582" y="5275431"/>
            <a:ext cx="1192018" cy="461665"/>
          </a:xfrm>
          <a:prstGeom prst="rect">
            <a:avLst/>
          </a:prstGeom>
          <a:noFill/>
        </p:spPr>
        <p:txBody>
          <a:bodyPr wrap="square" rtlCol="0">
            <a:spAutoFit/>
          </a:bodyPr>
          <a:lstStyle/>
          <a:p>
            <a:r>
              <a:rPr lang="en-US" altLang="zh-CN" dirty="0" smtClean="0"/>
              <a:t>Hard for implementation</a:t>
            </a:r>
            <a:endParaRPr lang="zh-CN" altLang="en-US" dirty="0"/>
          </a:p>
        </p:txBody>
      </p:sp>
      <p:cxnSp>
        <p:nvCxnSpPr>
          <p:cNvPr id="104" name="直接连接符 103"/>
          <p:cNvCxnSpPr/>
          <p:nvPr/>
        </p:nvCxnSpPr>
        <p:spPr bwMode="auto">
          <a:xfrm flipH="1" flipV="1">
            <a:off x="7516563" y="5330910"/>
            <a:ext cx="333022" cy="152252"/>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06" name="直接连接符 105"/>
          <p:cNvCxnSpPr/>
          <p:nvPr/>
        </p:nvCxnSpPr>
        <p:spPr bwMode="auto">
          <a:xfrm flipH="1">
            <a:off x="6931593" y="4936246"/>
            <a:ext cx="738011" cy="53015"/>
          </a:xfrm>
          <a:prstGeom prst="line">
            <a:avLst/>
          </a:prstGeom>
          <a:solidFill>
            <a:schemeClr val="accent1"/>
          </a:solidFill>
          <a:ln w="6350" cap="flat" cmpd="sng" algn="ctr">
            <a:solidFill>
              <a:schemeClr val="tx1"/>
            </a:solidFill>
            <a:prstDash val="solid"/>
            <a:round/>
            <a:headEnd type="none" w="sm" len="sm"/>
            <a:tailEnd type="none" w="sm" len="sm"/>
          </a:ln>
          <a:effectLst/>
        </p:spPr>
      </p:cxnSp>
      <p:sp>
        <p:nvSpPr>
          <p:cNvPr id="108" name="文本框 107"/>
          <p:cNvSpPr txBox="1"/>
          <p:nvPr/>
        </p:nvSpPr>
        <p:spPr>
          <a:xfrm>
            <a:off x="7639242" y="4743447"/>
            <a:ext cx="1313180" cy="276999"/>
          </a:xfrm>
          <a:prstGeom prst="rect">
            <a:avLst/>
          </a:prstGeom>
          <a:noFill/>
        </p:spPr>
        <p:txBody>
          <a:bodyPr wrap="none" rtlCol="0">
            <a:spAutoFit/>
          </a:bodyPr>
          <a:lstStyle/>
          <a:p>
            <a:r>
              <a:rPr lang="en-US" altLang="zh-CN" dirty="0" smtClean="0"/>
              <a:t>Suggest IFS range</a:t>
            </a:r>
            <a:endParaRPr lang="zh-CN" altLang="en-US" dirty="0"/>
          </a:p>
        </p:txBody>
      </p:sp>
      <p:sp>
        <p:nvSpPr>
          <p:cNvPr id="109" name="Content Placeholder 1"/>
          <p:cNvSpPr txBox="1">
            <a:spLocks/>
          </p:cNvSpPr>
          <p:nvPr/>
        </p:nvSpPr>
        <p:spPr bwMode="auto">
          <a:xfrm>
            <a:off x="684213" y="4138482"/>
            <a:ext cx="4444350" cy="1728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spcBef>
                <a:spcPts val="600"/>
              </a:spcBef>
            </a:pPr>
            <a:r>
              <a:rPr lang="en-US" altLang="zh-CN" sz="1800" kern="0" dirty="0" smtClean="0">
                <a:latin typeface="Times New Roman" panose="02020603050405020304" pitchFamily="18" charset="0"/>
                <a:ea typeface="楷体_GB2312" pitchFamily="49" charset="-122"/>
              </a:rPr>
              <a:t>Suggest to allow IFS with a range of [PIFS-4us, PIFS] for a NSTR MLD to do error recovery. </a:t>
            </a:r>
          </a:p>
          <a:p>
            <a:pPr>
              <a:spcBef>
                <a:spcPts val="600"/>
              </a:spcBef>
            </a:pPr>
            <a:endParaRPr lang="en-US" sz="1800" kern="0" dirty="0">
              <a:latin typeface="Times New Roman" panose="02020603050405020304" pitchFamily="18" charset="0"/>
              <a:ea typeface="楷体_GB2312" pitchFamily="49" charset="-122"/>
            </a:endParaRPr>
          </a:p>
        </p:txBody>
      </p:sp>
    </p:spTree>
    <p:extLst>
      <p:ext uri="{BB962C8B-B14F-4D97-AF65-F5344CB8AC3E}">
        <p14:creationId xmlns:p14="http://schemas.microsoft.com/office/powerpoint/2010/main" val="10467998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From the summary in below table for all 3 cases, the IFS on the link with earlier ending BA will always be PIFS, and the IFS on the link with later ending BA will always between [PIFS-4us, PIFS].</a:t>
            </a:r>
          </a:p>
          <a:p>
            <a:pPr>
              <a:spcBef>
                <a:spcPts val="600"/>
              </a:spcBef>
            </a:pPr>
            <a:endParaRPr lang="en-US" altLang="zh-CN" sz="1800" dirty="0" smtClean="0"/>
          </a:p>
          <a:p>
            <a:pPr>
              <a:spcBef>
                <a:spcPts val="600"/>
              </a:spcBef>
            </a:pPr>
            <a:endParaRPr lang="en-US" altLang="zh-CN" sz="1800" dirty="0" smtClean="0"/>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Summary</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graphicFrame>
        <p:nvGraphicFramePr>
          <p:cNvPr id="8" name="表格 7"/>
          <p:cNvGraphicFramePr>
            <a:graphicFrameLocks noGrp="1"/>
          </p:cNvGraphicFramePr>
          <p:nvPr>
            <p:extLst>
              <p:ext uri="{D42A27DB-BD31-4B8C-83A1-F6EECF244321}">
                <p14:modId xmlns:p14="http://schemas.microsoft.com/office/powerpoint/2010/main" val="4073493674"/>
              </p:ext>
            </p:extLst>
          </p:nvPr>
        </p:nvGraphicFramePr>
        <p:xfrm>
          <a:off x="1905000" y="3429000"/>
          <a:ext cx="4666794" cy="1777406"/>
        </p:xfrm>
        <a:graphic>
          <a:graphicData uri="http://schemas.openxmlformats.org/drawingml/2006/table">
            <a:tbl>
              <a:tblPr firstRow="1" firstCol="1" bandRow="1">
                <a:tableStyleId>{5C22544A-7EE6-4342-B048-85BDC9FD1C3A}</a:tableStyleId>
              </a:tblPr>
              <a:tblGrid>
                <a:gridCol w="2333397"/>
                <a:gridCol w="2333397"/>
              </a:tblGrid>
              <a:tr h="337226">
                <a:tc>
                  <a:txBody>
                    <a:bodyPr/>
                    <a:lstStyle/>
                    <a:p>
                      <a:pPr algn="ctr">
                        <a:spcAft>
                          <a:spcPts val="0"/>
                        </a:spcAft>
                      </a:pPr>
                      <a:r>
                        <a:rPr lang="en-US" sz="1050" kern="100" dirty="0">
                          <a:effectLst/>
                        </a:rPr>
                        <a:t> </a:t>
                      </a:r>
                      <a:r>
                        <a:rPr lang="en-US" sz="1050" kern="100" dirty="0" smtClean="0">
                          <a:effectLst/>
                        </a:rPr>
                        <a:t>Cases</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lgn="ctr">
                        <a:spcAft>
                          <a:spcPts val="0"/>
                        </a:spcAft>
                      </a:pPr>
                      <a:r>
                        <a:rPr lang="en-US" sz="1050" kern="100" dirty="0" smtClean="0">
                          <a:effectLst/>
                        </a:rPr>
                        <a:t>IFSs</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389106">
                <a:tc>
                  <a:txBody>
                    <a:bodyPr/>
                    <a:lstStyle/>
                    <a:p>
                      <a:pPr algn="ctr">
                        <a:spcAft>
                          <a:spcPts val="0"/>
                        </a:spcAft>
                      </a:pPr>
                      <a:r>
                        <a:rPr lang="en-US" altLang="zh-CN" sz="1050" kern="100" dirty="0" smtClean="0">
                          <a:effectLst/>
                          <a:latin typeface="+mn-lt"/>
                          <a:ea typeface="+mn-ea"/>
                          <a:cs typeface="+mn-cs"/>
                        </a:rPr>
                        <a:t>Case 1: Earlier</a:t>
                      </a:r>
                      <a:r>
                        <a:rPr lang="en-US" altLang="zh-CN" sz="1050" kern="100" baseline="0" dirty="0" smtClean="0">
                          <a:effectLst/>
                          <a:latin typeface="+mn-lt"/>
                          <a:ea typeface="+mn-ea"/>
                          <a:cs typeface="+mn-cs"/>
                        </a:rPr>
                        <a:t> ending BA is failed,</a:t>
                      </a:r>
                    </a:p>
                    <a:p>
                      <a:pPr algn="ctr">
                        <a:spcAft>
                          <a:spcPts val="0"/>
                        </a:spcAft>
                      </a:pPr>
                      <a:r>
                        <a:rPr lang="en-US" altLang="zh-CN" sz="1050" kern="100" baseline="0" dirty="0" smtClean="0">
                          <a:effectLst/>
                          <a:latin typeface="+mn-lt"/>
                          <a:ea typeface="+mn-ea"/>
                          <a:cs typeface="+mn-cs"/>
                        </a:rPr>
                        <a:t>Later ending BA is success</a:t>
                      </a:r>
                      <a:endParaRPr lang="zh-CN" altLang="zh-CN" sz="1050" kern="100" dirty="0" smtClean="0">
                        <a:effectLst/>
                        <a:latin typeface="Calibri" panose="020F0502020204030204" pitchFamily="34" charset="0"/>
                        <a:ea typeface="宋体" panose="02010600030101010101" pitchFamily="2" charset="-122"/>
                        <a:cs typeface="Times New Roman" panose="02020603050405020304" pitchFamily="18" charset="0"/>
                      </a:endParaRPr>
                    </a:p>
                    <a:p>
                      <a:pPr algn="ctr">
                        <a:spcAft>
                          <a:spcPts val="0"/>
                        </a:spcAft>
                      </a:pP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kern="100" dirty="0" smtClean="0">
                          <a:effectLst/>
                        </a:rPr>
                        <a:t>Earlier</a:t>
                      </a:r>
                      <a:r>
                        <a:rPr lang="en-US" sz="1050" kern="100" baseline="0" dirty="0" smtClean="0">
                          <a:effectLst/>
                        </a:rPr>
                        <a:t> IFS = </a:t>
                      </a:r>
                      <a:r>
                        <a:rPr lang="en-US" altLang="zh-CN" sz="1050" kern="100" baseline="0" dirty="0" smtClean="0">
                          <a:effectLst/>
                        </a:rPr>
                        <a:t>PIFS,</a:t>
                      </a:r>
                      <a:r>
                        <a:rPr lang="en-US" sz="1050" kern="100" baseline="0" dirty="0" smtClean="0">
                          <a:effectLst/>
                        </a:rPr>
                        <a:t> </a:t>
                      </a:r>
                    </a:p>
                    <a:p>
                      <a:pPr algn="ctr">
                        <a:spcAft>
                          <a:spcPts val="0"/>
                        </a:spcAft>
                      </a:pPr>
                      <a:r>
                        <a:rPr lang="en-US" altLang="zh-CN" sz="1050" kern="100" baseline="0" dirty="0" smtClean="0">
                          <a:effectLst/>
                          <a:latin typeface="Calibri" panose="020F0502020204030204" pitchFamily="34" charset="0"/>
                          <a:ea typeface="宋体" panose="02010600030101010101" pitchFamily="2" charset="-122"/>
                          <a:cs typeface="Times New Roman" panose="02020603050405020304" pitchFamily="18" charset="0"/>
                        </a:rPr>
                        <a:t>Later IFS =[PIFS-4us, PIFS]</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389106">
                <a:tc>
                  <a:txBody>
                    <a:bodyPr/>
                    <a:lstStyle/>
                    <a:p>
                      <a:pPr algn="ctr">
                        <a:spcAft>
                          <a:spcPts val="0"/>
                        </a:spcAft>
                      </a:pPr>
                      <a:r>
                        <a:rPr lang="en-US" altLang="zh-CN" sz="1050" kern="100" dirty="0" smtClean="0">
                          <a:effectLst/>
                          <a:latin typeface="+mn-lt"/>
                          <a:ea typeface="+mn-ea"/>
                          <a:cs typeface="+mn-cs"/>
                        </a:rPr>
                        <a:t>Case 2: Earlier ending</a:t>
                      </a:r>
                      <a:r>
                        <a:rPr lang="en-US" altLang="zh-CN" sz="1050" kern="100" baseline="0" dirty="0" smtClean="0">
                          <a:effectLst/>
                          <a:latin typeface="+mn-lt"/>
                          <a:ea typeface="+mn-ea"/>
                          <a:cs typeface="+mn-cs"/>
                        </a:rPr>
                        <a:t> BA is success,</a:t>
                      </a:r>
                    </a:p>
                    <a:p>
                      <a:pPr algn="ctr">
                        <a:spcAft>
                          <a:spcPts val="0"/>
                        </a:spcAft>
                      </a:pPr>
                      <a:r>
                        <a:rPr lang="en-US" altLang="zh-CN" sz="1050" kern="100" baseline="0" dirty="0" smtClean="0">
                          <a:effectLst/>
                          <a:latin typeface="+mn-lt"/>
                          <a:ea typeface="+mn-ea"/>
                          <a:cs typeface="+mn-cs"/>
                        </a:rPr>
                        <a:t>Later ending BA is failed</a:t>
                      </a:r>
                      <a:endParaRPr lang="zh-CN" altLang="zh-CN" sz="1050" kern="100" dirty="0" smtClean="0">
                        <a:effectLst/>
                        <a:latin typeface="Calibri" panose="020F0502020204030204" pitchFamily="34" charset="0"/>
                        <a:ea typeface="宋体" panose="02010600030101010101" pitchFamily="2" charset="-122"/>
                        <a:cs typeface="Times New Roman" panose="02020603050405020304" pitchFamily="18" charset="0"/>
                      </a:endParaRPr>
                    </a:p>
                    <a:p>
                      <a:pPr algn="ctr">
                        <a:spcAft>
                          <a:spcPts val="0"/>
                        </a:spcAft>
                      </a:pPr>
                      <a:endParaRPr lang="zh-CN" alt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kern="100" dirty="0" smtClean="0">
                          <a:effectLst/>
                        </a:rPr>
                        <a:t>Earlier</a:t>
                      </a:r>
                      <a:r>
                        <a:rPr lang="en-US" altLang="zh-CN" sz="1050" kern="100" baseline="0" dirty="0" smtClean="0">
                          <a:effectLst/>
                        </a:rPr>
                        <a:t> IFS = PIFS, </a:t>
                      </a:r>
                    </a:p>
                    <a:p>
                      <a:pPr algn="ctr">
                        <a:spcAft>
                          <a:spcPts val="0"/>
                        </a:spcAft>
                      </a:pPr>
                      <a:r>
                        <a:rPr lang="en-US" altLang="zh-CN" sz="1050" kern="100" baseline="0" dirty="0" smtClean="0">
                          <a:effectLst/>
                          <a:latin typeface="Calibri" panose="020F0502020204030204" pitchFamily="34" charset="0"/>
                          <a:ea typeface="宋体" panose="02010600030101010101" pitchFamily="2" charset="-122"/>
                          <a:cs typeface="Times New Roman" panose="02020603050405020304" pitchFamily="18" charset="0"/>
                        </a:rPr>
                        <a:t>Later IFS =[PIFS-4us, PIFS]</a:t>
                      </a:r>
                      <a:endParaRPr lang="zh-CN" alt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r h="408561">
                <a:tc>
                  <a:txBody>
                    <a:bodyPr/>
                    <a:lstStyle/>
                    <a:p>
                      <a:pPr algn="ctr">
                        <a:spcAft>
                          <a:spcPts val="0"/>
                        </a:spcAft>
                      </a:pPr>
                      <a:r>
                        <a:rPr lang="en-US" altLang="zh-CN" sz="1050" kern="100" dirty="0" smtClean="0">
                          <a:effectLst/>
                          <a:latin typeface="+mn-lt"/>
                          <a:ea typeface="+mn-ea"/>
                          <a:cs typeface="+mn-cs"/>
                        </a:rPr>
                        <a:t>Case 3: Earlier</a:t>
                      </a:r>
                      <a:r>
                        <a:rPr lang="en-US" altLang="zh-CN" sz="1050" kern="100" baseline="0" dirty="0" smtClean="0">
                          <a:effectLst/>
                          <a:latin typeface="+mn-lt"/>
                          <a:ea typeface="+mn-ea"/>
                          <a:cs typeface="+mn-cs"/>
                        </a:rPr>
                        <a:t> ending BA is failed,</a:t>
                      </a:r>
                    </a:p>
                    <a:p>
                      <a:pPr algn="ctr">
                        <a:spcAft>
                          <a:spcPts val="0"/>
                        </a:spcAft>
                      </a:pPr>
                      <a:r>
                        <a:rPr lang="en-US" altLang="zh-CN" sz="1050" kern="100" baseline="0" dirty="0" smtClean="0">
                          <a:effectLst/>
                          <a:latin typeface="+mn-lt"/>
                          <a:ea typeface="+mn-ea"/>
                          <a:cs typeface="+mn-cs"/>
                        </a:rPr>
                        <a:t>Later ending BA is failed</a:t>
                      </a:r>
                      <a:endParaRPr lang="zh-CN" altLang="zh-CN" sz="1050" kern="100" dirty="0" smtClean="0">
                        <a:effectLst/>
                        <a:latin typeface="Calibri" panose="020F0502020204030204" pitchFamily="34" charset="0"/>
                        <a:ea typeface="宋体" panose="02010600030101010101" pitchFamily="2" charset="-122"/>
                        <a:cs typeface="Times New Roman" panose="02020603050405020304" pitchFamily="18" charset="0"/>
                      </a:endParaRPr>
                    </a:p>
                    <a:p>
                      <a:pPr algn="ctr">
                        <a:spcAft>
                          <a:spcPts val="0"/>
                        </a:spcAft>
                      </a:pP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kern="100" dirty="0" smtClean="0">
                          <a:effectLst/>
                        </a:rPr>
                        <a:t>Earlier</a:t>
                      </a:r>
                      <a:r>
                        <a:rPr lang="en-US" altLang="zh-CN" sz="1050" kern="100" baseline="0" dirty="0" smtClean="0">
                          <a:effectLst/>
                        </a:rPr>
                        <a:t> IFS = PIFS, </a:t>
                      </a:r>
                    </a:p>
                    <a:p>
                      <a:pPr algn="ctr">
                        <a:spcAft>
                          <a:spcPts val="0"/>
                        </a:spcAft>
                      </a:pPr>
                      <a:r>
                        <a:rPr lang="en-US" altLang="zh-CN" sz="1050" kern="100" baseline="0" dirty="0" smtClean="0">
                          <a:effectLst/>
                          <a:latin typeface="Calibri" panose="020F0502020204030204" pitchFamily="34" charset="0"/>
                          <a:ea typeface="宋体" panose="02010600030101010101" pitchFamily="2" charset="-122"/>
                          <a:cs typeface="Times New Roman" panose="02020603050405020304" pitchFamily="18" charset="0"/>
                        </a:rPr>
                        <a:t>Later IFS =[PIFS-4us, PIFS]</a:t>
                      </a:r>
                      <a:endParaRPr lang="zh-CN" altLang="zh-CN" sz="1050" kern="100" dirty="0" smtClean="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25268649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752600"/>
            <a:ext cx="8002587" cy="4486275"/>
          </a:xfrm>
        </p:spPr>
        <p:txBody>
          <a:bodyPr/>
          <a:lstStyle/>
          <a:p>
            <a:pPr>
              <a:spcBef>
                <a:spcPts val="600"/>
              </a:spcBef>
            </a:pPr>
            <a:r>
              <a:rPr lang="en-US" altLang="zh-CN" sz="1800" dirty="0" smtClean="0"/>
              <a:t>Base on the analysis, it is suggest that: </a:t>
            </a:r>
          </a:p>
          <a:p>
            <a:pPr>
              <a:spcBef>
                <a:spcPts val="600"/>
              </a:spcBef>
            </a:pPr>
            <a:r>
              <a:rPr lang="en-US" altLang="zh-CN" sz="1800" dirty="0" smtClean="0"/>
              <a:t>After </a:t>
            </a:r>
            <a:r>
              <a:rPr lang="en-US" altLang="zh-CN" sz="1800" dirty="0"/>
              <a:t>two PPDUs with end time alignment (and the PPDUs carrying the expected response frames are also with end time alignment) are transmitted by a MLD on two links of </a:t>
            </a:r>
            <a:r>
              <a:rPr lang="en-US" altLang="zh-CN" sz="1800" dirty="0" smtClean="0"/>
              <a:t>a </a:t>
            </a:r>
            <a:r>
              <a:rPr lang="en-US" altLang="zh-CN" sz="1800" dirty="0"/>
              <a:t>NSTR link pair respectively, when PHY-</a:t>
            </a:r>
            <a:r>
              <a:rPr lang="en-US" altLang="zh-CN" sz="1800" dirty="0" err="1"/>
              <a:t>RXSTART.indication</a:t>
            </a:r>
            <a:r>
              <a:rPr lang="en-US" altLang="zh-CN" sz="1800" dirty="0"/>
              <a:t> is received but FCS is not correct for response frame on one link while successful receive the response frame on another link, or PHY-</a:t>
            </a:r>
            <a:r>
              <a:rPr lang="en-US" altLang="zh-CN" sz="1800" dirty="0" err="1"/>
              <a:t>RXSTART.indication</a:t>
            </a:r>
            <a:r>
              <a:rPr lang="en-US" altLang="zh-CN" sz="1800" dirty="0"/>
              <a:t> is received but FCS is not correct for response frame on both links, below IFSs </a:t>
            </a:r>
            <a:r>
              <a:rPr lang="en-US" altLang="zh-CN" sz="1800" dirty="0" smtClean="0"/>
              <a:t>before next PPDU on each link are </a:t>
            </a:r>
            <a:r>
              <a:rPr lang="en-US" altLang="zh-CN" sz="1800" dirty="0"/>
              <a:t>allowed for error recovery</a:t>
            </a:r>
          </a:p>
          <a:p>
            <a:pPr lvl="1">
              <a:spcBef>
                <a:spcPts val="600"/>
              </a:spcBef>
            </a:pPr>
            <a:r>
              <a:rPr lang="en-US" altLang="zh-CN" sz="1400" dirty="0"/>
              <a:t>the IFS on the link with earlier ending </a:t>
            </a:r>
            <a:r>
              <a:rPr lang="en-US" altLang="zh-CN" sz="1400" dirty="0" smtClean="0"/>
              <a:t>response frame </a:t>
            </a:r>
            <a:r>
              <a:rPr lang="en-US" altLang="zh-CN" sz="1400" dirty="0"/>
              <a:t>will </a:t>
            </a:r>
            <a:r>
              <a:rPr lang="en-US" altLang="zh-CN" sz="1400" dirty="0" smtClean="0"/>
              <a:t>be PIFS, </a:t>
            </a:r>
          </a:p>
          <a:p>
            <a:pPr lvl="1">
              <a:spcBef>
                <a:spcPts val="600"/>
              </a:spcBef>
            </a:pPr>
            <a:r>
              <a:rPr lang="en-US" altLang="zh-CN" sz="1400" dirty="0" smtClean="0"/>
              <a:t>the </a:t>
            </a:r>
            <a:r>
              <a:rPr lang="en-US" altLang="zh-CN" sz="1400" dirty="0"/>
              <a:t>IFS on the link with later ending </a:t>
            </a:r>
            <a:r>
              <a:rPr lang="en-US" altLang="zh-CN" sz="1400" dirty="0" smtClean="0"/>
              <a:t>response frame is a value between </a:t>
            </a:r>
            <a:r>
              <a:rPr lang="en-US" altLang="zh-CN" sz="1400" dirty="0"/>
              <a:t>[PIFS-4us, PIFS].</a:t>
            </a:r>
            <a:endParaRPr lang="en-US" altLang="zh-CN" sz="1400" b="0" dirty="0" smtClean="0">
              <a:latin typeface="Times New Roman" panose="02020603050405020304" pitchFamily="18" charset="0"/>
              <a:ea typeface="宋体" panose="02010600030101010101" pitchFamily="2" charset="-122"/>
              <a:cs typeface="Times New Roman" panose="02020603050405020304" pitchFamily="18" charset="0"/>
            </a:endParaRPr>
          </a:p>
          <a:p>
            <a:pPr>
              <a:spcBef>
                <a:spcPts val="600"/>
              </a:spcBef>
            </a:pPr>
            <a:endParaRPr lang="en-US" altLang="zh-CN" sz="1800" b="0" dirty="0" smtClean="0">
              <a:latin typeface="Times New Roman" panose="02020603050405020304" pitchFamily="18" charset="0"/>
              <a:ea typeface="宋体" panose="02010600030101010101" pitchFamily="2" charset="-122"/>
              <a:cs typeface="Times New Roman" panose="02020603050405020304" pitchFamily="18" charset="0"/>
            </a:endParaRPr>
          </a:p>
          <a:p>
            <a:pPr>
              <a:spcBef>
                <a:spcPts val="600"/>
              </a:spcBef>
            </a:pPr>
            <a:r>
              <a:rPr lang="en-US" altLang="zh-CN" sz="1800" b="0" dirty="0" smtClean="0">
                <a:latin typeface="Times New Roman" panose="02020603050405020304" pitchFamily="18" charset="0"/>
                <a:ea typeface="宋体" panose="02010600030101010101" pitchFamily="2" charset="-122"/>
                <a:cs typeface="Times New Roman" panose="02020603050405020304" pitchFamily="18" charset="0"/>
              </a:rPr>
              <a:t>Note: when the two response frames with the same ending time, any one of the two response frames can be the earlier ending response frame or later ending response frame.</a:t>
            </a:r>
            <a:endParaRPr lang="en-US" altLang="zh-CN" sz="1800" b="0" dirty="0">
              <a:latin typeface="Times New Roman" panose="02020603050405020304" pitchFamily="18" charset="0"/>
              <a:ea typeface="宋体" panose="02010600030101010101" pitchFamily="2" charset="-122"/>
              <a:cs typeface="Times New Roman" panose="02020603050405020304" pitchFamily="18" charset="0"/>
            </a:endParaRPr>
          </a:p>
          <a:p>
            <a:pPr>
              <a:spcBef>
                <a:spcPts val="600"/>
              </a:spcBef>
            </a:pPr>
            <a:endParaRPr lang="en-US" altLang="zh-CN" sz="1800" dirty="0" smtClean="0"/>
          </a:p>
          <a:p>
            <a:pPr>
              <a:spcBef>
                <a:spcPts val="600"/>
              </a:spcBef>
            </a:pPr>
            <a:endParaRPr lang="en-US" altLang="zh-CN" sz="1800" dirty="0" smtClean="0"/>
          </a:p>
          <a:p>
            <a:pPr>
              <a:spcBef>
                <a:spcPts val="600"/>
              </a:spcBef>
            </a:pPr>
            <a:endParaRPr lang="en-US" altLang="zh-CN" sz="1800" dirty="0" smtClean="0"/>
          </a:p>
          <a:p>
            <a:endParaRPr lang="en-US" altLang="zh-CN" sz="1400" dirty="0"/>
          </a:p>
          <a:p>
            <a:endParaRPr lang="zh-CN" altLang="zh-CN" sz="1400" dirty="0"/>
          </a:p>
          <a:p>
            <a:pPr>
              <a:spcBef>
                <a:spcPts val="600"/>
              </a:spcBef>
            </a:pPr>
            <a:endParaRPr lang="en-US" altLang="zh-CN" sz="2000" dirty="0"/>
          </a:p>
          <a:p>
            <a:pPr>
              <a:spcBef>
                <a:spcPts val="600"/>
              </a:spcBef>
            </a:pPr>
            <a:endParaRPr lang="en-US" altLang="zh-CN" sz="2000" dirty="0" smtClean="0">
              <a:latin typeface="Times New Roman" panose="02020603050405020304" pitchFamily="18" charset="0"/>
              <a:ea typeface="楷体_GB2312" pitchFamily="49" charset="-122"/>
            </a:endParaRPr>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latin typeface="Times New Roman" panose="02020603050405020304" pitchFamily="18" charset="0"/>
              </a:rPr>
              <a:t>Summary</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9"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51222" cy="276999"/>
          </a:xfrm>
        </p:spPr>
        <p:txBody>
          <a:bodyPr/>
          <a:lstStyle/>
          <a:p>
            <a:pPr>
              <a:defRPr/>
            </a:pPr>
            <a:r>
              <a:rPr lang="en-US" altLang="en-US" dirty="0" smtClean="0"/>
              <a:t>Mar 2020</a:t>
            </a:r>
            <a:endParaRPr lang="en-GB" altLang="en-US" dirty="0"/>
          </a:p>
        </p:txBody>
      </p:sp>
    </p:spTree>
    <p:extLst>
      <p:ext uri="{BB962C8B-B14F-4D97-AF65-F5344CB8AC3E}">
        <p14:creationId xmlns:p14="http://schemas.microsoft.com/office/powerpoint/2010/main" val="207067657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113752</TotalTime>
  <Words>1473</Words>
  <Application>Microsoft Office PowerPoint</Application>
  <PresentationFormat>全屏显示(4:3)</PresentationFormat>
  <Paragraphs>273</Paragraphs>
  <Slides>11</Slides>
  <Notes>2</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11</vt:i4>
      </vt:variant>
    </vt:vector>
  </HeadingPairs>
  <TitlesOfParts>
    <vt:vector size="19" baseType="lpstr">
      <vt:lpstr>Qualcomm Office Regular</vt:lpstr>
      <vt:lpstr>Qualcomm Regular</vt:lpstr>
      <vt:lpstr>楷体_GB2312</vt:lpstr>
      <vt:lpstr>宋体</vt:lpstr>
      <vt:lpstr>Arial</vt:lpstr>
      <vt:lpstr>Calibri</vt:lpstr>
      <vt:lpstr>Times New Roman</vt:lpstr>
      <vt:lpstr>802-11-Submission</vt:lpstr>
      <vt:lpstr>Error Recovery for NSTR MLD -Follow up</vt:lpstr>
      <vt:lpstr>Background</vt:lpstr>
      <vt:lpstr>Recap</vt:lpstr>
      <vt:lpstr>Error Recovery for non-STR MLD -Case 1</vt:lpstr>
      <vt:lpstr>Error Recovery for non-STR MLD -Case 2</vt:lpstr>
      <vt:lpstr>Error Recovery for non-STR MLD -Case 3</vt:lpstr>
      <vt:lpstr>IFS Analysis </vt:lpstr>
      <vt:lpstr>Summary</vt:lpstr>
      <vt:lpstr>Summary</vt:lpstr>
      <vt:lpstr>Reference</vt:lpstr>
      <vt:lpstr>Straw Poll 1</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2214</cp:revision>
  <cp:lastPrinted>1998-02-10T13:28:06Z</cp:lastPrinted>
  <dcterms:created xsi:type="dcterms:W3CDTF">2004-12-02T14:01:45Z</dcterms:created>
  <dcterms:modified xsi:type="dcterms:W3CDTF">2021-01-11T03:16:32Z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(3)81+RcgF9jT8bAI8BtfeCNkMP7FAC0Jht0l6SFBdmPsSdgNhxGPbUHXafu9wRLhuUaXWk+tH/
BZ+ABNQH3McI3w+ONlLRZOa6Nsch677/sA7NgXas7agcLsg7M59LWF3JLfWCJx+O5jSW/L2/
L9Jps3a5PJaPja5RQiU4JJJKwWFxya1qX8/nRl++XO/4bpABfskLahcvSqlUtxDfz5B5dJyR
0RuA8RjNKFX6G6WH2Q</vt:lpwstr>
  </property>
  <property fmtid="{D5CDD505-2E9C-101B-9397-08002B2CF9AE}" pid="4" name="_2015_ms_pID_7253431">
    <vt:lpwstr>YqdfdqnVrzOyMVz9x+g4n9Misdz1pH5o5CjFUeKQx1Q6J3ITqWTDyv
a7QCOAbfAWoYIhUgF+g40L2pjKTK70uO7SWhv/0BPYTKuYzkSG/fyB6dxgM+livJJc73AEES
0AvdBX0F7pdL7k7cFUopbHPDugu3jfqU+AWfd3IwBXfA9lhzIaRVUdEl7IdVm50N+EG+3yOj
yTaiUtde4ZmYq6eR/cPxa8Uctbv/V3RanMHl</vt:lpwstr>
  </property>
  <property fmtid="{D5CDD505-2E9C-101B-9397-08002B2CF9AE}" pid="5" name="_2015_ms_pID_7253432">
    <vt:lpwstr>b+cOElEChSsA5O1JF6WSjno=</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1609805010</vt:lpwstr>
  </property>
</Properties>
</file>