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948" r:id="rId3"/>
    <p:sldId id="951" r:id="rId4"/>
    <p:sldId id="956" r:id="rId5"/>
    <p:sldId id="952" r:id="rId6"/>
    <p:sldId id="960" r:id="rId7"/>
    <p:sldId id="957" r:id="rId8"/>
    <p:sldId id="958" r:id="rId9"/>
    <p:sldId id="959" r:id="rId10"/>
    <p:sldId id="961" r:id="rId11"/>
    <p:sldId id="919" r:id="rId12"/>
    <p:sldId id="950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5383" autoAdjust="0"/>
  </p:normalViewPr>
  <p:slideViewPr>
    <p:cSldViewPr>
      <p:cViewPr varScale="1">
        <p:scale>
          <a:sx n="85" d="100"/>
          <a:sy n="85" d="100"/>
        </p:scale>
        <p:origin x="372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611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57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9319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8190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6918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4156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5280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5823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7535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1/26/2021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22359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802.11-21/</a:t>
            </a:r>
            <a:r>
              <a:rPr lang="en-US" altLang="en-US" sz="1800" b="1" dirty="0" smtClean="0"/>
              <a:t>0061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3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Procedure of </a:t>
            </a:r>
            <a:r>
              <a:rPr lang="en-US" altLang="zh-CN" dirty="0" smtClean="0"/>
              <a:t>Modified MU-RTS 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2021-01-25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054102"/>
              </p:ext>
            </p:extLst>
          </p:nvPr>
        </p:nvGraphicFramePr>
        <p:xfrm>
          <a:off x="1152525" y="2998720"/>
          <a:ext cx="7391400" cy="27985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Yiqing</a:t>
                      </a:r>
                      <a:r>
                        <a:rPr lang="en-US" altLang="zh-CN" sz="1100" baseline="0" dirty="0" smtClean="0"/>
                        <a:t> Li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Rob</a:t>
                      </a:r>
                      <a:r>
                        <a:rPr lang="en-US" altLang="zh-CN" sz="1100" baseline="0" dirty="0" smtClean="0"/>
                        <a:t> Sun</a:t>
                      </a:r>
                      <a:endParaRPr lang="en-US" altLang="zh-CN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/>
                        <a:t>Zhenguo</a:t>
                      </a:r>
                      <a:r>
                        <a:rPr lang="en-US" altLang="zh-CN" sz="1100" dirty="0" smtClean="0"/>
                        <a:t> Du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2840991"/>
          </a:xfrm>
        </p:spPr>
        <p:txBody>
          <a:bodyPr/>
          <a:lstStyle/>
          <a:p>
            <a:pPr algn="just"/>
            <a:r>
              <a:rPr lang="en-US" altLang="zh-CN" sz="1800" dirty="0"/>
              <a:t>Opt 1: allow </a:t>
            </a:r>
            <a:r>
              <a:rPr lang="en-US" altLang="zh-CN" sz="1800" dirty="0" err="1"/>
              <a:t>QoS</a:t>
            </a:r>
            <a:r>
              <a:rPr lang="en-US" altLang="zh-CN" sz="1800" dirty="0"/>
              <a:t> Null frame cross the ending boundary of the SU time </a:t>
            </a:r>
            <a:r>
              <a:rPr lang="en-US" altLang="zh-CN" sz="1800" dirty="0" smtClean="0"/>
              <a:t>period</a:t>
            </a:r>
          </a:p>
          <a:p>
            <a:pPr lvl="1" algn="just"/>
            <a:r>
              <a:rPr lang="en-US" altLang="zh-CN" sz="1400" dirty="0" smtClean="0"/>
              <a:t>Pro: simple</a:t>
            </a:r>
          </a:p>
          <a:p>
            <a:pPr lvl="1" algn="just"/>
            <a:r>
              <a:rPr lang="en-US" altLang="zh-CN" sz="1400" dirty="0" smtClean="0"/>
              <a:t>Con: less efficiency when the remaining time is short</a:t>
            </a:r>
            <a:endParaRPr lang="en-US" altLang="zh-CN" sz="1400" dirty="0"/>
          </a:p>
          <a:p>
            <a:pPr algn="just"/>
            <a:r>
              <a:rPr lang="en-US" altLang="zh-CN" sz="1800" dirty="0"/>
              <a:t>Opt 2: set a time threshold T that allows AP directly take the control if remaining time is less than </a:t>
            </a:r>
            <a:r>
              <a:rPr lang="en-US" altLang="zh-CN" sz="1800" dirty="0" smtClean="0"/>
              <a:t>T</a:t>
            </a:r>
          </a:p>
          <a:p>
            <a:pPr lvl="1" algn="just"/>
            <a:r>
              <a:rPr lang="en-US" altLang="zh-CN" sz="1400" dirty="0"/>
              <a:t>Pro: more efficiency</a:t>
            </a:r>
          </a:p>
          <a:p>
            <a:pPr lvl="1" algn="just"/>
            <a:r>
              <a:rPr lang="en-US" altLang="zh-CN" sz="1400" dirty="0"/>
              <a:t>Cos: a little more complex compare with Opt 1</a:t>
            </a:r>
          </a:p>
          <a:p>
            <a:pPr lvl="1"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Comparison Between </a:t>
            </a:r>
            <a:r>
              <a:rPr lang="en-US" altLang="zh-CN" dirty="0"/>
              <a:t>T</a:t>
            </a:r>
            <a:r>
              <a:rPr lang="en-US" altLang="zh-CN" dirty="0" smtClean="0"/>
              <a:t>wo Opts</a:t>
            </a:r>
            <a:endParaRPr lang="en-US" dirty="0"/>
          </a:p>
        </p:txBody>
      </p:sp>
      <p:sp>
        <p:nvSpPr>
          <p:cNvPr id="10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1955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1800" dirty="0" smtClean="0"/>
              <a:t>A mechanism is provided for target SU STA to return the TXOP to AP if there is remaining time in SU time period</a:t>
            </a:r>
          </a:p>
          <a:p>
            <a:pPr lvl="1" algn="just"/>
            <a:r>
              <a:rPr lang="en-US" altLang="zh-CN" sz="1400" dirty="0" smtClean="0"/>
              <a:t>A-control subfield is a good candidate to carry the signaling</a:t>
            </a:r>
            <a:endParaRPr lang="en-US" altLang="zh-CN" sz="1400" dirty="0" smtClean="0"/>
          </a:p>
          <a:p>
            <a:pPr algn="just"/>
            <a:r>
              <a:rPr lang="en-US" altLang="zh-CN" sz="1800" dirty="0"/>
              <a:t>When the </a:t>
            </a:r>
            <a:r>
              <a:rPr lang="en-US" altLang="zh-CN" sz="1800" dirty="0" smtClean="0"/>
              <a:t>remain time in SU time period is not enough to transmit a </a:t>
            </a:r>
            <a:r>
              <a:rPr lang="en-US" altLang="zh-CN" sz="1800" dirty="0" err="1" smtClean="0"/>
              <a:t>QoS</a:t>
            </a:r>
            <a:r>
              <a:rPr lang="en-US" altLang="zh-CN" sz="1800" dirty="0" smtClean="0"/>
              <a:t> Null frame (carrying the TXOP return signaling), two possible way to handle it</a:t>
            </a:r>
          </a:p>
          <a:p>
            <a:pPr lvl="1" algn="just"/>
            <a:r>
              <a:rPr lang="en-US" altLang="zh-CN" sz="1400" dirty="0" smtClean="0"/>
              <a:t>Opt 1: allow </a:t>
            </a:r>
            <a:r>
              <a:rPr lang="en-US" altLang="zh-CN" sz="1400" dirty="0" err="1" smtClean="0"/>
              <a:t>QoS</a:t>
            </a:r>
            <a:r>
              <a:rPr lang="en-US" altLang="zh-CN" sz="1400" dirty="0" smtClean="0"/>
              <a:t> Null frame cross the ending boundary of the SU time period</a:t>
            </a:r>
          </a:p>
          <a:p>
            <a:pPr lvl="1" algn="just"/>
            <a:r>
              <a:rPr lang="en-US" altLang="zh-CN" sz="1400" dirty="0" smtClean="0"/>
              <a:t>Opt 2: set a time threshold T that allows AP directly take the control if remaining time is less than </a:t>
            </a:r>
            <a:r>
              <a:rPr lang="en-US" altLang="zh-CN" sz="1400" dirty="0" smtClean="0"/>
              <a:t>T</a:t>
            </a:r>
            <a:endParaRPr lang="en-US" sz="18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66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</a:t>
            </a:r>
            <a:r>
              <a:rPr lang="en-US" sz="1800" dirty="0"/>
              <a:t>11-20-1312-08-00be-triggered-su-ppdu-for-11ber1</a:t>
            </a:r>
            <a:endParaRPr lang="en-US" sz="1800" dirty="0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9575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A modified MU-RTS will be used by AP for allocating time to a target STA to do SU PPDU transmission.</a:t>
            </a:r>
          </a:p>
          <a:p>
            <a:pPr algn="just"/>
            <a:endParaRPr lang="en-US" altLang="zh-CN" sz="1800" dirty="0" smtClean="0"/>
          </a:p>
          <a:p>
            <a:pPr marL="457200" lvl="1" indent="0">
              <a:buNone/>
            </a:pPr>
            <a:r>
              <a:rPr lang="en-GB" altLang="zh-CN" sz="1400" i="1" dirty="0"/>
              <a:t>In R1, 802.11be shall define a mechanism for an AP to transmit a modified MU-RTS Trigger frame that allocates time within a TXOP for transmitting one or more non-TB PPDUs.</a:t>
            </a:r>
            <a:endParaRPr lang="zh-CN" altLang="zh-CN" sz="1400" i="1" dirty="0"/>
          </a:p>
          <a:p>
            <a:pPr lvl="1"/>
            <a:r>
              <a:rPr lang="en-GB" altLang="zh-CN" sz="1400" i="1" dirty="0"/>
              <a:t>The time allocation starts after the end of transmission of the MU-RTS frame. </a:t>
            </a:r>
            <a:endParaRPr lang="zh-CN" altLang="zh-CN" sz="1400" i="1" dirty="0"/>
          </a:p>
          <a:p>
            <a:pPr lvl="1"/>
            <a:r>
              <a:rPr lang="en-GB" altLang="zh-CN" sz="1400" i="1" dirty="0"/>
              <a:t>It is TBD whether the AP can optionally not solicit CTS.  </a:t>
            </a:r>
            <a:endParaRPr lang="zh-CN" altLang="zh-CN" sz="1400" i="1" dirty="0"/>
          </a:p>
          <a:p>
            <a:pPr lvl="1"/>
            <a:r>
              <a:rPr lang="en-GB" altLang="zh-CN" sz="1400" i="1" dirty="0"/>
              <a:t>This is an optional mechanism for non-AP and AP STAs.  </a:t>
            </a:r>
            <a:endParaRPr lang="zh-CN" altLang="zh-CN" sz="1400" i="1" dirty="0"/>
          </a:p>
          <a:p>
            <a:pPr lvl="1"/>
            <a:r>
              <a:rPr lang="en-GB" altLang="zh-CN" sz="1400" i="1" dirty="0"/>
              <a:t>NOTE – The non-TB PPDUs may be transmitted by the non-AP STA to AP or to a peer of a peer-to-peer link. </a:t>
            </a:r>
            <a:endParaRPr lang="zh-CN" altLang="zh-CN" sz="1400" i="1" dirty="0"/>
          </a:p>
          <a:p>
            <a:pPr lvl="1"/>
            <a:r>
              <a:rPr lang="en-GB" altLang="zh-CN" sz="1400" i="1" dirty="0"/>
              <a:t>[Motion 146, #SP354, </a:t>
            </a:r>
            <a:r>
              <a:rPr lang="en-US" altLang="zh-CN" sz="1400" i="1" dirty="0"/>
              <a:t>[30]</a:t>
            </a:r>
            <a:r>
              <a:rPr lang="en-GB" altLang="zh-CN" sz="1400" i="1" dirty="0"/>
              <a:t> and </a:t>
            </a:r>
            <a:r>
              <a:rPr lang="en-US" altLang="zh-CN" sz="1400" i="1" dirty="0"/>
              <a:t>[158]</a:t>
            </a:r>
            <a:r>
              <a:rPr lang="en-GB" altLang="zh-CN" sz="1400" i="1" dirty="0"/>
              <a:t>]</a:t>
            </a:r>
            <a:endParaRPr lang="zh-CN" altLang="zh-CN" sz="1400" i="1" dirty="0"/>
          </a:p>
          <a:p>
            <a:endParaRPr lang="en-GB" altLang="zh-CN" sz="1400" i="1" dirty="0" smtClean="0"/>
          </a:p>
          <a:p>
            <a:r>
              <a:rPr lang="en-US" altLang="zh-CN" sz="1800" dirty="0" smtClean="0"/>
              <a:t>How to get back the TXOP from the target STA will be discussed in this presentation.</a:t>
            </a:r>
            <a:endParaRPr lang="en-US" altLang="zh-CN" sz="1200" i="1" dirty="0" smtClean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8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2672255"/>
          </a:xfrm>
        </p:spPr>
        <p:txBody>
          <a:bodyPr/>
          <a:lstStyle/>
          <a:p>
            <a:pPr algn="just"/>
            <a:r>
              <a:rPr lang="en-US" altLang="zh-CN" sz="1800" dirty="0" smtClean="0"/>
              <a:t>The basic procedures after Modified MU-RTS are showed in below. </a:t>
            </a:r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after Modified MU-RTS</a:t>
            </a:r>
            <a:endParaRPr lang="en-US" dirty="0"/>
          </a:p>
        </p:txBody>
      </p:sp>
      <p:sp>
        <p:nvSpPr>
          <p:cNvPr id="10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  <p:cxnSp>
        <p:nvCxnSpPr>
          <p:cNvPr id="20" name="直接箭头连接符 19"/>
          <p:cNvCxnSpPr/>
          <p:nvPr/>
        </p:nvCxnSpPr>
        <p:spPr bwMode="auto">
          <a:xfrm>
            <a:off x="1115616" y="3627945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 bwMode="auto">
          <a:xfrm>
            <a:off x="2057400" y="3267905"/>
            <a:ext cx="828094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900" dirty="0" smtClean="0">
                <a:latin typeface="Arial" charset="0"/>
                <a:ea typeface="宋体" charset="-122"/>
              </a:rPr>
              <a:t>Modified MU-RTS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2990225" y="3754760"/>
            <a:ext cx="585995" cy="36004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CTS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663825" y="3258033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…</a:t>
            </a:r>
            <a:endParaRPr lang="zh-CN" altLang="en-US" sz="900" dirty="0"/>
          </a:p>
        </p:txBody>
      </p:sp>
      <p:sp>
        <p:nvSpPr>
          <p:cNvPr id="30" name="矩形 29"/>
          <p:cNvSpPr/>
          <p:nvPr/>
        </p:nvSpPr>
        <p:spPr bwMode="auto">
          <a:xfrm>
            <a:off x="3732250" y="3754449"/>
            <a:ext cx="763550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SU PPDU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32" name="直接连接符 31"/>
          <p:cNvCxnSpPr/>
          <p:nvPr/>
        </p:nvCxnSpPr>
        <p:spPr bwMode="auto">
          <a:xfrm>
            <a:off x="7848600" y="2835857"/>
            <a:ext cx="0" cy="792088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 bwMode="auto">
          <a:xfrm>
            <a:off x="1447800" y="2907865"/>
            <a:ext cx="0" cy="72008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 bwMode="auto">
          <a:xfrm flipV="1">
            <a:off x="1447800" y="2984065"/>
            <a:ext cx="6400800" cy="8384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4277618" y="2742146"/>
            <a:ext cx="4860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TXOP</a:t>
            </a:r>
            <a:endParaRPr lang="zh-CN" altLang="en-US" sz="900" dirty="0"/>
          </a:p>
        </p:txBody>
      </p:sp>
      <p:cxnSp>
        <p:nvCxnSpPr>
          <p:cNvPr id="42" name="直接连接符 41"/>
          <p:cNvCxnSpPr/>
          <p:nvPr/>
        </p:nvCxnSpPr>
        <p:spPr bwMode="auto">
          <a:xfrm>
            <a:off x="2885494" y="3085999"/>
            <a:ext cx="0" cy="54006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 bwMode="auto">
          <a:xfrm>
            <a:off x="6433691" y="3085999"/>
            <a:ext cx="0" cy="54006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 bwMode="auto">
          <a:xfrm>
            <a:off x="1136136" y="4114800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矩形 46"/>
          <p:cNvSpPr/>
          <p:nvPr/>
        </p:nvSpPr>
        <p:spPr bwMode="auto">
          <a:xfrm>
            <a:off x="4639114" y="3265499"/>
            <a:ext cx="379669" cy="36244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5565270" y="3265499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…</a:t>
            </a:r>
            <a:endParaRPr lang="zh-CN" altLang="en-US" sz="900" dirty="0"/>
          </a:p>
        </p:txBody>
      </p:sp>
      <p:sp>
        <p:nvSpPr>
          <p:cNvPr id="52" name="文本框 51"/>
          <p:cNvSpPr txBox="1"/>
          <p:nvPr/>
        </p:nvSpPr>
        <p:spPr>
          <a:xfrm>
            <a:off x="5577190" y="3743347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…</a:t>
            </a:r>
            <a:endParaRPr lang="zh-CN" altLang="en-US" sz="900" dirty="0"/>
          </a:p>
        </p:txBody>
      </p:sp>
      <p:sp>
        <p:nvSpPr>
          <p:cNvPr id="53" name="矩形 52"/>
          <p:cNvSpPr/>
          <p:nvPr/>
        </p:nvSpPr>
        <p:spPr bwMode="auto">
          <a:xfrm>
            <a:off x="6437350" y="3258033"/>
            <a:ext cx="763550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PPDU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46" name="直接连接符 45"/>
          <p:cNvCxnSpPr/>
          <p:nvPr/>
        </p:nvCxnSpPr>
        <p:spPr bwMode="auto">
          <a:xfrm>
            <a:off x="2885494" y="3227709"/>
            <a:ext cx="354819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56" name="文本框 55"/>
          <p:cNvSpPr txBox="1"/>
          <p:nvPr/>
        </p:nvSpPr>
        <p:spPr>
          <a:xfrm>
            <a:off x="4262311" y="3015773"/>
            <a:ext cx="8899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SU time period</a:t>
            </a:r>
            <a:endParaRPr lang="zh-CN" altLang="en-US" sz="900" dirty="0"/>
          </a:p>
        </p:txBody>
      </p:sp>
      <p:sp>
        <p:nvSpPr>
          <p:cNvPr id="57" name="文本框 56"/>
          <p:cNvSpPr txBox="1"/>
          <p:nvPr/>
        </p:nvSpPr>
        <p:spPr>
          <a:xfrm>
            <a:off x="724011" y="3331306"/>
            <a:ext cx="3321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</a:t>
            </a:r>
            <a:endParaRPr lang="zh-CN" altLang="en-US" sz="900" dirty="0"/>
          </a:p>
        </p:txBody>
      </p:sp>
      <p:sp>
        <p:nvSpPr>
          <p:cNvPr id="58" name="文本框 57"/>
          <p:cNvSpPr txBox="1"/>
          <p:nvPr/>
        </p:nvSpPr>
        <p:spPr>
          <a:xfrm>
            <a:off x="696913" y="3858763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STA1</a:t>
            </a:r>
            <a:endParaRPr lang="zh-CN" altLang="en-US" sz="900" dirty="0"/>
          </a:p>
        </p:txBody>
      </p:sp>
      <p:cxnSp>
        <p:nvCxnSpPr>
          <p:cNvPr id="84" name="直接箭头连接符 83"/>
          <p:cNvCxnSpPr/>
          <p:nvPr/>
        </p:nvCxnSpPr>
        <p:spPr bwMode="auto">
          <a:xfrm>
            <a:off x="1116137" y="5436096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矩形 84"/>
          <p:cNvSpPr/>
          <p:nvPr/>
        </p:nvSpPr>
        <p:spPr bwMode="auto">
          <a:xfrm>
            <a:off x="2057921" y="5076056"/>
            <a:ext cx="828094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900" dirty="0" smtClean="0">
                <a:latin typeface="Arial" charset="0"/>
                <a:ea typeface="宋体" charset="-122"/>
              </a:rPr>
              <a:t>Modified MU-RTS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86" name="矩形 85"/>
          <p:cNvSpPr/>
          <p:nvPr/>
        </p:nvSpPr>
        <p:spPr bwMode="auto">
          <a:xfrm>
            <a:off x="2990746" y="5562911"/>
            <a:ext cx="585995" cy="36004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CTS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87" name="文本框 86"/>
          <p:cNvSpPr txBox="1"/>
          <p:nvPr/>
        </p:nvSpPr>
        <p:spPr>
          <a:xfrm>
            <a:off x="1664346" y="5066184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…</a:t>
            </a:r>
            <a:endParaRPr lang="zh-CN" altLang="en-US" sz="900" dirty="0"/>
          </a:p>
        </p:txBody>
      </p:sp>
      <p:sp>
        <p:nvSpPr>
          <p:cNvPr id="88" name="矩形 87"/>
          <p:cNvSpPr/>
          <p:nvPr/>
        </p:nvSpPr>
        <p:spPr bwMode="auto">
          <a:xfrm>
            <a:off x="3732771" y="5562600"/>
            <a:ext cx="763550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SU PPDU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89" name="直接连接符 88"/>
          <p:cNvCxnSpPr/>
          <p:nvPr/>
        </p:nvCxnSpPr>
        <p:spPr bwMode="auto">
          <a:xfrm>
            <a:off x="7849121" y="4644008"/>
            <a:ext cx="0" cy="792088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 bwMode="auto">
          <a:xfrm>
            <a:off x="1448321" y="4716016"/>
            <a:ext cx="0" cy="72008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直接箭头连接符 90"/>
          <p:cNvCxnSpPr/>
          <p:nvPr/>
        </p:nvCxnSpPr>
        <p:spPr bwMode="auto">
          <a:xfrm flipV="1">
            <a:off x="1448321" y="4792216"/>
            <a:ext cx="6400800" cy="8384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文本框 91"/>
          <p:cNvSpPr txBox="1"/>
          <p:nvPr/>
        </p:nvSpPr>
        <p:spPr>
          <a:xfrm>
            <a:off x="4278139" y="4550297"/>
            <a:ext cx="4860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TXOP</a:t>
            </a:r>
            <a:endParaRPr lang="zh-CN" altLang="en-US" sz="900" dirty="0"/>
          </a:p>
        </p:txBody>
      </p:sp>
      <p:cxnSp>
        <p:nvCxnSpPr>
          <p:cNvPr id="93" name="直接连接符 92"/>
          <p:cNvCxnSpPr/>
          <p:nvPr/>
        </p:nvCxnSpPr>
        <p:spPr bwMode="auto">
          <a:xfrm>
            <a:off x="2886015" y="4894150"/>
            <a:ext cx="0" cy="54006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接连接符 93"/>
          <p:cNvCxnSpPr/>
          <p:nvPr/>
        </p:nvCxnSpPr>
        <p:spPr bwMode="auto">
          <a:xfrm>
            <a:off x="6434212" y="4894150"/>
            <a:ext cx="0" cy="54006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直接箭头连接符 94"/>
          <p:cNvCxnSpPr/>
          <p:nvPr/>
        </p:nvCxnSpPr>
        <p:spPr bwMode="auto">
          <a:xfrm>
            <a:off x="1136657" y="5922951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矩形 95"/>
          <p:cNvSpPr/>
          <p:nvPr/>
        </p:nvSpPr>
        <p:spPr bwMode="auto">
          <a:xfrm>
            <a:off x="4609208" y="6037411"/>
            <a:ext cx="379669" cy="36244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99" name="直接箭头连接符 98"/>
          <p:cNvCxnSpPr/>
          <p:nvPr/>
        </p:nvCxnSpPr>
        <p:spPr bwMode="auto">
          <a:xfrm>
            <a:off x="1143521" y="6400800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文本框 99"/>
          <p:cNvSpPr txBox="1"/>
          <p:nvPr/>
        </p:nvSpPr>
        <p:spPr>
          <a:xfrm>
            <a:off x="5565270" y="6091859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…</a:t>
            </a:r>
            <a:endParaRPr lang="zh-CN" altLang="en-US" sz="900" dirty="0"/>
          </a:p>
        </p:txBody>
      </p:sp>
      <p:sp>
        <p:nvSpPr>
          <p:cNvPr id="101" name="文本框 100"/>
          <p:cNvSpPr txBox="1"/>
          <p:nvPr/>
        </p:nvSpPr>
        <p:spPr>
          <a:xfrm>
            <a:off x="5577711" y="5551498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…</a:t>
            </a:r>
            <a:endParaRPr lang="zh-CN" altLang="en-US" sz="900" dirty="0"/>
          </a:p>
        </p:txBody>
      </p:sp>
      <p:sp>
        <p:nvSpPr>
          <p:cNvPr id="102" name="矩形 101"/>
          <p:cNvSpPr/>
          <p:nvPr/>
        </p:nvSpPr>
        <p:spPr bwMode="auto">
          <a:xfrm>
            <a:off x="6437871" y="5066184"/>
            <a:ext cx="763550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PPDU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03" name="直接连接符 102"/>
          <p:cNvCxnSpPr/>
          <p:nvPr/>
        </p:nvCxnSpPr>
        <p:spPr bwMode="auto">
          <a:xfrm>
            <a:off x="2886015" y="5035860"/>
            <a:ext cx="354819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04" name="文本框 103"/>
          <p:cNvSpPr txBox="1"/>
          <p:nvPr/>
        </p:nvSpPr>
        <p:spPr>
          <a:xfrm>
            <a:off x="4262832" y="4823924"/>
            <a:ext cx="8899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SU time period</a:t>
            </a:r>
            <a:endParaRPr lang="zh-CN" altLang="en-US" sz="900" dirty="0"/>
          </a:p>
        </p:txBody>
      </p:sp>
      <p:sp>
        <p:nvSpPr>
          <p:cNvPr id="105" name="文本框 104"/>
          <p:cNvSpPr txBox="1"/>
          <p:nvPr/>
        </p:nvSpPr>
        <p:spPr>
          <a:xfrm>
            <a:off x="724532" y="5139457"/>
            <a:ext cx="3321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</a:t>
            </a:r>
            <a:endParaRPr lang="zh-CN" altLang="en-US" sz="900" dirty="0"/>
          </a:p>
        </p:txBody>
      </p:sp>
      <p:sp>
        <p:nvSpPr>
          <p:cNvPr id="106" name="文本框 105"/>
          <p:cNvSpPr txBox="1"/>
          <p:nvPr/>
        </p:nvSpPr>
        <p:spPr>
          <a:xfrm>
            <a:off x="697434" y="5666914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STA1</a:t>
            </a:r>
            <a:endParaRPr lang="zh-CN" altLang="en-US" sz="900" dirty="0"/>
          </a:p>
        </p:txBody>
      </p:sp>
      <p:sp>
        <p:nvSpPr>
          <p:cNvPr id="107" name="文本框 106"/>
          <p:cNvSpPr txBox="1"/>
          <p:nvPr/>
        </p:nvSpPr>
        <p:spPr>
          <a:xfrm>
            <a:off x="676275" y="6142370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STA2</a:t>
            </a:r>
            <a:endParaRPr lang="zh-CN" altLang="en-US" sz="900" dirty="0"/>
          </a:p>
        </p:txBody>
      </p:sp>
      <p:sp>
        <p:nvSpPr>
          <p:cNvPr id="108" name="文本框 107"/>
          <p:cNvSpPr txBox="1"/>
          <p:nvPr/>
        </p:nvSpPr>
        <p:spPr>
          <a:xfrm>
            <a:off x="44504" y="3027201"/>
            <a:ext cx="936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UL SU case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109" name="文本框 108"/>
          <p:cNvSpPr txBox="1"/>
          <p:nvPr/>
        </p:nvSpPr>
        <p:spPr>
          <a:xfrm>
            <a:off x="-8921" y="4809452"/>
            <a:ext cx="754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P2P case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00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2672255"/>
          </a:xfrm>
        </p:spPr>
        <p:txBody>
          <a:bodyPr/>
          <a:lstStyle/>
          <a:p>
            <a:pPr algn="just"/>
            <a:r>
              <a:rPr lang="en-US" altLang="zh-CN" sz="1800" dirty="0" smtClean="0"/>
              <a:t>If there is remaining time in allocated SU time period after the target STA finished the transmission of buffered data, a mechanism is needed to return the control to AP. Otherwise,</a:t>
            </a:r>
          </a:p>
          <a:p>
            <a:pPr lvl="1" algn="just"/>
            <a:r>
              <a:rPr lang="en-US" altLang="zh-CN" sz="1400" dirty="0" smtClean="0"/>
              <a:t>It is a waist for the system, no one can use it;</a:t>
            </a:r>
          </a:p>
          <a:p>
            <a:pPr lvl="1" algn="just"/>
            <a:r>
              <a:rPr lang="en-US" altLang="zh-CN" sz="1400" dirty="0" smtClean="0"/>
              <a:t>The third party STA may contend the channel within this period</a:t>
            </a:r>
          </a:p>
          <a:p>
            <a:pPr algn="just"/>
            <a:r>
              <a:rPr lang="en-US" altLang="zh-CN" sz="1800" dirty="0" smtClean="0"/>
              <a:t>There are some minor differences between the </a:t>
            </a:r>
            <a:r>
              <a:rPr lang="en-US" altLang="zh-CN" sz="1800" dirty="0" smtClean="0"/>
              <a:t>procedures </a:t>
            </a:r>
            <a:r>
              <a:rPr lang="en-US" altLang="zh-CN" sz="1800" dirty="0" smtClean="0"/>
              <a:t>under UL SU and P2P cases, </a:t>
            </a:r>
            <a:r>
              <a:rPr lang="en-US" altLang="zh-CN" sz="1800" dirty="0" smtClean="0"/>
              <a:t>will showed in </a:t>
            </a:r>
            <a:r>
              <a:rPr lang="en-US" altLang="zh-CN" sz="1800" dirty="0" smtClean="0"/>
              <a:t>the following slides.</a:t>
            </a:r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10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  <p:cxnSp>
        <p:nvCxnSpPr>
          <p:cNvPr id="20" name="直接箭头连接符 19"/>
          <p:cNvCxnSpPr/>
          <p:nvPr/>
        </p:nvCxnSpPr>
        <p:spPr bwMode="auto">
          <a:xfrm>
            <a:off x="1115616" y="5517232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 bwMode="auto">
          <a:xfrm>
            <a:off x="2057400" y="5157192"/>
            <a:ext cx="828094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900" dirty="0" smtClean="0">
                <a:latin typeface="Arial" charset="0"/>
                <a:ea typeface="宋体" charset="-122"/>
              </a:rPr>
              <a:t>Modified MU-RTS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2990225" y="5644047"/>
            <a:ext cx="585995" cy="36004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CTS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663825" y="5147320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…</a:t>
            </a:r>
            <a:endParaRPr lang="zh-CN" altLang="en-US" sz="900" dirty="0"/>
          </a:p>
        </p:txBody>
      </p:sp>
      <p:sp>
        <p:nvSpPr>
          <p:cNvPr id="30" name="矩形 29"/>
          <p:cNvSpPr/>
          <p:nvPr/>
        </p:nvSpPr>
        <p:spPr bwMode="auto">
          <a:xfrm>
            <a:off x="3732250" y="5643736"/>
            <a:ext cx="763550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SU PPDU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32" name="直接连接符 31"/>
          <p:cNvCxnSpPr/>
          <p:nvPr/>
        </p:nvCxnSpPr>
        <p:spPr bwMode="auto">
          <a:xfrm>
            <a:off x="7848600" y="4725144"/>
            <a:ext cx="0" cy="792088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 bwMode="auto">
          <a:xfrm>
            <a:off x="1447800" y="4797152"/>
            <a:ext cx="0" cy="72008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 bwMode="auto">
          <a:xfrm flipV="1">
            <a:off x="1447800" y="4873352"/>
            <a:ext cx="6400800" cy="8384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4277618" y="4631433"/>
            <a:ext cx="4860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TXOP</a:t>
            </a:r>
            <a:endParaRPr lang="zh-CN" altLang="en-US" sz="900" dirty="0"/>
          </a:p>
        </p:txBody>
      </p:sp>
      <p:cxnSp>
        <p:nvCxnSpPr>
          <p:cNvPr id="42" name="直接连接符 41"/>
          <p:cNvCxnSpPr/>
          <p:nvPr/>
        </p:nvCxnSpPr>
        <p:spPr bwMode="auto">
          <a:xfrm>
            <a:off x="2885494" y="4975286"/>
            <a:ext cx="0" cy="54006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 bwMode="auto">
          <a:xfrm>
            <a:off x="6433691" y="4975286"/>
            <a:ext cx="0" cy="54006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 bwMode="auto">
          <a:xfrm>
            <a:off x="1136136" y="6004087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矩形 46"/>
          <p:cNvSpPr/>
          <p:nvPr/>
        </p:nvSpPr>
        <p:spPr bwMode="auto">
          <a:xfrm>
            <a:off x="4639114" y="5154786"/>
            <a:ext cx="379669" cy="36244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3" name="矩形 52"/>
          <p:cNvSpPr/>
          <p:nvPr/>
        </p:nvSpPr>
        <p:spPr bwMode="auto">
          <a:xfrm>
            <a:off x="6437350" y="5147320"/>
            <a:ext cx="763550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PPDU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46" name="直接连接符 45"/>
          <p:cNvCxnSpPr/>
          <p:nvPr/>
        </p:nvCxnSpPr>
        <p:spPr bwMode="auto">
          <a:xfrm>
            <a:off x="2885494" y="5116996"/>
            <a:ext cx="354819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56" name="文本框 55"/>
          <p:cNvSpPr txBox="1"/>
          <p:nvPr/>
        </p:nvSpPr>
        <p:spPr>
          <a:xfrm>
            <a:off x="4262311" y="4905060"/>
            <a:ext cx="8899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SU time period</a:t>
            </a:r>
            <a:endParaRPr lang="zh-CN" altLang="en-US" sz="900" dirty="0"/>
          </a:p>
        </p:txBody>
      </p:sp>
      <p:sp>
        <p:nvSpPr>
          <p:cNvPr id="57" name="文本框 56"/>
          <p:cNvSpPr txBox="1"/>
          <p:nvPr/>
        </p:nvSpPr>
        <p:spPr>
          <a:xfrm>
            <a:off x="724011" y="5220593"/>
            <a:ext cx="3321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</a:t>
            </a:r>
            <a:endParaRPr lang="zh-CN" altLang="en-US" sz="900" dirty="0"/>
          </a:p>
        </p:txBody>
      </p:sp>
      <p:sp>
        <p:nvSpPr>
          <p:cNvPr id="58" name="文本框 57"/>
          <p:cNvSpPr txBox="1"/>
          <p:nvPr/>
        </p:nvSpPr>
        <p:spPr>
          <a:xfrm>
            <a:off x="696913" y="5748050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STA1</a:t>
            </a:r>
            <a:endParaRPr lang="zh-CN" altLang="en-US" sz="900" dirty="0"/>
          </a:p>
        </p:txBody>
      </p:sp>
      <p:sp>
        <p:nvSpPr>
          <p:cNvPr id="54" name="文本框 53"/>
          <p:cNvSpPr txBox="1"/>
          <p:nvPr/>
        </p:nvSpPr>
        <p:spPr>
          <a:xfrm>
            <a:off x="3815788" y="6214629"/>
            <a:ext cx="10246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Last buffered data</a:t>
            </a:r>
            <a:endParaRPr lang="zh-CN" altLang="en-US" sz="900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4114025" y="5909085"/>
            <a:ext cx="189337" cy="3393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直接连接符 54"/>
          <p:cNvCxnSpPr/>
          <p:nvPr/>
        </p:nvCxnSpPr>
        <p:spPr bwMode="auto">
          <a:xfrm>
            <a:off x="5018783" y="5410200"/>
            <a:ext cx="141856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59" name="文本框 58"/>
          <p:cNvSpPr txBox="1"/>
          <p:nvPr/>
        </p:nvSpPr>
        <p:spPr>
          <a:xfrm>
            <a:off x="5334000" y="5182786"/>
            <a:ext cx="8771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Remain time T</a:t>
            </a:r>
            <a:endParaRPr lang="zh-CN" altLang="en-US" sz="900" dirty="0"/>
          </a:p>
        </p:txBody>
      </p:sp>
    </p:spTree>
    <p:extLst>
      <p:ext uri="{BB962C8B-B14F-4D97-AF65-F5344CB8AC3E}">
        <p14:creationId xmlns:p14="http://schemas.microsoft.com/office/powerpoint/2010/main" val="11896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A-control subfield is a good choice to return TXOP back to AP</a:t>
            </a:r>
          </a:p>
          <a:p>
            <a:pPr lvl="1" algn="just"/>
            <a:r>
              <a:rPr lang="en-US" altLang="zh-CN" sz="1400" dirty="0" smtClean="0"/>
              <a:t>It can be carried </a:t>
            </a:r>
            <a:r>
              <a:rPr lang="en-US" altLang="zh-CN" sz="1400" dirty="0" smtClean="0"/>
              <a:t>in </a:t>
            </a:r>
            <a:r>
              <a:rPr lang="en-US" altLang="zh-CN" sz="1400" dirty="0" err="1" smtClean="0"/>
              <a:t>QoS</a:t>
            </a:r>
            <a:r>
              <a:rPr lang="en-US" altLang="zh-CN" sz="1400" dirty="0" smtClean="0"/>
              <a:t> Data frame, </a:t>
            </a:r>
            <a:r>
              <a:rPr lang="en-US" altLang="zh-CN" sz="1400" dirty="0" smtClean="0"/>
              <a:t>so doesn’t need a separate frame. Overhead is low.</a:t>
            </a:r>
          </a:p>
          <a:p>
            <a:pPr algn="just"/>
            <a:r>
              <a:rPr lang="en-US" altLang="zh-CN" sz="1800" dirty="0" smtClean="0"/>
              <a:t>For </a:t>
            </a:r>
            <a:r>
              <a:rPr lang="en-US" altLang="zh-CN" sz="1800" dirty="0" smtClean="0"/>
              <a:t>UL SU case, this A-control can be carried in the last </a:t>
            </a:r>
            <a:r>
              <a:rPr lang="en-US" altLang="zh-CN" sz="1800" dirty="0" err="1" smtClean="0"/>
              <a:t>QoS</a:t>
            </a:r>
            <a:r>
              <a:rPr lang="en-US" altLang="zh-CN" sz="1800" dirty="0" smtClean="0"/>
              <a:t> data frame that transmit to AP;</a:t>
            </a:r>
          </a:p>
          <a:p>
            <a:pPr marL="457200" lvl="1" indent="0" algn="just">
              <a:buNone/>
            </a:pPr>
            <a:r>
              <a:rPr lang="en-US" altLang="zh-CN" sz="1400" dirty="0" smtClean="0"/>
              <a:t>	</a:t>
            </a:r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TXOP Return in SU Time Period</a:t>
            </a:r>
            <a:endParaRPr lang="en-US" dirty="0"/>
          </a:p>
        </p:txBody>
      </p:sp>
      <p:sp>
        <p:nvSpPr>
          <p:cNvPr id="10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  <p:cxnSp>
        <p:nvCxnSpPr>
          <p:cNvPr id="56" name="直接箭头连接符 55"/>
          <p:cNvCxnSpPr/>
          <p:nvPr/>
        </p:nvCxnSpPr>
        <p:spPr bwMode="auto">
          <a:xfrm>
            <a:off x="1115616" y="5000599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矩形 56"/>
          <p:cNvSpPr/>
          <p:nvPr/>
        </p:nvSpPr>
        <p:spPr bwMode="auto">
          <a:xfrm>
            <a:off x="2057400" y="4640559"/>
            <a:ext cx="828094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900" dirty="0" smtClean="0">
                <a:latin typeface="Arial" charset="0"/>
                <a:ea typeface="宋体" charset="-122"/>
              </a:rPr>
              <a:t>Modified MU-RTS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8" name="矩形 57"/>
          <p:cNvSpPr/>
          <p:nvPr/>
        </p:nvSpPr>
        <p:spPr bwMode="auto">
          <a:xfrm>
            <a:off x="2990225" y="5127414"/>
            <a:ext cx="585995" cy="36004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CTS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1663825" y="4630687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…</a:t>
            </a:r>
            <a:endParaRPr lang="zh-CN" altLang="en-US" sz="900" dirty="0"/>
          </a:p>
        </p:txBody>
      </p:sp>
      <p:sp>
        <p:nvSpPr>
          <p:cNvPr id="60" name="矩形 59"/>
          <p:cNvSpPr/>
          <p:nvPr/>
        </p:nvSpPr>
        <p:spPr bwMode="auto">
          <a:xfrm>
            <a:off x="3732250" y="5127103"/>
            <a:ext cx="763550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SU PPDU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61" name="直接连接符 60"/>
          <p:cNvCxnSpPr/>
          <p:nvPr/>
        </p:nvCxnSpPr>
        <p:spPr bwMode="auto">
          <a:xfrm>
            <a:off x="7848600" y="4208511"/>
            <a:ext cx="0" cy="792088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 bwMode="auto">
          <a:xfrm>
            <a:off x="1447800" y="4280519"/>
            <a:ext cx="0" cy="72008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接箭头连接符 62"/>
          <p:cNvCxnSpPr/>
          <p:nvPr/>
        </p:nvCxnSpPr>
        <p:spPr bwMode="auto">
          <a:xfrm flipV="1">
            <a:off x="1447800" y="4356719"/>
            <a:ext cx="6400800" cy="8384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文本框 63"/>
          <p:cNvSpPr txBox="1"/>
          <p:nvPr/>
        </p:nvSpPr>
        <p:spPr>
          <a:xfrm>
            <a:off x="4277618" y="4114800"/>
            <a:ext cx="4860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TXOP</a:t>
            </a:r>
            <a:endParaRPr lang="zh-CN" altLang="en-US" sz="900" dirty="0"/>
          </a:p>
        </p:txBody>
      </p:sp>
      <p:cxnSp>
        <p:nvCxnSpPr>
          <p:cNvPr id="65" name="直接连接符 64"/>
          <p:cNvCxnSpPr/>
          <p:nvPr/>
        </p:nvCxnSpPr>
        <p:spPr bwMode="auto">
          <a:xfrm>
            <a:off x="2885494" y="4458653"/>
            <a:ext cx="0" cy="54006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 bwMode="auto">
          <a:xfrm>
            <a:off x="6433691" y="4458653"/>
            <a:ext cx="0" cy="54006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/>
          <p:nvPr/>
        </p:nvCxnSpPr>
        <p:spPr bwMode="auto">
          <a:xfrm>
            <a:off x="1136136" y="5487454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矩形 67"/>
          <p:cNvSpPr/>
          <p:nvPr/>
        </p:nvSpPr>
        <p:spPr bwMode="auto">
          <a:xfrm>
            <a:off x="4639114" y="4638153"/>
            <a:ext cx="379669" cy="36244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69" name="矩形 68"/>
          <p:cNvSpPr/>
          <p:nvPr/>
        </p:nvSpPr>
        <p:spPr bwMode="auto">
          <a:xfrm>
            <a:off x="5176916" y="4639180"/>
            <a:ext cx="763550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PPDU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70" name="直接连接符 69"/>
          <p:cNvCxnSpPr/>
          <p:nvPr/>
        </p:nvCxnSpPr>
        <p:spPr bwMode="auto">
          <a:xfrm>
            <a:off x="2885494" y="4600363"/>
            <a:ext cx="354819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71" name="文本框 70"/>
          <p:cNvSpPr txBox="1"/>
          <p:nvPr/>
        </p:nvSpPr>
        <p:spPr>
          <a:xfrm>
            <a:off x="4262311" y="4388427"/>
            <a:ext cx="8899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SU time period</a:t>
            </a:r>
            <a:endParaRPr lang="zh-CN" altLang="en-US" sz="900" dirty="0"/>
          </a:p>
        </p:txBody>
      </p:sp>
      <p:sp>
        <p:nvSpPr>
          <p:cNvPr id="72" name="文本框 71"/>
          <p:cNvSpPr txBox="1"/>
          <p:nvPr/>
        </p:nvSpPr>
        <p:spPr>
          <a:xfrm>
            <a:off x="724011" y="4703960"/>
            <a:ext cx="3321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</a:t>
            </a:r>
            <a:endParaRPr lang="zh-CN" altLang="en-US" sz="900" dirty="0"/>
          </a:p>
        </p:txBody>
      </p:sp>
      <p:sp>
        <p:nvSpPr>
          <p:cNvPr id="73" name="文本框 72"/>
          <p:cNvSpPr txBox="1"/>
          <p:nvPr/>
        </p:nvSpPr>
        <p:spPr>
          <a:xfrm>
            <a:off x="696913" y="5231417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STA1</a:t>
            </a:r>
            <a:endParaRPr lang="zh-CN" altLang="en-US" sz="900" dirty="0"/>
          </a:p>
        </p:txBody>
      </p:sp>
      <p:cxnSp>
        <p:nvCxnSpPr>
          <p:cNvPr id="75" name="直接连接符 74"/>
          <p:cNvCxnSpPr/>
          <p:nvPr/>
        </p:nvCxnSpPr>
        <p:spPr bwMode="auto">
          <a:xfrm>
            <a:off x="4114025" y="5392452"/>
            <a:ext cx="189337" cy="3393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8" name="文本框 77"/>
          <p:cNvSpPr txBox="1"/>
          <p:nvPr/>
        </p:nvSpPr>
        <p:spPr>
          <a:xfrm>
            <a:off x="-8921" y="4428816"/>
            <a:ext cx="936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UL SU case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3751187" y="5680804"/>
            <a:ext cx="1124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Return TXOP to AP</a:t>
            </a:r>
            <a:endParaRPr lang="zh-CN" altLang="en-US" sz="900" dirty="0"/>
          </a:p>
        </p:txBody>
      </p:sp>
    </p:spTree>
    <p:extLst>
      <p:ext uri="{BB962C8B-B14F-4D97-AF65-F5344CB8AC3E}">
        <p14:creationId xmlns:p14="http://schemas.microsoft.com/office/powerpoint/2010/main" val="69506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 algn="just"/>
            <a:r>
              <a:rPr lang="en-US" altLang="zh-CN" sz="1800" dirty="0" smtClean="0"/>
              <a:t>For </a:t>
            </a:r>
            <a:r>
              <a:rPr lang="en-US" altLang="zh-CN" sz="1800" dirty="0" smtClean="0"/>
              <a:t>P2P case, after the last data frame is transmitted by STA1, STA1 needs to transmit a separate </a:t>
            </a:r>
            <a:r>
              <a:rPr lang="en-US" altLang="zh-CN" sz="1800" dirty="0" err="1" smtClean="0"/>
              <a:t>QoS</a:t>
            </a:r>
            <a:r>
              <a:rPr lang="en-US" altLang="zh-CN" sz="1800" dirty="0" smtClean="0"/>
              <a:t> Null frame to return the TXOP to AP.</a:t>
            </a:r>
          </a:p>
          <a:p>
            <a:pPr marL="457200" lvl="1" indent="0" algn="just">
              <a:buNone/>
            </a:pPr>
            <a:r>
              <a:rPr lang="en-US" altLang="zh-CN" sz="1400" dirty="0" smtClean="0"/>
              <a:t>	</a:t>
            </a:r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TXOP Return in SU Time Period</a:t>
            </a:r>
            <a:endParaRPr lang="en-US" dirty="0"/>
          </a:p>
        </p:txBody>
      </p:sp>
      <p:sp>
        <p:nvSpPr>
          <p:cNvPr id="10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1246784" y="4619599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 bwMode="auto">
          <a:xfrm>
            <a:off x="2188568" y="4259559"/>
            <a:ext cx="828094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900" dirty="0" smtClean="0">
                <a:latin typeface="Arial" charset="0"/>
                <a:ea typeface="宋体" charset="-122"/>
              </a:rPr>
              <a:t>Modified MU-RTS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121393" y="4746414"/>
            <a:ext cx="585995" cy="36004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CTS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94993" y="4249687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…</a:t>
            </a:r>
            <a:endParaRPr lang="zh-CN" altLang="en-US" sz="900" dirty="0"/>
          </a:p>
        </p:txBody>
      </p:sp>
      <p:sp>
        <p:nvSpPr>
          <p:cNvPr id="12" name="矩形 11"/>
          <p:cNvSpPr/>
          <p:nvPr/>
        </p:nvSpPr>
        <p:spPr bwMode="auto">
          <a:xfrm>
            <a:off x="3863418" y="4746103"/>
            <a:ext cx="763550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SU PPDU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3" name="直接连接符 12"/>
          <p:cNvCxnSpPr/>
          <p:nvPr/>
        </p:nvCxnSpPr>
        <p:spPr bwMode="auto">
          <a:xfrm>
            <a:off x="7979768" y="3827511"/>
            <a:ext cx="0" cy="792088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 bwMode="auto">
          <a:xfrm>
            <a:off x="1578968" y="3899519"/>
            <a:ext cx="0" cy="72008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 bwMode="auto">
          <a:xfrm flipV="1">
            <a:off x="1578968" y="3975719"/>
            <a:ext cx="6400800" cy="8384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4408786" y="3733800"/>
            <a:ext cx="4860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TXOP</a:t>
            </a:r>
            <a:endParaRPr lang="zh-CN" altLang="en-US" sz="900" dirty="0"/>
          </a:p>
        </p:txBody>
      </p:sp>
      <p:cxnSp>
        <p:nvCxnSpPr>
          <p:cNvPr id="17" name="直接连接符 16"/>
          <p:cNvCxnSpPr/>
          <p:nvPr/>
        </p:nvCxnSpPr>
        <p:spPr bwMode="auto">
          <a:xfrm>
            <a:off x="3016662" y="4077653"/>
            <a:ext cx="0" cy="54006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 bwMode="auto">
          <a:xfrm>
            <a:off x="6564859" y="4077653"/>
            <a:ext cx="0" cy="54006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 bwMode="auto">
          <a:xfrm>
            <a:off x="1267304" y="5106454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 bwMode="auto">
          <a:xfrm>
            <a:off x="4739855" y="5220914"/>
            <a:ext cx="379669" cy="36244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21" name="直接箭头连接符 20"/>
          <p:cNvCxnSpPr/>
          <p:nvPr/>
        </p:nvCxnSpPr>
        <p:spPr bwMode="auto">
          <a:xfrm>
            <a:off x="1274168" y="5584303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 bwMode="auto">
          <a:xfrm>
            <a:off x="6214365" y="4257673"/>
            <a:ext cx="763550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PPDU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25" name="直接连接符 24"/>
          <p:cNvCxnSpPr/>
          <p:nvPr/>
        </p:nvCxnSpPr>
        <p:spPr bwMode="auto">
          <a:xfrm>
            <a:off x="3016662" y="4219363"/>
            <a:ext cx="354819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26" name="文本框 25"/>
          <p:cNvSpPr txBox="1"/>
          <p:nvPr/>
        </p:nvSpPr>
        <p:spPr>
          <a:xfrm>
            <a:off x="4393479" y="4007427"/>
            <a:ext cx="8899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SU time period</a:t>
            </a:r>
            <a:endParaRPr lang="zh-CN" altLang="en-US" sz="900" dirty="0"/>
          </a:p>
        </p:txBody>
      </p:sp>
      <p:sp>
        <p:nvSpPr>
          <p:cNvPr id="27" name="文本框 26"/>
          <p:cNvSpPr txBox="1"/>
          <p:nvPr/>
        </p:nvSpPr>
        <p:spPr>
          <a:xfrm>
            <a:off x="855179" y="4322960"/>
            <a:ext cx="3321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</a:t>
            </a:r>
            <a:endParaRPr lang="zh-CN" altLang="en-US" sz="900" dirty="0"/>
          </a:p>
        </p:txBody>
      </p:sp>
      <p:sp>
        <p:nvSpPr>
          <p:cNvPr id="28" name="文本框 27"/>
          <p:cNvSpPr txBox="1"/>
          <p:nvPr/>
        </p:nvSpPr>
        <p:spPr>
          <a:xfrm>
            <a:off x="828081" y="4850417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STA1</a:t>
            </a:r>
            <a:endParaRPr lang="zh-CN" altLang="en-US" sz="900" dirty="0"/>
          </a:p>
        </p:txBody>
      </p:sp>
      <p:sp>
        <p:nvSpPr>
          <p:cNvPr id="29" name="文本框 28"/>
          <p:cNvSpPr txBox="1"/>
          <p:nvPr/>
        </p:nvSpPr>
        <p:spPr>
          <a:xfrm>
            <a:off x="806922" y="5325873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STA2</a:t>
            </a:r>
            <a:endParaRPr lang="zh-CN" altLang="en-US" sz="900" dirty="0"/>
          </a:p>
        </p:txBody>
      </p:sp>
      <p:sp>
        <p:nvSpPr>
          <p:cNvPr id="30" name="文本框 29"/>
          <p:cNvSpPr txBox="1"/>
          <p:nvPr/>
        </p:nvSpPr>
        <p:spPr>
          <a:xfrm>
            <a:off x="121726" y="3992955"/>
            <a:ext cx="754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P2P case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815788" y="5398132"/>
            <a:ext cx="10246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Last buffered data</a:t>
            </a:r>
            <a:endParaRPr lang="zh-CN" altLang="en-US" sz="900" dirty="0"/>
          </a:p>
        </p:txBody>
      </p:sp>
      <p:cxnSp>
        <p:nvCxnSpPr>
          <p:cNvPr id="32" name="直接连接符 31"/>
          <p:cNvCxnSpPr/>
          <p:nvPr/>
        </p:nvCxnSpPr>
        <p:spPr bwMode="auto">
          <a:xfrm>
            <a:off x="4114025" y="5092588"/>
            <a:ext cx="189337" cy="3393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矩形 32"/>
          <p:cNvSpPr/>
          <p:nvPr/>
        </p:nvSpPr>
        <p:spPr bwMode="auto">
          <a:xfrm>
            <a:off x="5244890" y="4735790"/>
            <a:ext cx="851110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QoS</a:t>
            </a: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Null</a:t>
            </a:r>
            <a:r>
              <a:rPr kumimoji="0" lang="en-US" altLang="zh-CN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frame to AP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6034127" y="5219338"/>
            <a:ext cx="1124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Return TXOP to AP</a:t>
            </a:r>
            <a:endParaRPr lang="zh-CN" altLang="en-US" sz="900" dirty="0"/>
          </a:p>
        </p:txBody>
      </p:sp>
      <p:cxnSp>
        <p:nvCxnSpPr>
          <p:cNvPr id="35" name="直接连接符 34"/>
          <p:cNvCxnSpPr/>
          <p:nvPr/>
        </p:nvCxnSpPr>
        <p:spPr bwMode="auto">
          <a:xfrm>
            <a:off x="5817250" y="5014482"/>
            <a:ext cx="379132" cy="2664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6327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2840991"/>
          </a:xfrm>
        </p:spPr>
        <p:txBody>
          <a:bodyPr/>
          <a:lstStyle/>
          <a:p>
            <a:pPr algn="just"/>
            <a:r>
              <a:rPr lang="en-US" altLang="zh-CN" sz="1800" dirty="0"/>
              <a:t>I</a:t>
            </a:r>
            <a:r>
              <a:rPr lang="en-US" altLang="zh-CN" sz="1800" dirty="0" smtClean="0"/>
              <a:t>f </a:t>
            </a:r>
            <a:r>
              <a:rPr lang="en-US" altLang="zh-CN" sz="1800" dirty="0" smtClean="0"/>
              <a:t>the remaining time is not enough to transmit a </a:t>
            </a:r>
            <a:r>
              <a:rPr lang="en-US" altLang="zh-CN" sz="1800" dirty="0" err="1" smtClean="0"/>
              <a:t>QoS</a:t>
            </a:r>
            <a:r>
              <a:rPr lang="en-US" altLang="zh-CN" sz="1800" dirty="0" smtClean="0"/>
              <a:t> Null frame. How to return the TXOP to AP</a:t>
            </a:r>
            <a:r>
              <a:rPr lang="en-US" altLang="zh-CN" sz="1800" dirty="0" smtClean="0"/>
              <a:t>?</a:t>
            </a:r>
          </a:p>
          <a:p>
            <a:pPr lvl="1" algn="just"/>
            <a:r>
              <a:rPr lang="en-US" altLang="zh-CN" sz="1400" dirty="0" smtClean="0"/>
              <a:t>May happens in P2P case, or UL SU case that last transmit frame is not a </a:t>
            </a:r>
            <a:r>
              <a:rPr lang="en-US" altLang="zh-CN" sz="1400" dirty="0" err="1" smtClean="0"/>
              <a:t>QoS</a:t>
            </a:r>
            <a:r>
              <a:rPr lang="en-US" altLang="zh-CN" sz="1400" dirty="0" smtClean="0"/>
              <a:t> Data frame</a:t>
            </a:r>
            <a:endParaRPr lang="en-US" altLang="zh-CN" sz="1400" dirty="0" smtClean="0"/>
          </a:p>
          <a:p>
            <a:pPr algn="just"/>
            <a:r>
              <a:rPr lang="en-US" altLang="zh-CN" sz="1800" dirty="0" smtClean="0"/>
              <a:t>Opt 1: allow the </a:t>
            </a:r>
            <a:r>
              <a:rPr lang="en-US" altLang="zh-CN" sz="1800" dirty="0" err="1" smtClean="0"/>
              <a:t>QoS</a:t>
            </a:r>
            <a:r>
              <a:rPr lang="en-US" altLang="zh-CN" sz="1800" dirty="0" smtClean="0"/>
              <a:t> Null frame cross the boundary of SU time period</a:t>
            </a:r>
          </a:p>
          <a:p>
            <a:pPr algn="just"/>
            <a:r>
              <a:rPr lang="en-US" altLang="zh-CN" sz="1800" dirty="0" smtClean="0"/>
              <a:t>Opt 2: set a </a:t>
            </a:r>
            <a:r>
              <a:rPr lang="en-US" altLang="zh-CN" sz="1800" dirty="0" smtClean="0"/>
              <a:t>time threshold T</a:t>
            </a:r>
            <a:r>
              <a:rPr lang="en-US" altLang="zh-CN" sz="1800" dirty="0" smtClean="0"/>
              <a:t>. </a:t>
            </a:r>
            <a:r>
              <a:rPr lang="en-US" altLang="zh-CN" sz="1800" dirty="0"/>
              <a:t>I</a:t>
            </a:r>
            <a:r>
              <a:rPr lang="en-US" altLang="zh-CN" sz="1800" dirty="0" smtClean="0"/>
              <a:t>f AP correctly receives a frame which is a response frame that target to STA1, and remaining time between the ending time of response frame and </a:t>
            </a:r>
            <a:r>
              <a:rPr lang="en-US" altLang="zh-CN" sz="1800" dirty="0" smtClean="0"/>
              <a:t>the </a:t>
            </a:r>
            <a:r>
              <a:rPr lang="en-US" altLang="zh-CN" sz="1800" dirty="0" smtClean="0"/>
              <a:t>ending </a:t>
            </a:r>
            <a:r>
              <a:rPr lang="en-US" altLang="zh-CN" sz="1800" dirty="0"/>
              <a:t>boundary </a:t>
            </a:r>
            <a:r>
              <a:rPr lang="en-US" altLang="zh-CN" sz="1800" dirty="0" smtClean="0"/>
              <a:t>of SU </a:t>
            </a:r>
            <a:r>
              <a:rPr lang="en-US" altLang="zh-CN" sz="1800" dirty="0" smtClean="0"/>
              <a:t>time period </a:t>
            </a:r>
            <a:r>
              <a:rPr lang="en-US" altLang="zh-CN" sz="1800" dirty="0" smtClean="0"/>
              <a:t>is </a:t>
            </a:r>
            <a:r>
              <a:rPr lang="en-US" altLang="zh-CN" sz="1800" dirty="0" smtClean="0"/>
              <a:t>less than </a:t>
            </a:r>
            <a:r>
              <a:rPr lang="en-US" altLang="zh-CN" sz="1800" dirty="0"/>
              <a:t>T</a:t>
            </a:r>
            <a:r>
              <a:rPr lang="en-US" altLang="zh-CN" sz="1800" dirty="0" smtClean="0"/>
              <a:t>, then AP can directly take the control SIFS time after this response frame</a:t>
            </a:r>
            <a:r>
              <a:rPr lang="en-US" altLang="zh-CN" sz="1800" dirty="0" smtClean="0"/>
              <a:t>.</a:t>
            </a:r>
          </a:p>
          <a:p>
            <a:pPr lvl="1" algn="just"/>
            <a:r>
              <a:rPr lang="en-US" altLang="zh-CN" sz="1400" dirty="0" smtClean="0"/>
              <a:t>The value of T can be defined in the spec, which should less than the transmit duration of </a:t>
            </a:r>
            <a:r>
              <a:rPr lang="en-US" altLang="zh-CN" sz="1400" dirty="0" err="1" smtClean="0"/>
              <a:t>QoS</a:t>
            </a:r>
            <a:r>
              <a:rPr lang="en-US" altLang="zh-CN" sz="1400" dirty="0" smtClean="0"/>
              <a:t> Null frame</a:t>
            </a:r>
            <a:endParaRPr lang="en-US" altLang="zh-CN" sz="1400" dirty="0" smtClean="0"/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TXOP Return in SU Time Period</a:t>
            </a:r>
            <a:endParaRPr lang="en-US" dirty="0"/>
          </a:p>
        </p:txBody>
      </p:sp>
      <p:sp>
        <p:nvSpPr>
          <p:cNvPr id="10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1246784" y="5436096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 bwMode="auto">
          <a:xfrm>
            <a:off x="2188568" y="5076056"/>
            <a:ext cx="828094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900" dirty="0" smtClean="0">
                <a:latin typeface="Arial" charset="0"/>
                <a:ea typeface="宋体" charset="-122"/>
              </a:rPr>
              <a:t>Modified MU-RTS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121393" y="5562911"/>
            <a:ext cx="585995" cy="36004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CTS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94993" y="5066184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…</a:t>
            </a:r>
            <a:endParaRPr lang="zh-CN" altLang="en-US" sz="900" dirty="0"/>
          </a:p>
        </p:txBody>
      </p:sp>
      <p:sp>
        <p:nvSpPr>
          <p:cNvPr id="12" name="矩形 11"/>
          <p:cNvSpPr/>
          <p:nvPr/>
        </p:nvSpPr>
        <p:spPr bwMode="auto">
          <a:xfrm>
            <a:off x="3863418" y="5562600"/>
            <a:ext cx="763550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SU PPDU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3" name="直接连接符 12"/>
          <p:cNvCxnSpPr/>
          <p:nvPr/>
        </p:nvCxnSpPr>
        <p:spPr bwMode="auto">
          <a:xfrm>
            <a:off x="7979768" y="4644008"/>
            <a:ext cx="0" cy="792088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 bwMode="auto">
          <a:xfrm>
            <a:off x="1578968" y="4716016"/>
            <a:ext cx="0" cy="72008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 bwMode="auto">
          <a:xfrm flipV="1">
            <a:off x="1578968" y="4792216"/>
            <a:ext cx="6400800" cy="8384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4408786" y="4550297"/>
            <a:ext cx="4860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TXOP</a:t>
            </a:r>
            <a:endParaRPr lang="zh-CN" altLang="en-US" sz="900" dirty="0"/>
          </a:p>
        </p:txBody>
      </p:sp>
      <p:cxnSp>
        <p:nvCxnSpPr>
          <p:cNvPr id="17" name="直接连接符 16"/>
          <p:cNvCxnSpPr/>
          <p:nvPr/>
        </p:nvCxnSpPr>
        <p:spPr bwMode="auto">
          <a:xfrm>
            <a:off x="3016662" y="4894150"/>
            <a:ext cx="0" cy="54006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 bwMode="auto">
          <a:xfrm>
            <a:off x="5715000" y="4894150"/>
            <a:ext cx="0" cy="54006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 bwMode="auto">
          <a:xfrm>
            <a:off x="1267304" y="5922951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 bwMode="auto">
          <a:xfrm>
            <a:off x="4739855" y="6037411"/>
            <a:ext cx="379669" cy="36244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21" name="直接箭头连接符 20"/>
          <p:cNvCxnSpPr/>
          <p:nvPr/>
        </p:nvCxnSpPr>
        <p:spPr bwMode="auto">
          <a:xfrm>
            <a:off x="1274168" y="6400800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 bwMode="auto">
          <a:xfrm>
            <a:off x="3016662" y="5035860"/>
            <a:ext cx="2698338" cy="188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26" name="文本框 25"/>
          <p:cNvSpPr txBox="1"/>
          <p:nvPr/>
        </p:nvSpPr>
        <p:spPr>
          <a:xfrm>
            <a:off x="3938250" y="4823924"/>
            <a:ext cx="8899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SU time period</a:t>
            </a:r>
            <a:endParaRPr lang="zh-CN" altLang="en-US" sz="900" dirty="0"/>
          </a:p>
        </p:txBody>
      </p:sp>
      <p:sp>
        <p:nvSpPr>
          <p:cNvPr id="27" name="文本框 26"/>
          <p:cNvSpPr txBox="1"/>
          <p:nvPr/>
        </p:nvSpPr>
        <p:spPr>
          <a:xfrm>
            <a:off x="855179" y="5139457"/>
            <a:ext cx="3321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</a:t>
            </a:r>
            <a:endParaRPr lang="zh-CN" altLang="en-US" sz="900" dirty="0"/>
          </a:p>
        </p:txBody>
      </p:sp>
      <p:sp>
        <p:nvSpPr>
          <p:cNvPr id="28" name="文本框 27"/>
          <p:cNvSpPr txBox="1"/>
          <p:nvPr/>
        </p:nvSpPr>
        <p:spPr>
          <a:xfrm>
            <a:off x="828081" y="5666914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STA1</a:t>
            </a:r>
            <a:endParaRPr lang="zh-CN" altLang="en-US" sz="900" dirty="0"/>
          </a:p>
        </p:txBody>
      </p:sp>
      <p:sp>
        <p:nvSpPr>
          <p:cNvPr id="29" name="文本框 28"/>
          <p:cNvSpPr txBox="1"/>
          <p:nvPr/>
        </p:nvSpPr>
        <p:spPr>
          <a:xfrm>
            <a:off x="806922" y="6142370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STA2</a:t>
            </a:r>
            <a:endParaRPr lang="zh-CN" altLang="en-US" sz="900" dirty="0"/>
          </a:p>
        </p:txBody>
      </p:sp>
      <p:sp>
        <p:nvSpPr>
          <p:cNvPr id="30" name="文本框 29"/>
          <p:cNvSpPr txBox="1"/>
          <p:nvPr/>
        </p:nvSpPr>
        <p:spPr>
          <a:xfrm>
            <a:off x="121726" y="4809452"/>
            <a:ext cx="754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P2P case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815788" y="6214629"/>
            <a:ext cx="10246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Last buffered data</a:t>
            </a:r>
            <a:endParaRPr lang="zh-CN" altLang="en-US" sz="900" dirty="0"/>
          </a:p>
        </p:txBody>
      </p:sp>
      <p:cxnSp>
        <p:nvCxnSpPr>
          <p:cNvPr id="32" name="直接连接符 31"/>
          <p:cNvCxnSpPr/>
          <p:nvPr/>
        </p:nvCxnSpPr>
        <p:spPr bwMode="auto">
          <a:xfrm>
            <a:off x="4114025" y="5909085"/>
            <a:ext cx="189337" cy="3393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矩形 32"/>
          <p:cNvSpPr/>
          <p:nvPr/>
        </p:nvSpPr>
        <p:spPr bwMode="auto">
          <a:xfrm>
            <a:off x="5244890" y="5552287"/>
            <a:ext cx="851110" cy="36004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QoS</a:t>
            </a: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Null</a:t>
            </a:r>
            <a:r>
              <a:rPr kumimoji="0" lang="en-US" altLang="zh-CN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frame to AP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6034127" y="6035835"/>
            <a:ext cx="1124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Return TXOP to AP</a:t>
            </a:r>
            <a:endParaRPr lang="zh-CN" altLang="en-US" sz="900" dirty="0"/>
          </a:p>
        </p:txBody>
      </p:sp>
      <p:cxnSp>
        <p:nvCxnSpPr>
          <p:cNvPr id="35" name="直接连接符 34"/>
          <p:cNvCxnSpPr/>
          <p:nvPr/>
        </p:nvCxnSpPr>
        <p:spPr bwMode="auto">
          <a:xfrm>
            <a:off x="5817250" y="5830979"/>
            <a:ext cx="379132" cy="2664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5134633" y="5332814"/>
            <a:ext cx="580367" cy="34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37" name="文本框 36"/>
          <p:cNvSpPr txBox="1"/>
          <p:nvPr/>
        </p:nvSpPr>
        <p:spPr>
          <a:xfrm>
            <a:off x="5119524" y="5096670"/>
            <a:ext cx="9717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Remain time &lt; T</a:t>
            </a:r>
            <a:endParaRPr lang="zh-CN" altLang="en-US" sz="900" dirty="0"/>
          </a:p>
        </p:txBody>
      </p:sp>
      <p:cxnSp>
        <p:nvCxnSpPr>
          <p:cNvPr id="38" name="直接连接符 37"/>
          <p:cNvCxnSpPr/>
          <p:nvPr/>
        </p:nvCxnSpPr>
        <p:spPr bwMode="auto">
          <a:xfrm flipH="1">
            <a:off x="5119524" y="5191125"/>
            <a:ext cx="9525" cy="926064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74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524000"/>
            <a:ext cx="7772400" cy="2840991"/>
          </a:xfrm>
        </p:spPr>
        <p:txBody>
          <a:bodyPr/>
          <a:lstStyle/>
          <a:p>
            <a:pPr algn="just"/>
            <a:r>
              <a:rPr lang="en-US" altLang="zh-CN" sz="1800" dirty="0" smtClean="0"/>
              <a:t>In Opt 2, if the STA2 is hidden from AP in P2P case, BA can not be received by AP, then AP can not take the control SIFS time after BA</a:t>
            </a:r>
            <a:r>
              <a:rPr lang="en-US" altLang="zh-CN" sz="1800" dirty="0" smtClean="0"/>
              <a:t>;</a:t>
            </a:r>
          </a:p>
          <a:p>
            <a:pPr lvl="1" algn="just"/>
            <a:r>
              <a:rPr lang="en-US" altLang="zh-CN" sz="1400" dirty="0"/>
              <a:t>If P2P </a:t>
            </a:r>
            <a:r>
              <a:rPr lang="en-US" altLang="zh-CN" sz="1400" dirty="0" smtClean="0"/>
              <a:t>communication only allows between STAs that associated with the AP, </a:t>
            </a:r>
            <a:r>
              <a:rPr lang="en-US" altLang="zh-CN" sz="1400" dirty="0"/>
              <a:t>no hidden node issue will </a:t>
            </a:r>
            <a:r>
              <a:rPr lang="en-US" altLang="zh-CN" sz="1400" dirty="0" smtClean="0"/>
              <a:t>occur</a:t>
            </a:r>
            <a:endParaRPr lang="en-US" altLang="zh-CN" sz="1400" dirty="0" smtClean="0"/>
          </a:p>
          <a:p>
            <a:pPr algn="just"/>
            <a:r>
              <a:rPr lang="en-US" altLang="zh-CN" sz="1800" dirty="0" smtClean="0"/>
              <a:t>Under the hidden node scenario, the AP </a:t>
            </a:r>
            <a:r>
              <a:rPr lang="en-US" altLang="zh-CN" sz="1800" dirty="0" smtClean="0"/>
              <a:t>will take the control </a:t>
            </a:r>
            <a:r>
              <a:rPr lang="en-US" altLang="zh-CN" sz="1800" dirty="0" smtClean="0"/>
              <a:t>after </a:t>
            </a:r>
            <a:r>
              <a:rPr lang="en-US" altLang="zh-CN" sz="1800" dirty="0" smtClean="0"/>
              <a:t>the SU time period finished.</a:t>
            </a:r>
          </a:p>
          <a:p>
            <a:pPr algn="just"/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TXOP Return in SU Time Period</a:t>
            </a:r>
            <a:endParaRPr lang="en-US" dirty="0"/>
          </a:p>
        </p:txBody>
      </p:sp>
      <p:sp>
        <p:nvSpPr>
          <p:cNvPr id="10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  <p:cxnSp>
        <p:nvCxnSpPr>
          <p:cNvPr id="42" name="直接箭头连接符 41"/>
          <p:cNvCxnSpPr/>
          <p:nvPr/>
        </p:nvCxnSpPr>
        <p:spPr bwMode="auto">
          <a:xfrm>
            <a:off x="1246784" y="5000599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 bwMode="auto">
          <a:xfrm>
            <a:off x="2188568" y="4640559"/>
            <a:ext cx="828094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900" dirty="0" smtClean="0">
                <a:latin typeface="Arial" charset="0"/>
                <a:ea typeface="宋体" charset="-122"/>
              </a:rPr>
              <a:t>Modified MU-RTS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3121393" y="5127414"/>
            <a:ext cx="585995" cy="36004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CTS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1794993" y="4630687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…</a:t>
            </a:r>
            <a:endParaRPr lang="zh-CN" altLang="en-US" sz="900" dirty="0"/>
          </a:p>
        </p:txBody>
      </p:sp>
      <p:sp>
        <p:nvSpPr>
          <p:cNvPr id="46" name="矩形 45"/>
          <p:cNvSpPr/>
          <p:nvPr/>
        </p:nvSpPr>
        <p:spPr bwMode="auto">
          <a:xfrm>
            <a:off x="3863418" y="5127103"/>
            <a:ext cx="763550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SU PPDU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47" name="直接连接符 46"/>
          <p:cNvCxnSpPr/>
          <p:nvPr/>
        </p:nvCxnSpPr>
        <p:spPr bwMode="auto">
          <a:xfrm>
            <a:off x="7979768" y="4208511"/>
            <a:ext cx="0" cy="792088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 bwMode="auto">
          <a:xfrm>
            <a:off x="1578968" y="4280519"/>
            <a:ext cx="0" cy="72008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/>
          <p:nvPr/>
        </p:nvCxnSpPr>
        <p:spPr bwMode="auto">
          <a:xfrm flipV="1">
            <a:off x="1578968" y="4356719"/>
            <a:ext cx="6400800" cy="8384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文本框 49"/>
          <p:cNvSpPr txBox="1"/>
          <p:nvPr/>
        </p:nvSpPr>
        <p:spPr>
          <a:xfrm>
            <a:off x="4408786" y="4114800"/>
            <a:ext cx="4860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TXOP</a:t>
            </a:r>
            <a:endParaRPr lang="zh-CN" altLang="en-US" sz="900" dirty="0"/>
          </a:p>
        </p:txBody>
      </p:sp>
      <p:cxnSp>
        <p:nvCxnSpPr>
          <p:cNvPr id="51" name="直接连接符 50"/>
          <p:cNvCxnSpPr/>
          <p:nvPr/>
        </p:nvCxnSpPr>
        <p:spPr bwMode="auto">
          <a:xfrm>
            <a:off x="3016662" y="4458653"/>
            <a:ext cx="0" cy="54006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 bwMode="auto">
          <a:xfrm>
            <a:off x="5715000" y="4458653"/>
            <a:ext cx="0" cy="102849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/>
          <p:nvPr/>
        </p:nvCxnSpPr>
        <p:spPr bwMode="auto">
          <a:xfrm>
            <a:off x="1267304" y="5487454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矩形 53"/>
          <p:cNvSpPr/>
          <p:nvPr/>
        </p:nvSpPr>
        <p:spPr bwMode="auto">
          <a:xfrm>
            <a:off x="4739855" y="5601914"/>
            <a:ext cx="379669" cy="36244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55" name="直接箭头连接符 54"/>
          <p:cNvCxnSpPr/>
          <p:nvPr/>
        </p:nvCxnSpPr>
        <p:spPr bwMode="auto">
          <a:xfrm>
            <a:off x="1274168" y="5965303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 bwMode="auto">
          <a:xfrm>
            <a:off x="3016662" y="4581313"/>
            <a:ext cx="2698338" cy="188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57" name="文本框 56"/>
          <p:cNvSpPr txBox="1"/>
          <p:nvPr/>
        </p:nvSpPr>
        <p:spPr>
          <a:xfrm>
            <a:off x="3938250" y="4378902"/>
            <a:ext cx="8899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SU time period</a:t>
            </a:r>
            <a:endParaRPr lang="zh-CN" altLang="en-US" sz="900" dirty="0"/>
          </a:p>
        </p:txBody>
      </p:sp>
      <p:sp>
        <p:nvSpPr>
          <p:cNvPr id="58" name="文本框 57"/>
          <p:cNvSpPr txBox="1"/>
          <p:nvPr/>
        </p:nvSpPr>
        <p:spPr>
          <a:xfrm>
            <a:off x="855179" y="4703960"/>
            <a:ext cx="3321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</a:t>
            </a:r>
            <a:endParaRPr lang="zh-CN" altLang="en-US" sz="900" dirty="0"/>
          </a:p>
        </p:txBody>
      </p:sp>
      <p:sp>
        <p:nvSpPr>
          <p:cNvPr id="59" name="文本框 58"/>
          <p:cNvSpPr txBox="1"/>
          <p:nvPr/>
        </p:nvSpPr>
        <p:spPr>
          <a:xfrm>
            <a:off x="828081" y="5231417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STA1</a:t>
            </a:r>
            <a:endParaRPr lang="zh-CN" altLang="en-US" sz="900" dirty="0"/>
          </a:p>
        </p:txBody>
      </p:sp>
      <p:sp>
        <p:nvSpPr>
          <p:cNvPr id="60" name="文本框 59"/>
          <p:cNvSpPr txBox="1"/>
          <p:nvPr/>
        </p:nvSpPr>
        <p:spPr>
          <a:xfrm>
            <a:off x="806922" y="5706873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STA2</a:t>
            </a:r>
            <a:endParaRPr lang="zh-CN" altLang="en-US" sz="900" dirty="0"/>
          </a:p>
        </p:txBody>
      </p:sp>
      <p:sp>
        <p:nvSpPr>
          <p:cNvPr id="61" name="文本框 60"/>
          <p:cNvSpPr txBox="1"/>
          <p:nvPr/>
        </p:nvSpPr>
        <p:spPr>
          <a:xfrm>
            <a:off x="121726" y="4373955"/>
            <a:ext cx="909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P2P case</a:t>
            </a:r>
            <a:r>
              <a:rPr lang="en-US" altLang="zh-CN" b="1" dirty="0">
                <a:solidFill>
                  <a:srgbClr val="0070C0"/>
                </a:solidFill>
              </a:rPr>
              <a:t>, </a:t>
            </a:r>
            <a:r>
              <a:rPr lang="en-US" altLang="zh-CN" b="1" dirty="0" smtClean="0">
                <a:solidFill>
                  <a:srgbClr val="0070C0"/>
                </a:solidFill>
              </a:rPr>
              <a:t>STA2 hidden from AP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3815788" y="5779132"/>
            <a:ext cx="10246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Last buffered data</a:t>
            </a:r>
            <a:endParaRPr lang="zh-CN" altLang="en-US" sz="900" dirty="0"/>
          </a:p>
        </p:txBody>
      </p:sp>
      <p:cxnSp>
        <p:nvCxnSpPr>
          <p:cNvPr id="63" name="直接连接符 62"/>
          <p:cNvCxnSpPr/>
          <p:nvPr/>
        </p:nvCxnSpPr>
        <p:spPr bwMode="auto">
          <a:xfrm>
            <a:off x="4114025" y="5473588"/>
            <a:ext cx="189337" cy="3393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4" name="文本框 63"/>
          <p:cNvSpPr txBox="1"/>
          <p:nvPr/>
        </p:nvSpPr>
        <p:spPr>
          <a:xfrm>
            <a:off x="6800907" y="5085183"/>
            <a:ext cx="11240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 takes the control</a:t>
            </a:r>
            <a:endParaRPr lang="zh-CN" altLang="en-US" sz="900" dirty="0"/>
          </a:p>
        </p:txBody>
      </p:sp>
      <p:cxnSp>
        <p:nvCxnSpPr>
          <p:cNvPr id="65" name="直接连接符 64"/>
          <p:cNvCxnSpPr/>
          <p:nvPr/>
        </p:nvCxnSpPr>
        <p:spPr bwMode="auto">
          <a:xfrm>
            <a:off x="6477000" y="4863821"/>
            <a:ext cx="379132" cy="2664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直接连接符 65"/>
          <p:cNvCxnSpPr/>
          <p:nvPr/>
        </p:nvCxnSpPr>
        <p:spPr bwMode="auto">
          <a:xfrm>
            <a:off x="5119524" y="5268985"/>
            <a:ext cx="580367" cy="34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67" name="文本框 66"/>
          <p:cNvSpPr txBox="1"/>
          <p:nvPr/>
        </p:nvSpPr>
        <p:spPr>
          <a:xfrm>
            <a:off x="5080931" y="5023274"/>
            <a:ext cx="9717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Remain time </a:t>
            </a:r>
            <a:r>
              <a:rPr lang="en-US" altLang="zh-CN" sz="900" dirty="0"/>
              <a:t>&lt; T</a:t>
            </a:r>
            <a:endParaRPr lang="zh-CN" altLang="en-US" sz="900" dirty="0"/>
          </a:p>
        </p:txBody>
      </p:sp>
      <p:cxnSp>
        <p:nvCxnSpPr>
          <p:cNvPr id="68" name="直接连接符 67"/>
          <p:cNvCxnSpPr/>
          <p:nvPr/>
        </p:nvCxnSpPr>
        <p:spPr bwMode="auto">
          <a:xfrm flipH="1">
            <a:off x="5119524" y="4755628"/>
            <a:ext cx="9525" cy="926064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矩形 68"/>
          <p:cNvSpPr/>
          <p:nvPr/>
        </p:nvSpPr>
        <p:spPr bwMode="auto">
          <a:xfrm>
            <a:off x="5715000" y="4640559"/>
            <a:ext cx="763550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PPDU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9367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2840991"/>
          </a:xfrm>
        </p:spPr>
        <p:txBody>
          <a:bodyPr/>
          <a:lstStyle/>
          <a:p>
            <a:pPr algn="just"/>
            <a:r>
              <a:rPr lang="en-US" altLang="zh-CN" sz="1800" dirty="0" smtClean="0"/>
              <a:t>Opt </a:t>
            </a:r>
            <a:r>
              <a:rPr lang="en-US" altLang="zh-CN" sz="1800" dirty="0" smtClean="0"/>
              <a:t>2 also can used in UL SU case, when the last frame transmit from STA1 to AP is not a </a:t>
            </a:r>
            <a:r>
              <a:rPr lang="en-US" altLang="zh-CN" sz="1800" dirty="0" err="1" smtClean="0"/>
              <a:t>QoS</a:t>
            </a:r>
            <a:r>
              <a:rPr lang="en-US" altLang="zh-CN" sz="1800" dirty="0" smtClean="0"/>
              <a:t> Null frame</a:t>
            </a:r>
            <a:endParaRPr lang="en-US" altLang="zh-CN" sz="1800" dirty="0"/>
          </a:p>
          <a:p>
            <a:pPr algn="just"/>
            <a:endParaRPr lang="en-US" altLang="zh-CN" sz="1800" dirty="0" smtClean="0"/>
          </a:p>
          <a:p>
            <a:pPr algn="just"/>
            <a:endParaRPr lang="en-US" altLang="zh-CN" sz="18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TXOP Return in SU Time Period</a:t>
            </a:r>
            <a:endParaRPr lang="en-US" dirty="0"/>
          </a:p>
        </p:txBody>
      </p:sp>
      <p:sp>
        <p:nvSpPr>
          <p:cNvPr id="10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</a:t>
            </a:r>
            <a:r>
              <a:rPr lang="en-US" altLang="en-US" dirty="0" smtClean="0"/>
              <a:t> 2021</a:t>
            </a:r>
            <a:endParaRPr lang="en-GB" altLang="en-US" dirty="0"/>
          </a:p>
        </p:txBody>
      </p:sp>
      <p:cxnSp>
        <p:nvCxnSpPr>
          <p:cNvPr id="36" name="直接箭头连接符 35"/>
          <p:cNvCxnSpPr/>
          <p:nvPr/>
        </p:nvCxnSpPr>
        <p:spPr bwMode="auto">
          <a:xfrm>
            <a:off x="1115616" y="5000599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 bwMode="auto">
          <a:xfrm>
            <a:off x="2057400" y="4640559"/>
            <a:ext cx="828094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900" dirty="0" smtClean="0">
                <a:latin typeface="Arial" charset="0"/>
                <a:ea typeface="宋体" charset="-122"/>
              </a:rPr>
              <a:t>Modified MU-RTS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2990225" y="5127414"/>
            <a:ext cx="585995" cy="36004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CTS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1663825" y="4630687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…</a:t>
            </a:r>
            <a:endParaRPr lang="zh-CN" altLang="en-US" sz="900" dirty="0"/>
          </a:p>
        </p:txBody>
      </p:sp>
      <p:sp>
        <p:nvSpPr>
          <p:cNvPr id="69" name="矩形 68"/>
          <p:cNvSpPr/>
          <p:nvPr/>
        </p:nvSpPr>
        <p:spPr bwMode="auto">
          <a:xfrm>
            <a:off x="4573372" y="5127103"/>
            <a:ext cx="763550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SU PPDU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70" name="直接连接符 69"/>
          <p:cNvCxnSpPr/>
          <p:nvPr/>
        </p:nvCxnSpPr>
        <p:spPr bwMode="auto">
          <a:xfrm>
            <a:off x="7848600" y="4208511"/>
            <a:ext cx="0" cy="792088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接连接符 70"/>
          <p:cNvCxnSpPr/>
          <p:nvPr/>
        </p:nvCxnSpPr>
        <p:spPr bwMode="auto">
          <a:xfrm>
            <a:off x="1447800" y="4280519"/>
            <a:ext cx="0" cy="72008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/>
          <p:nvPr/>
        </p:nvCxnSpPr>
        <p:spPr bwMode="auto">
          <a:xfrm flipV="1">
            <a:off x="1447800" y="4356719"/>
            <a:ext cx="6400800" cy="8384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文本框 72"/>
          <p:cNvSpPr txBox="1"/>
          <p:nvPr/>
        </p:nvSpPr>
        <p:spPr>
          <a:xfrm>
            <a:off x="4277618" y="4114800"/>
            <a:ext cx="4860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TXOP</a:t>
            </a:r>
            <a:endParaRPr lang="zh-CN" altLang="en-US" sz="900" dirty="0"/>
          </a:p>
        </p:txBody>
      </p:sp>
      <p:cxnSp>
        <p:nvCxnSpPr>
          <p:cNvPr id="74" name="直接连接符 73"/>
          <p:cNvCxnSpPr/>
          <p:nvPr/>
        </p:nvCxnSpPr>
        <p:spPr bwMode="auto">
          <a:xfrm>
            <a:off x="2885494" y="4458653"/>
            <a:ext cx="0" cy="54006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接连接符 74"/>
          <p:cNvCxnSpPr/>
          <p:nvPr/>
        </p:nvCxnSpPr>
        <p:spPr bwMode="auto">
          <a:xfrm>
            <a:off x="6433691" y="4458653"/>
            <a:ext cx="0" cy="917111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接箭头连接符 75"/>
          <p:cNvCxnSpPr/>
          <p:nvPr/>
        </p:nvCxnSpPr>
        <p:spPr bwMode="auto">
          <a:xfrm>
            <a:off x="1136136" y="5487454"/>
            <a:ext cx="7488832" cy="0"/>
          </a:xfrm>
          <a:prstGeom prst="straightConnector1">
            <a:avLst/>
          </a:prstGeom>
          <a:ln>
            <a:tailEnd type="triangl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矩形 76"/>
          <p:cNvSpPr/>
          <p:nvPr/>
        </p:nvSpPr>
        <p:spPr bwMode="auto">
          <a:xfrm>
            <a:off x="5480236" y="4638153"/>
            <a:ext cx="379669" cy="36244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78" name="矩形 77"/>
          <p:cNvSpPr/>
          <p:nvPr/>
        </p:nvSpPr>
        <p:spPr bwMode="auto">
          <a:xfrm>
            <a:off x="6022449" y="4639180"/>
            <a:ext cx="763550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 PPDU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79" name="直接连接符 78"/>
          <p:cNvCxnSpPr/>
          <p:nvPr/>
        </p:nvCxnSpPr>
        <p:spPr bwMode="auto">
          <a:xfrm>
            <a:off x="2885494" y="4600363"/>
            <a:ext cx="354819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80" name="文本框 79"/>
          <p:cNvSpPr txBox="1"/>
          <p:nvPr/>
        </p:nvSpPr>
        <p:spPr>
          <a:xfrm>
            <a:off x="4262311" y="4388427"/>
            <a:ext cx="8899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SU time period</a:t>
            </a:r>
            <a:endParaRPr lang="zh-CN" altLang="en-US" sz="900" dirty="0"/>
          </a:p>
        </p:txBody>
      </p:sp>
      <p:sp>
        <p:nvSpPr>
          <p:cNvPr id="81" name="文本框 80"/>
          <p:cNvSpPr txBox="1"/>
          <p:nvPr/>
        </p:nvSpPr>
        <p:spPr>
          <a:xfrm>
            <a:off x="724011" y="4703960"/>
            <a:ext cx="3321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AP</a:t>
            </a:r>
            <a:endParaRPr lang="zh-CN" altLang="en-US" sz="900" dirty="0"/>
          </a:p>
        </p:txBody>
      </p:sp>
      <p:sp>
        <p:nvSpPr>
          <p:cNvPr id="82" name="文本框 81"/>
          <p:cNvSpPr txBox="1"/>
          <p:nvPr/>
        </p:nvSpPr>
        <p:spPr>
          <a:xfrm>
            <a:off x="696913" y="5231417"/>
            <a:ext cx="4603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STA1</a:t>
            </a:r>
            <a:endParaRPr lang="zh-CN" altLang="en-US" sz="900" dirty="0"/>
          </a:p>
        </p:txBody>
      </p:sp>
      <p:cxnSp>
        <p:nvCxnSpPr>
          <p:cNvPr id="83" name="直接连接符 82"/>
          <p:cNvCxnSpPr/>
          <p:nvPr/>
        </p:nvCxnSpPr>
        <p:spPr bwMode="auto">
          <a:xfrm>
            <a:off x="4955147" y="5392452"/>
            <a:ext cx="189337" cy="3393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4" name="文本框 83"/>
          <p:cNvSpPr txBox="1"/>
          <p:nvPr/>
        </p:nvSpPr>
        <p:spPr>
          <a:xfrm>
            <a:off x="-8921" y="4428816"/>
            <a:ext cx="936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UL SU case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85" name="文本框 84"/>
          <p:cNvSpPr txBox="1"/>
          <p:nvPr/>
        </p:nvSpPr>
        <p:spPr>
          <a:xfrm>
            <a:off x="4469320" y="5680804"/>
            <a:ext cx="25410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Not a </a:t>
            </a:r>
            <a:r>
              <a:rPr lang="en-US" altLang="zh-CN" sz="900" dirty="0" err="1" smtClean="0"/>
              <a:t>QoS</a:t>
            </a:r>
            <a:r>
              <a:rPr lang="en-US" altLang="zh-CN" sz="900" dirty="0" smtClean="0"/>
              <a:t> Data frame, can not return </a:t>
            </a:r>
            <a:r>
              <a:rPr lang="en-US" altLang="zh-CN" sz="900" dirty="0" smtClean="0"/>
              <a:t>TXOP to AP</a:t>
            </a:r>
            <a:endParaRPr lang="zh-CN" altLang="en-US" sz="900" dirty="0"/>
          </a:p>
        </p:txBody>
      </p:sp>
      <p:cxnSp>
        <p:nvCxnSpPr>
          <p:cNvPr id="86" name="直接连接符 85"/>
          <p:cNvCxnSpPr/>
          <p:nvPr/>
        </p:nvCxnSpPr>
        <p:spPr bwMode="auto">
          <a:xfrm>
            <a:off x="5863642" y="5257800"/>
            <a:ext cx="580367" cy="34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87" name="文本框 86"/>
          <p:cNvSpPr txBox="1"/>
          <p:nvPr/>
        </p:nvSpPr>
        <p:spPr>
          <a:xfrm>
            <a:off x="5799831" y="5022377"/>
            <a:ext cx="9717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Remain time </a:t>
            </a:r>
            <a:r>
              <a:rPr lang="en-US" altLang="zh-CN" sz="900" dirty="0"/>
              <a:t>&lt; T</a:t>
            </a:r>
            <a:endParaRPr lang="zh-CN" altLang="en-US" sz="900" dirty="0"/>
          </a:p>
        </p:txBody>
      </p:sp>
      <p:sp>
        <p:nvSpPr>
          <p:cNvPr id="88" name="文本框 87"/>
          <p:cNvSpPr txBox="1"/>
          <p:nvPr/>
        </p:nvSpPr>
        <p:spPr>
          <a:xfrm>
            <a:off x="3962400" y="5188561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…</a:t>
            </a:r>
            <a:endParaRPr lang="zh-CN" altLang="en-US" sz="900" dirty="0"/>
          </a:p>
        </p:txBody>
      </p:sp>
      <p:sp>
        <p:nvSpPr>
          <p:cNvPr id="89" name="文本框 88"/>
          <p:cNvSpPr txBox="1"/>
          <p:nvPr/>
        </p:nvSpPr>
        <p:spPr>
          <a:xfrm>
            <a:off x="3974841" y="4648200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900" dirty="0" smtClean="0"/>
              <a:t>…</a:t>
            </a:r>
            <a:endParaRPr lang="zh-CN" altLang="en-US" sz="900" dirty="0"/>
          </a:p>
        </p:txBody>
      </p:sp>
      <p:cxnSp>
        <p:nvCxnSpPr>
          <p:cNvPr id="90" name="直接连接符 89"/>
          <p:cNvCxnSpPr>
            <a:stCxn id="77" idx="3"/>
          </p:cNvCxnSpPr>
          <p:nvPr/>
        </p:nvCxnSpPr>
        <p:spPr bwMode="auto">
          <a:xfrm>
            <a:off x="5859905" y="4819376"/>
            <a:ext cx="0" cy="556388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60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100397</TotalTime>
  <Words>1222</Words>
  <Application>Microsoft Office PowerPoint</Application>
  <PresentationFormat>全屏显示(4:3)</PresentationFormat>
  <Paragraphs>267</Paragraphs>
  <Slides>12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Qualcomm Office Regular</vt:lpstr>
      <vt:lpstr>Qualcomm Regular</vt:lpstr>
      <vt:lpstr>宋体</vt:lpstr>
      <vt:lpstr>Arial</vt:lpstr>
      <vt:lpstr>Times New Roman</vt:lpstr>
      <vt:lpstr>802-11-Submission</vt:lpstr>
      <vt:lpstr>Procedure of Modified MU-RTS </vt:lpstr>
      <vt:lpstr>Background</vt:lpstr>
      <vt:lpstr>Procedure after Modified MU-RTS</vt:lpstr>
      <vt:lpstr>Problem statement</vt:lpstr>
      <vt:lpstr>TXOP Return in SU Time Period</vt:lpstr>
      <vt:lpstr>TXOP Return in SU Time Period</vt:lpstr>
      <vt:lpstr>TXOP Return in SU Time Period</vt:lpstr>
      <vt:lpstr>TXOP Return in SU Time Period</vt:lpstr>
      <vt:lpstr>TXOP Return in SU Time Period</vt:lpstr>
      <vt:lpstr>Comparison Between Two Opts</vt:lpstr>
      <vt:lpstr>Summary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2084</cp:revision>
  <cp:lastPrinted>1998-02-10T13:28:06Z</cp:lastPrinted>
  <dcterms:created xsi:type="dcterms:W3CDTF">2004-12-02T14:01:45Z</dcterms:created>
  <dcterms:modified xsi:type="dcterms:W3CDTF">2021-01-26T09:55:05Z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(3)7JsiaHRw93gGjXHhCMdgMAVhm7Ru0mh6N7ZU2gH7iXxxksqX2WfN6Ghv2mwmJeOoHM6XYfr6
rp+9yJz4vPUjjkGqtpXT4aO6FPcLCDhS/hyhMyOWItA3iMhYC/i+fpdJ+fw7rVLV+RcyPrh9
Kw+wAum8rDJ+F7Uk4dsak7nRbRo0DUznNjvUTWHEYKkMYYS84iW7oecQ5A58RWWvC70D5EVH
6a7PfxzoDV32I8LSmN</vt:lpwstr>
  </property>
  <property fmtid="{D5CDD505-2E9C-101B-9397-08002B2CF9AE}" pid="4" name="_2015_ms_pID_7253431">
    <vt:lpwstr>AavxdZ2UWXONiuMIBa6KHm3O6DCYUFlB7XWuZRCFRzKICOTQmUyTSn
jIlEIO5JqHWLjrSe7/OM7co6JIJ4esYRFPp26nmWeipkWIciCwi/CWJdpfXxZQsD9F4lS7Us
K3HZ8lcDAhX2pj4bmRn6LinvAXP2xJzZHAs6tdyjTOYakzmBDa1vC6lsIaGl1or9oc+Sug6T
I3ue16vI0/veG89B9rZvDlMtMkyQSirlpZJC</vt:lpwstr>
  </property>
  <property fmtid="{D5CDD505-2E9C-101B-9397-08002B2CF9AE}" pid="5" name="_2015_ms_pID_7253432">
    <vt:lpwstr>MCPwEJ3LYvW9ZqYA+wmhLMw=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1611105735</vt:lpwstr>
  </property>
</Properties>
</file>