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52" r:id="rId3"/>
    <p:sldId id="594" r:id="rId4"/>
    <p:sldId id="599" r:id="rId5"/>
    <p:sldId id="600" r:id="rId6"/>
    <p:sldId id="596" r:id="rId7"/>
    <p:sldId id="602" r:id="rId8"/>
    <p:sldId id="603" r:id="rId9"/>
    <p:sldId id="598" r:id="rId10"/>
    <p:sldId id="601" r:id="rId11"/>
    <p:sldId id="312" r:id="rId12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3300"/>
    <a:srgbClr val="8BE1FF"/>
    <a:srgbClr val="FFE3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31" autoAdjust="0"/>
    <p:restoredTop sz="94660"/>
  </p:normalViewPr>
  <p:slideViewPr>
    <p:cSldViewPr>
      <p:cViewPr varScale="1">
        <p:scale>
          <a:sx n="110" d="100"/>
          <a:sy n="110" d="100"/>
        </p:scale>
        <p:origin x="2112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444" y="-48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802.11-15/0496r5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Lei Huang (Panasonic)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7881118" y="332601"/>
            <a:ext cx="57708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  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51751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802.11-21/</a:t>
            </a:r>
            <a:r>
              <a:rPr lang="en-US" altLang="zh-CN" sz="1800" b="1" dirty="0"/>
              <a:t>0043</a:t>
            </a:r>
            <a:r>
              <a:rPr lang="en-US" altLang="en-US" sz="1800" b="1" dirty="0"/>
              <a:t>r</a:t>
            </a:r>
            <a:r>
              <a:rPr lang="en-US" altLang="zh-CN" sz="1800" b="1" dirty="0"/>
              <a:t>1</a:t>
            </a:r>
            <a:endParaRPr lang="en-US" alt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660875" y="304800"/>
            <a:ext cx="33015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lvl="4" indent="0" algn="l"/>
            <a:r>
              <a:rPr lang="en-US" altLang="en-US" sz="1800" b="1" dirty="0"/>
              <a:t>January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3" r:id="rId8"/>
    <p:sldLayoutId id="2147486144" r:id="rId9"/>
    <p:sldLayoutId id="2147486145" r:id="rId10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package" Target="../embeddings/Microsoft_Visio_Drawing1.vsdx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2.vsd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EHT-LTF Related Signaling in Enhanced Trigger Frame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51038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>
                <a:cs typeface="Arial" panose="020B0604020202020204" pitchFamily="34" charset="0"/>
              </a:rPr>
              <a:t>Date:</a:t>
            </a:r>
            <a:r>
              <a:rPr lang="en-US" altLang="en-US" sz="2000" b="0" dirty="0">
                <a:cs typeface="Arial" panose="020B0604020202020204" pitchFamily="34" charset="0"/>
              </a:rPr>
              <a:t> 2021-01-</a:t>
            </a:r>
            <a:r>
              <a:rPr lang="en-US" altLang="zh-CN" sz="2000" b="0" dirty="0">
                <a:cs typeface="Arial" panose="020B0604020202020204" pitchFamily="34" charset="0"/>
              </a:rPr>
              <a:t>08</a:t>
            </a:r>
            <a:endParaRPr lang="en-US" altLang="en-US" sz="2000" b="0" dirty="0">
              <a:cs typeface="Arial" panose="020B0604020202020204" pitchFamily="34" charset="0"/>
            </a:endParaRP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235235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>
                <a:latin typeface="Arial" panose="020B0604020202020204" pitchFamily="34" charset="0"/>
                <a:cs typeface="Arial" panose="020B0604020202020204" pitchFamily="34" charset="0"/>
              </a:rPr>
              <a:t> Authors:</a:t>
            </a:r>
            <a:endParaRPr lang="en-US" altLang="en-US" sz="2000" b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(OPPO)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D35453E-01D6-416A-8BCF-BCABF95104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737062"/>
              </p:ext>
            </p:extLst>
          </p:nvPr>
        </p:nvGraphicFramePr>
        <p:xfrm>
          <a:off x="685800" y="2880360"/>
          <a:ext cx="7858124" cy="146304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235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1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40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027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48336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Affiliation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US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Lei Huang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SG" alt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OPPO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huang.lei1@oppo.com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Chaoming Luo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68739852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Pei Zhou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0504047"/>
                  </a:ext>
                </a:extLst>
              </a:tr>
              <a:tr h="14833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SG" altLang="ko-KR" sz="1800" b="0" kern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+mn-cs"/>
                        </a:rPr>
                        <a:t>Aiguo Yan</a:t>
                      </a:r>
                      <a:endParaRPr lang="ko-KR" sz="1800" b="0" kern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altLang="ko-KR" sz="1800" b="0" dirty="0" err="1">
                          <a:effectLst/>
                          <a:latin typeface="Times New Roman" panose="02020603050405020304" pitchFamily="18" charset="0"/>
                          <a:ea typeface="맑은 고딕" panose="020B0503020000020004" pitchFamily="50" charset="-127"/>
                        </a:rPr>
                        <a:t>Zeku</a:t>
                      </a: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ko-KR" sz="1800" b="0" dirty="0">
                        <a:effectLst/>
                        <a:latin typeface="Times New Roman" panose="02020603050405020304" pitchFamily="18" charset="0"/>
                        <a:ea typeface="맑은 고딕" panose="020B0503020000020004" pitchFamily="50" charset="-127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249637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4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1800" dirty="0"/>
              <a:t>Do you agree to define the 3-bit Number Of EHT-LTF Symbols subfield as below in R1?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88B7BEE-474A-4585-ABFC-6E295E34A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560662"/>
              </p:ext>
            </p:extLst>
          </p:nvPr>
        </p:nvGraphicFramePr>
        <p:xfrm>
          <a:off x="2366575" y="2590800"/>
          <a:ext cx="4325122" cy="3261360"/>
        </p:xfrm>
        <a:graphic>
          <a:graphicData uri="http://schemas.openxmlformats.org/drawingml/2006/table">
            <a:tbl>
              <a:tblPr firstRow="1" bandRow="1"/>
              <a:tblGrid>
                <a:gridCol w="2162561">
                  <a:extLst>
                    <a:ext uri="{9D8B030D-6E8A-4147-A177-3AD203B41FA5}">
                      <a16:colId xmlns:a16="http://schemas.microsoft.com/office/drawing/2014/main" val="3382923396"/>
                    </a:ext>
                  </a:extLst>
                </a:gridCol>
                <a:gridCol w="2162561">
                  <a:extLst>
                    <a:ext uri="{9D8B030D-6E8A-4147-A177-3AD203B41FA5}">
                      <a16:colId xmlns:a16="http://schemas.microsoft.com/office/drawing/2014/main" val="1854111011"/>
                    </a:ext>
                  </a:extLst>
                </a:gridCol>
              </a:tblGrid>
              <a:tr h="4559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MS Gothic"/>
                          <a:cs typeface="Calibri" panose="020F0502020204030204" pitchFamily="34" charset="0"/>
                        </a:rPr>
                        <a:t>Number of EHT-LTF Symbols subfield value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63828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630936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47956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3760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16702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208865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49598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4875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322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6974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199"/>
            <a:ext cx="7848600" cy="106680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11-20-1429-04-00be-enhanced-trigger-frame-for-eht-support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11-20-1808-04-00be-backward-compatible-eht-trigger-frame-follow-up</a:t>
            </a:r>
          </a:p>
          <a:p>
            <a:pPr marL="457200" indent="-457200">
              <a:buFont typeface="+mj-lt"/>
              <a:buAutoNum type="arabicParenR"/>
            </a:pPr>
            <a:r>
              <a:rPr 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11-20-1927-01-00be-clean UL BW signaling in enhanced trigger frame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25489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  <a:endParaRPr lang="en-SG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9BFF594-85D9-4275-BF86-3D339BBE6049}"/>
              </a:ext>
            </a:extLst>
          </p:cNvPr>
          <p:cNvSpPr txBox="1">
            <a:spLocks/>
          </p:cNvSpPr>
          <p:nvPr/>
        </p:nvSpPr>
        <p:spPr>
          <a:xfrm>
            <a:off x="609599" y="1752600"/>
            <a:ext cx="7934325" cy="3733800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Wingdings" panose="05000000000000000000" pitchFamily="2" charset="2"/>
              <a:buChar char="q"/>
            </a:pPr>
            <a:r>
              <a:rPr lang="en-US" altLang="zh-CN" sz="2000" b="0" kern="0" dirty="0">
                <a:cs typeface="Arial" panose="020B0604020202020204" pitchFamily="34" charset="0"/>
              </a:rPr>
              <a:t>A</a:t>
            </a:r>
            <a:r>
              <a:rPr lang="en-US" sz="2000" b="0" kern="0" dirty="0">
                <a:cs typeface="Arial" panose="020B0604020202020204" pitchFamily="34" charset="0"/>
              </a:rPr>
              <a:t>n enhanced Trigger frame can be used to solicit HE TB PPDU transmission, EHT TB PPDU transmission or TB A-PPDU transmission.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Several contributions [1-3] have addressed the design of enhanced Trigger frame.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0" kern="0" dirty="0">
                <a:cs typeface="Arial" panose="020B0604020202020204" pitchFamily="34" charset="0"/>
              </a:rPr>
              <a:t>According to the existing designs, when the enhanced Trigger frame is used to solicit TB A-PPDU transmission, number of HE-LTF and EHT-LTF symbols is assumed to be the same, which may pose unnecessary limitation on scheduling flexibility of TB A-PPDU.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b="0" kern="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0466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6096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09600" y="1447800"/>
            <a:ext cx="804941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1800" dirty="0"/>
              <a:t>Number of HE-LTF and EHT-LTF symbols in an </a:t>
            </a:r>
            <a:r>
              <a:rPr lang="en-SG" altLang="zh-CN" sz="1800" dirty="0"/>
              <a:t>A-PPDU (TB A-PPDU or MU A-PPDU) </a:t>
            </a:r>
            <a:r>
              <a:rPr lang="en-SG" sz="1800" dirty="0"/>
              <a:t>can be different if 4x HE-LTF and 4x EHT-LTF are used.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en-SG" sz="1800" dirty="0"/>
              <a:t>Frequency domain orthogonality can be kept symbol-by-symbol.</a:t>
            </a:r>
          </a:p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1800" dirty="0"/>
              <a:t>Therefore, it may</a:t>
            </a:r>
            <a:r>
              <a:rPr lang="zh-CN" altLang="en-US" sz="1800" dirty="0"/>
              <a:t> </a:t>
            </a:r>
            <a:r>
              <a:rPr lang="en-SG" altLang="zh-CN" sz="1800" dirty="0"/>
              <a:t>be</a:t>
            </a:r>
            <a:r>
              <a:rPr lang="zh-CN" altLang="en-US" sz="1800" dirty="0"/>
              <a:t> </a:t>
            </a:r>
            <a:r>
              <a:rPr lang="en-SG" sz="1800" dirty="0"/>
              <a:t>unnecessary to make equal number of HE-LTF and E</a:t>
            </a:r>
            <a:r>
              <a:rPr lang="en-US" altLang="zh-CN" sz="1800" dirty="0"/>
              <a:t>HT</a:t>
            </a:r>
            <a:r>
              <a:rPr lang="en-SG" sz="1800" dirty="0"/>
              <a:t>-LTF symbols in an A-PPDU.</a:t>
            </a:r>
          </a:p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altLang="zh-CN" sz="1800" dirty="0"/>
              <a:t>In addition, it is desirable for an EHT STA to process a received enhanced Trigger frame used to solicit EHT TB PPDU or TB A-PPDU transmission in a similar manner.</a:t>
            </a:r>
            <a:endParaRPr lang="en-US" sz="1800" dirty="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402A088-1A54-4DB2-9DDE-FD58403571B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726608"/>
              </p:ext>
            </p:extLst>
          </p:nvPr>
        </p:nvGraphicFramePr>
        <p:xfrm>
          <a:off x="-47625" y="5222875"/>
          <a:ext cx="9199563" cy="1377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Visio" r:id="rId3" imgW="8981941" imgH="1238263" progId="Visio.Drawing.15">
                  <p:embed/>
                </p:oleObj>
              </mc:Choice>
              <mc:Fallback>
                <p:oleObj name="Visio" r:id="rId3" imgW="8981941" imgH="1238263" progId="Visio.Drawing.15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8BAA9FEB-EA5C-4A04-8133-F261CFFEB0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47625" y="5222875"/>
                        <a:ext cx="9199563" cy="13779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5EE9857-069B-48A9-8B0C-186ADB56AB9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0779348"/>
              </p:ext>
            </p:extLst>
          </p:nvPr>
        </p:nvGraphicFramePr>
        <p:xfrm>
          <a:off x="-55563" y="3819525"/>
          <a:ext cx="9199563" cy="147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Visio" r:id="rId5" imgW="8981941" imgH="1324104" progId="Visio.Drawing.15">
                  <p:embed/>
                </p:oleObj>
              </mc:Choice>
              <mc:Fallback>
                <p:oleObj name="Visio" r:id="rId5" imgW="8981941" imgH="1324104" progId="Visio.Drawing.15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3402A088-1A54-4DB2-9DDE-FD58403571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55563" y="3819525"/>
                        <a:ext cx="9199563" cy="14732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5097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609600"/>
            <a:ext cx="8496301" cy="8382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Signaling Support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457200" y="1672236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Wingdings" panose="05000000000000000000" pitchFamily="2" charset="2"/>
              <a:buChar char="q"/>
            </a:pPr>
            <a:r>
              <a:rPr lang="en-SG" sz="1800" dirty="0"/>
              <a:t>No extra signalling support is required for MU A-PPDU with different number of HE-LTF and EHT-LTF symbols.</a:t>
            </a:r>
          </a:p>
          <a:p>
            <a:pPr marL="339725" indent="-339725">
              <a:buFont typeface="Wingdings" panose="05000000000000000000" pitchFamily="2" charset="2"/>
              <a:buChar char="q"/>
            </a:pPr>
            <a:r>
              <a:rPr lang="en-SG" sz="1800" dirty="0"/>
              <a:t>In order to support different number of HE-LTF and EHT-LTF symbols in a TB </a:t>
            </a:r>
            <a:r>
              <a:rPr lang="en-US" altLang="zh-CN" sz="1800" dirty="0"/>
              <a:t>A-PPDU, we propose to add a 3-bit new subfield (e.g. Number Of EHT-LTF Symbols subfield) into the common info field to indicate number of EHT-LTF symbols in EHT TB PPDU. </a:t>
            </a:r>
          </a:p>
          <a:p>
            <a:pPr marL="739775" lvl="2" indent="-282575">
              <a:buFont typeface="Wingdings" panose="05000000000000000000" pitchFamily="2" charset="2"/>
              <a:buChar char="§"/>
            </a:pPr>
            <a:r>
              <a:rPr lang="en-SG" sz="1800" dirty="0"/>
              <a:t>The new subfield may use 3 reserved bits of UL HE-SIG-A2 Reserved subfield.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4033E5-9860-4B45-B0A2-9C8F53CFE0C9}"/>
              </a:ext>
            </a:extLst>
          </p:cNvPr>
          <p:cNvSpPr txBox="1"/>
          <p:nvPr/>
        </p:nvSpPr>
        <p:spPr>
          <a:xfrm>
            <a:off x="4509858" y="5898212"/>
            <a:ext cx="449722" cy="2494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E83B5A6-61F5-4EEC-AFA2-75932AAE8E89}"/>
              </a:ext>
            </a:extLst>
          </p:cNvPr>
          <p:cNvSpPr txBox="1"/>
          <p:nvPr/>
        </p:nvSpPr>
        <p:spPr>
          <a:xfrm>
            <a:off x="5360917" y="5912355"/>
            <a:ext cx="449722" cy="2494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0D51AAB-F8F6-4AC0-BC98-21FF18DECDD3}"/>
              </a:ext>
            </a:extLst>
          </p:cNvPr>
          <p:cNvSpPr txBox="1"/>
          <p:nvPr/>
        </p:nvSpPr>
        <p:spPr>
          <a:xfrm>
            <a:off x="7280838" y="5923774"/>
            <a:ext cx="127980" cy="1612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03B2B482-A0B7-464D-961E-3DEC02DE1E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3204355"/>
              </p:ext>
            </p:extLst>
          </p:nvPr>
        </p:nvGraphicFramePr>
        <p:xfrm>
          <a:off x="1043383" y="3868004"/>
          <a:ext cx="7095331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Visio" r:id="rId3" imgW="5038743" imgH="2133510" progId="Visio.Drawing.15">
                  <p:embed/>
                </p:oleObj>
              </mc:Choice>
              <mc:Fallback>
                <p:oleObj name="Visio" r:id="rId3" imgW="5038743" imgH="2133510" progId="Visio.Drawing.15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5C71A3B3-093B-4117-A9E7-45E2461C95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383" y="3868004"/>
                        <a:ext cx="7095331" cy="2590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623584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899" y="773022"/>
            <a:ext cx="8496301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Signaling Support (cont.)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5</a:t>
            </a:fld>
            <a:endParaRPr lang="en-US" alt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84033E5-9860-4B45-B0A2-9C8F53CFE0C9}"/>
              </a:ext>
            </a:extLst>
          </p:cNvPr>
          <p:cNvSpPr txBox="1"/>
          <p:nvPr/>
        </p:nvSpPr>
        <p:spPr>
          <a:xfrm>
            <a:off x="4509858" y="5898212"/>
            <a:ext cx="449722" cy="2494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E83B5A6-61F5-4EEC-AFA2-75932AAE8E89}"/>
              </a:ext>
            </a:extLst>
          </p:cNvPr>
          <p:cNvSpPr txBox="1"/>
          <p:nvPr/>
        </p:nvSpPr>
        <p:spPr>
          <a:xfrm>
            <a:off x="5360917" y="5912355"/>
            <a:ext cx="449722" cy="24944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60D51AAB-F8F6-4AC0-BC98-21FF18DECDD3}"/>
              </a:ext>
            </a:extLst>
          </p:cNvPr>
          <p:cNvSpPr txBox="1"/>
          <p:nvPr/>
        </p:nvSpPr>
        <p:spPr>
          <a:xfrm>
            <a:off x="7280838" y="5923774"/>
            <a:ext cx="127980" cy="1612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SG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6CB23F-8C2F-4C38-8EB1-8E881A4CB261}"/>
              </a:ext>
            </a:extLst>
          </p:cNvPr>
          <p:cNvSpPr txBox="1"/>
          <p:nvPr/>
        </p:nvSpPr>
        <p:spPr>
          <a:xfrm>
            <a:off x="533400" y="2036745"/>
            <a:ext cx="754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39725" indent="-339725">
              <a:buFont typeface="Wingdings" panose="05000000000000000000" pitchFamily="2" charset="2"/>
              <a:buChar char="q"/>
            </a:pPr>
            <a:r>
              <a:rPr lang="en-SG" sz="1800" dirty="0"/>
              <a:t>Number of EHT-LTF Symbols subfield can be defined below in R1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96086DA-2086-40C8-9B7F-1C6AEAC4A8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2885956"/>
              </p:ext>
            </p:extLst>
          </p:nvPr>
        </p:nvGraphicFramePr>
        <p:xfrm>
          <a:off x="2057400" y="2900444"/>
          <a:ext cx="4325122" cy="3261360"/>
        </p:xfrm>
        <a:graphic>
          <a:graphicData uri="http://schemas.openxmlformats.org/drawingml/2006/table">
            <a:tbl>
              <a:tblPr firstRow="1" bandRow="1"/>
              <a:tblGrid>
                <a:gridCol w="2162561">
                  <a:extLst>
                    <a:ext uri="{9D8B030D-6E8A-4147-A177-3AD203B41FA5}">
                      <a16:colId xmlns:a16="http://schemas.microsoft.com/office/drawing/2014/main" val="3382923396"/>
                    </a:ext>
                  </a:extLst>
                </a:gridCol>
                <a:gridCol w="2162561">
                  <a:extLst>
                    <a:ext uri="{9D8B030D-6E8A-4147-A177-3AD203B41FA5}">
                      <a16:colId xmlns:a16="http://schemas.microsoft.com/office/drawing/2014/main" val="1854111011"/>
                    </a:ext>
                  </a:extLst>
                </a:gridCol>
              </a:tblGrid>
              <a:tr h="455901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600" b="1" kern="12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MS Gothic"/>
                          <a:cs typeface="Calibri" panose="020F0502020204030204" pitchFamily="34" charset="0"/>
                        </a:rPr>
                        <a:t>Number of EHT-LTF Symbols subfield value 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 of EHT-LTF Symbols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381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163828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0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381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2630936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3547956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343760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216702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0208865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3849598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6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2048754"/>
                  </a:ext>
                </a:extLst>
              </a:tr>
              <a:tr h="2639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7</a:t>
                      </a:r>
                    </a:p>
                  </a:txBody>
                  <a:tcPr>
                    <a:lnL w="12700" cmpd="sng">
                      <a:solidFill>
                        <a:srgbClr val="FFFFFF"/>
                      </a:solidFill>
                    </a:lnL>
                    <a:lnR w="12700" cmpd="sng">
                      <a:solidFill>
                        <a:srgbClr val="FFFFFF"/>
                      </a:solidFill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algn="ctr"/>
                      <a:r>
                        <a:rPr lang="en-US" sz="16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Reserved</a:t>
                      </a:r>
                    </a:p>
                  </a:txBody>
                  <a:tcPr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FFFFFF"/>
                      </a:solidFill>
                    </a:lnR>
                    <a:lnT w="12700" cmpd="sng">
                      <a:solidFill>
                        <a:srgbClr val="FFFFFF"/>
                      </a:solidFill>
                    </a:lnT>
                    <a:lnB w="12700" cmpd="sng">
                      <a:solidFill>
                        <a:srgbClr val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333CC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9322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223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Summary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E7E9E8E-B323-4A39-B126-5E391E9E9445}"/>
              </a:ext>
            </a:extLst>
          </p:cNvPr>
          <p:cNvSpPr txBox="1"/>
          <p:nvPr/>
        </p:nvSpPr>
        <p:spPr>
          <a:xfrm>
            <a:off x="685800" y="2043938"/>
            <a:ext cx="785812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2000" dirty="0"/>
              <a:t>It is proposed that number of HE-LTF and EHT-LTF symbols in an </a:t>
            </a:r>
            <a:r>
              <a:rPr lang="en-US" altLang="zh-CN" sz="2000" dirty="0"/>
              <a:t>A-PPDU </a:t>
            </a:r>
            <a:r>
              <a:rPr lang="en-SG" altLang="zh-CN" sz="2000" dirty="0"/>
              <a:t>may</a:t>
            </a:r>
            <a:r>
              <a:rPr lang="zh-CN" altLang="en-US" sz="2000" dirty="0"/>
              <a:t> </a:t>
            </a:r>
            <a:r>
              <a:rPr lang="en-SG" altLang="zh-CN" sz="2000" dirty="0"/>
              <a:t>be</a:t>
            </a:r>
            <a:r>
              <a:rPr lang="zh-CN" altLang="en-US" sz="2000" dirty="0"/>
              <a:t> </a:t>
            </a:r>
            <a:r>
              <a:rPr lang="en-SG" altLang="zh-CN" sz="2000" dirty="0"/>
              <a:t>different</a:t>
            </a:r>
            <a:r>
              <a:rPr lang="en-SG" sz="2000" dirty="0"/>
              <a:t>.</a:t>
            </a:r>
          </a:p>
          <a:p>
            <a:pPr marL="287338" indent="-287338">
              <a:buFont typeface="Wingdings" panose="05000000000000000000" pitchFamily="2" charset="2"/>
              <a:buChar char="q"/>
            </a:pPr>
            <a:endParaRPr lang="en-SG" sz="2000" dirty="0"/>
          </a:p>
          <a:p>
            <a:pPr marL="287338" indent="-287338">
              <a:buFont typeface="Wingdings" panose="05000000000000000000" pitchFamily="2" charset="2"/>
              <a:buChar char="q"/>
            </a:pPr>
            <a:r>
              <a:rPr lang="en-SG" sz="2000" dirty="0"/>
              <a:t>It is suggested to add a 3-bit new subfield into common info field of enhanced Trigger frame to indicate the number of EHT-LTF symbols in EHT TB PPDU in R1.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75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1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1800" dirty="0"/>
              <a:t>Do you agree number of HE-LTF and EHT-LTF symbols in a TB A-PPDU may be different?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altLang="zh-CN" sz="1800" dirty="0"/>
              <a:t>4x HE-LTF and 4x EHT-LTF shall be used if </a:t>
            </a:r>
            <a:r>
              <a:rPr lang="en-US" sz="1800" dirty="0"/>
              <a:t>number of HE-LTF and EHT-LTF symbols in a TB A-PPDU is different.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6343020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2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1800" dirty="0"/>
              <a:t>Do you agree number of HE-LTF and EHT-LTF symbols in a MU A-PPDU may be different?</a:t>
            </a:r>
          </a:p>
          <a:p>
            <a:pPr marL="744538" lvl="1" indent="-287338">
              <a:buFont typeface="Wingdings" panose="05000000000000000000" pitchFamily="2" charset="2"/>
              <a:buChar char="§"/>
            </a:pPr>
            <a:r>
              <a:rPr lang="en-US" altLang="zh-CN" sz="1800" dirty="0"/>
              <a:t>4x HE-LTF and 4x EHT-LTF shall be used if </a:t>
            </a:r>
            <a:r>
              <a:rPr lang="en-US" sz="1800" dirty="0"/>
              <a:t>number of HE-LTF and EHT-LTF symbols in a MU A-PPDU is different.</a:t>
            </a:r>
          </a:p>
          <a:p>
            <a:pPr marL="287338" indent="-287338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64215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5DFE2-50E9-4044-B63C-9A22E618FE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399" cy="914400"/>
          </a:xfrm>
        </p:spPr>
        <p:txBody>
          <a:bodyPr/>
          <a:lstStyle/>
          <a:p>
            <a:r>
              <a:rPr lang="en-US" altLang="zh-CN" dirty="0">
                <a:latin typeface="Arial" panose="020B0604020202020204" pitchFamily="34" charset="0"/>
                <a:cs typeface="Arial" panose="020B0604020202020204" pitchFamily="34" charset="0"/>
              </a:rPr>
              <a:t>SP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93D37-6C3C-4BE1-ACF9-613AA6EBF0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/>
              <a:t>Lei Huang (</a:t>
            </a:r>
            <a:r>
              <a:rPr lang="en-US" altLang="zh-CN" dirty="0"/>
              <a:t>OPPO</a:t>
            </a:r>
            <a:r>
              <a:rPr lang="en-US" altLang="ko-KR" dirty="0"/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183E05-3740-4303-B63E-DC5596F07C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BAA79A68-64D1-4CCC-816B-FF3FB7B89AE4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91D4FAC-2868-4D4B-81D6-E25558D5E870}"/>
              </a:ext>
            </a:extLst>
          </p:cNvPr>
          <p:cNvSpPr txBox="1"/>
          <p:nvPr/>
        </p:nvSpPr>
        <p:spPr>
          <a:xfrm>
            <a:off x="600074" y="1676400"/>
            <a:ext cx="78581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7338" indent="-287338">
              <a:buFont typeface="Wingdings" panose="05000000000000000000" pitchFamily="2" charset="2"/>
              <a:buChar char="q"/>
            </a:pPr>
            <a:r>
              <a:rPr lang="en-US" sz="1800" dirty="0"/>
              <a:t>Do you agree to add a 3-bit Number Of EHT-LTF Symbols subfield into common info field of enhanced Trigger frame to indicate the number of EHT-LTF symbols in EHT TB PPDU in R1?</a:t>
            </a:r>
          </a:p>
        </p:txBody>
      </p:sp>
    </p:spTree>
    <p:extLst>
      <p:ext uri="{BB962C8B-B14F-4D97-AF65-F5344CB8AC3E}">
        <p14:creationId xmlns:p14="http://schemas.microsoft.com/office/powerpoint/2010/main" val="283026108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44675</TotalTime>
  <Words>650</Words>
  <Application>Microsoft Office PowerPoint</Application>
  <PresentationFormat>On-screen Show (4:3)</PresentationFormat>
  <Paragraphs>115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Times New Roman</vt:lpstr>
      <vt:lpstr>Wingdings</vt:lpstr>
      <vt:lpstr>802-11-Submission</vt:lpstr>
      <vt:lpstr>Microsoft Visio Drawing</vt:lpstr>
      <vt:lpstr>Visio</vt:lpstr>
      <vt:lpstr>EHT-LTF Related Signaling in Enhanced Trigger Frame</vt:lpstr>
      <vt:lpstr>Background</vt:lpstr>
      <vt:lpstr>Discussion</vt:lpstr>
      <vt:lpstr>Signaling Support</vt:lpstr>
      <vt:lpstr>Signaling Support (cont.)</vt:lpstr>
      <vt:lpstr>Summary</vt:lpstr>
      <vt:lpstr>SP 1</vt:lpstr>
      <vt:lpstr>SP 2</vt:lpstr>
      <vt:lpstr>SP 3</vt:lpstr>
      <vt:lpstr>SP 4</vt:lpstr>
      <vt:lpstr>Reference</vt:lpstr>
    </vt:vector>
  </TitlesOfParts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/>
  <cp:lastModifiedBy>HUANG LEI</cp:lastModifiedBy>
  <cp:revision>3002</cp:revision>
  <cp:lastPrinted>2014-11-04T15:04:57Z</cp:lastPrinted>
  <dcterms:created xsi:type="dcterms:W3CDTF">2007-04-17T18:10:23Z</dcterms:created>
  <dcterms:modified xsi:type="dcterms:W3CDTF">2021-01-20T04:21:01Z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  <property fmtid="{D5CDD505-2E9C-101B-9397-08002B2CF9AE}" pid="27" name="_NewReviewCycle">
    <vt:lpwstr/>
  </property>
</Properties>
</file>