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303" r:id="rId3"/>
    <p:sldId id="373" r:id="rId4"/>
    <p:sldId id="374" r:id="rId5"/>
    <p:sldId id="390" r:id="rId6"/>
    <p:sldId id="391" r:id="rId7"/>
    <p:sldId id="375" r:id="rId8"/>
    <p:sldId id="387" r:id="rId9"/>
    <p:sldId id="393" r:id="rId10"/>
    <p:sldId id="377" r:id="rId11"/>
    <p:sldId id="392" r:id="rId12"/>
    <p:sldId id="381" r:id="rId13"/>
    <p:sldId id="398" r:id="rId14"/>
    <p:sldId id="382" r:id="rId15"/>
    <p:sldId id="397" r:id="rId16"/>
    <p:sldId id="395" r:id="rId17"/>
    <p:sldId id="396" r:id="rId18"/>
  </p:sldIdLst>
  <p:sldSz cx="9144000" cy="6858000" type="screen4x3"/>
  <p:notesSz cx="6934200" cy="92805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DFF"/>
    <a:srgbClr val="FFF9C4"/>
    <a:srgbClr val="8DFF40"/>
    <a:srgbClr val="C00000"/>
    <a:srgbClr val="FF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06"/>
    <p:restoredTop sz="91176"/>
  </p:normalViewPr>
  <p:slideViewPr>
    <p:cSldViewPr>
      <p:cViewPr varScale="1">
        <p:scale>
          <a:sx n="104" d="100"/>
          <a:sy n="104" d="100"/>
        </p:scale>
        <p:origin x="106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43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BC0A4A-AF08-4D4B-865B-6D32E3C92D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E6C35E-D9BD-874D-9EB1-6F6FB815AB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1E3F274-534A-9744-A89B-B20FE9BEA5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779A3B5-BFB8-7C41-AF05-354A2A6CCD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A87ECD3B-4B50-F940-894E-BEF7BB133F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3D4C7300-B7CD-174C-909C-BE0E9C61E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6F4E14A-7726-C04A-ABE6-5C17CA9B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EB806E71-9FA3-6049-B036-679242E0B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90E4F7-BCFB-0D42-84FB-915585632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884E71E-0590-2041-B4E4-0FF03824E6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0BBF96E-FB1F-344A-BDC6-EFD858DBC8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EFD595A-BA19-DE47-B5A3-9A5CA1FEBF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3963228-E466-6A4C-86E6-B30639D4DF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80B6092-BF32-D046-8715-A6F291A5C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1FABBB8-75A5-A142-8FCC-9B283C02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459422FC-FFD3-CC47-AC0B-C2FF3DD06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13CC566-F73F-1A40-A147-F3295B283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79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A38FEE-2BC1-E843-B2AD-5A26B69BE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7C9D62-0499-D14F-8AB2-8E55D31A9B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Month Year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9922B09A-EF57-4A4F-9BD9-074386483C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>
              <a:defRPr/>
            </a:pPr>
            <a:r>
              <a:rPr lang="en-GB" altLang="en-US"/>
              <a:t>John Doe, Some Company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85DC398A-BF35-2C41-AEDD-941A6A860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C8DC1A5-D69A-2A40-990A-272209C8C8E6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F280AA26-9C1A-514B-940A-FCD9D2C1F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9DF1568D-A499-0B4F-A495-9638D1920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0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72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8ADD69-D879-6749-9344-46C314222B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al., Apple Inc.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2B1914-BD52-BD4F-BFA5-14A80325EE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74C5FFC-BAFF-724F-BFB7-D912583CC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29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6FF31B-1A49-C14D-AB33-469F4DA40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al., Apple Inc.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9DC3AE-4CE9-7E49-8545-9400DA7346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A0D71BC-8CCF-C047-84B1-F070DC27B8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8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CEA5B4-9D5A-774F-9618-D69FB92BB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al., Apple Inc.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EFCD09-94A3-CF4E-BF63-F7C291B4C5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D010F7C-5FEA-3441-8BFA-01D93CDC15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18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882DC5-A929-514C-8989-ADDA0DF8B3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519845" y="6475413"/>
            <a:ext cx="202408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B0DFE2-69DF-A64E-A3F4-DD935CB13E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39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70B17A-53E4-E34B-9B5D-0CC06E8B13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al., Apple Inc.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7D1C8E-DC84-354A-99AB-5B7F6278BD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0C53B2-1AEB-6A4A-92BF-A0CC5DD8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13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AF424-CC42-4D4D-9924-5756C30F0B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al., Apple Inc.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3C9BE-AC30-6942-968F-B00EFCFED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09F28BF2-939B-CB4B-B75D-0A4731CF9A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E99F9E-7451-D34D-8118-8F2E25C8C3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al., Apple Inc.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266F97-62E0-F54A-A297-88608D2973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8DB6495-6A84-6E41-B1C5-4921A0D12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0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8FEAC-C453-8A4E-8D6E-BDC6D52205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al., Apple Inc.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57FBC6-4D76-3445-A508-E5FCF44D91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D8DB687-3069-AC4D-9AF1-A172E10874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69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2FF5A27-FB49-404A-9E78-FCC7F18204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al., Apple Inc.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FD3FEE-6179-5D43-B7A5-E30E004ED3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43C779F-9F6C-B14D-BC7B-E7E5EBA2AB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319CB6-B058-1244-9A8B-A86E23A28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al., Apple Inc.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5F2BB-7D1D-DF44-8A62-D0FBA0847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FBE1464-A2FA-9546-9C9B-3601139A9F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30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55A7E-3A71-894C-9FCD-56286FF997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al., Apple Inc.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CC45B-2DA5-5E4B-A959-2B15A138F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559F1C-36D4-534D-8579-8924807232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19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F10B61-2B55-F546-B69A-6F7245F0A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790228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DC2B49-FDA2-D54C-9583-06A4A1EB2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745523"/>
            <a:ext cx="8280920" cy="45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52B1FA-1079-0448-8322-9304CE0993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61861" y="6475413"/>
            <a:ext cx="168206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Qi Wang, et al., Apple Inc. 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17C7C3-C6E3-4B47-8677-10713784F6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A77DFF8-7A66-6B48-8D00-7F98137313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7B9B1F6-DB9D-814A-9E6A-AECE148D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7" y="378768"/>
            <a:ext cx="69698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 algn="r">
              <a:defRPr/>
            </a:pPr>
            <a:r>
              <a:rPr lang="en-GB" altLang="en-US" sz="1500" b="1" dirty="0">
                <a:ea typeface="+mn-ea"/>
              </a:rPr>
              <a:t>filename:  11-21-0041-00-group addressed frame delivery for </a:t>
            </a:r>
            <a:r>
              <a:rPr lang="en-GB" altLang="en-US" sz="1500" b="1" dirty="0" err="1">
                <a:ea typeface="+mn-ea"/>
              </a:rPr>
              <a:t>MLO.pptx</a:t>
            </a:r>
            <a:endParaRPr lang="en-GB" altLang="en-US" sz="1500" b="1" dirty="0">
              <a:ea typeface="+mn-ea"/>
            </a:endParaRPr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EE8689E5-5CB1-8845-9243-9249644FA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9F7AE5C9-D5C9-914C-8E1D-87DA27E9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>
                <a:ea typeface="+mn-ea"/>
              </a:rPr>
              <a:t>Submission</a:t>
            </a:r>
          </a:p>
        </p:txBody>
      </p:sp>
      <p:sp>
        <p:nvSpPr>
          <p:cNvPr id="1033" name="Line 10">
            <a:extLst>
              <a:ext uri="{FF2B5EF4-FFF2-40B4-BE49-F238E27FC236}">
                <a16:creationId xmlns:a16="http://schemas.microsoft.com/office/drawing/2014/main" id="{83DC51B2-158A-6C42-84C0-FEFD2FA16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>
            <a:extLst>
              <a:ext uri="{FF2B5EF4-FFF2-40B4-BE49-F238E27FC236}">
                <a16:creationId xmlns:a16="http://schemas.microsoft.com/office/drawing/2014/main" id="{11880B42-07A0-9A4F-A2B5-54604ED4B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767455" y="6475413"/>
            <a:ext cx="1759008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/>
              <a:t>Qi Wang, et al., Apple Inc. </a:t>
            </a:r>
            <a:endParaRPr lang="en-GB" altLang="en-US" dirty="0"/>
          </a:p>
        </p:txBody>
      </p:sp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A050D204-1F8D-9740-B42F-4B8BC5F2D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7E32CED-F7F1-1349-BD0B-36EBAE9E6589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A2F6F464-3866-F247-99D3-8656294F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134672" cy="1087016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GB" altLang="en-US" dirty="0">
                <a:ea typeface="+mj-ea"/>
                <a:cs typeface="+mj-cs"/>
              </a:rPr>
              <a:t>Group Addressed Frame </a:t>
            </a:r>
            <a:r>
              <a:rPr lang="en-GB" altLang="en-US">
                <a:ea typeface="+mj-ea"/>
                <a:cs typeface="+mj-cs"/>
              </a:rPr>
              <a:t>Delivery Methods for </a:t>
            </a:r>
            <a:r>
              <a:rPr lang="en-GB" altLang="en-US" dirty="0">
                <a:ea typeface="+mj-ea"/>
                <a:cs typeface="+mj-cs"/>
              </a:rPr>
              <a:t>MLO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A1BD629F-E984-444C-9489-86DB17D94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4063" y="1865895"/>
            <a:ext cx="7772400" cy="381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altLang="en-US" sz="2000" dirty="0">
                <a:ea typeface="+mn-ea"/>
                <a:cs typeface="+mn-cs"/>
              </a:rPr>
              <a:t>Date:</a:t>
            </a:r>
            <a:r>
              <a:rPr lang="en-GB" altLang="en-US" sz="2000" b="0" dirty="0">
                <a:ea typeface="+mn-ea"/>
                <a:cs typeface="+mn-cs"/>
              </a:rPr>
              <a:t> 2021-1-19</a:t>
            </a:r>
          </a:p>
        </p:txBody>
      </p:sp>
      <p:sp>
        <p:nvSpPr>
          <p:cNvPr id="15365" name="Rectangle 12">
            <a:extLst>
              <a:ext uri="{FF2B5EF4-FFF2-40B4-BE49-F238E27FC236}">
                <a16:creationId xmlns:a16="http://schemas.microsoft.com/office/drawing/2014/main" id="{489FB97F-ED7F-0148-861F-F5285C87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2" y="2105011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81245"/>
              </p:ext>
            </p:extLst>
          </p:nvPr>
        </p:nvGraphicFramePr>
        <p:xfrm>
          <a:off x="251520" y="2725127"/>
          <a:ext cx="871296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3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0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Affiliations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Qi Wang</a:t>
                      </a:r>
                    </a:p>
                    <a:p>
                      <a:r>
                        <a:rPr lang="en-US" dirty="0"/>
                        <a:t>Yong Liu</a:t>
                      </a:r>
                    </a:p>
                    <a:p>
                      <a:r>
                        <a:rPr lang="en-US" dirty="0"/>
                        <a:t>Jarkko </a:t>
                      </a:r>
                      <a:r>
                        <a:rPr lang="en-US" dirty="0" err="1"/>
                        <a:t>Kneckt</a:t>
                      </a:r>
                      <a:endParaRPr lang="en-US" dirty="0"/>
                    </a:p>
                    <a:p>
                      <a:r>
                        <a:rPr lang="en-US" dirty="0" err="1"/>
                        <a:t>Jinjing</a:t>
                      </a:r>
                      <a:r>
                        <a:rPr lang="en-US" dirty="0"/>
                        <a:t> Jiang</a:t>
                      </a:r>
                    </a:p>
                    <a:p>
                      <a:r>
                        <a:rPr lang="en-US" dirty="0" err="1"/>
                        <a:t>Tianyu</a:t>
                      </a:r>
                      <a:r>
                        <a:rPr lang="en-US" dirty="0"/>
                        <a:t> Wu</a:t>
                      </a:r>
                    </a:p>
                    <a:p>
                      <a:r>
                        <a:rPr lang="en-US" dirty="0"/>
                        <a:t>SK Yong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 Inc.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qi_wang2@apple.com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Matthew Fischer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Broadcom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matthew.fischer@broadcom.com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91502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Srinivas </a:t>
                      </a:r>
                      <a:r>
                        <a:rPr lang="en-US" dirty="0" err="1"/>
                        <a:t>Kandala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srini.k1@samsung.com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093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E8F4-B84C-F047-A208-16886F9C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9719"/>
            <a:ext cx="8280920" cy="57606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AE69-3D04-1B43-8978-4D8B33B9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65783"/>
            <a:ext cx="8508544" cy="45392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group addressed frame delivery method described in 11be SFD can cause undetected duplicates at non-AP MLDs. </a:t>
            </a:r>
          </a:p>
          <a:p>
            <a:r>
              <a:rPr lang="en-US" dirty="0"/>
              <a:t>We have proposed to use a new shared SNS to enable duplicate detection of group addressed frames by non-AP STAs. </a:t>
            </a:r>
          </a:p>
          <a:p>
            <a:r>
              <a:rPr lang="en-US" dirty="0"/>
              <a:t>We have also proposed to use a single and common GTK, PN space for group addressed frame delivery on all links.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7CA12-0B65-1640-88AC-56172DA71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DDB4-7CF7-F44D-9174-D52C4E8DF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922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C928-9071-D840-8236-48AFE737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2229-ECCA-0344-AE38-5FB667AEC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IEEE 802.11-19/1262r22, “Specification framework for 11be”, Edward Au, Huawei</a:t>
            </a:r>
          </a:p>
          <a:p>
            <a:r>
              <a:rPr lang="en-US" dirty="0"/>
              <a:t>[2] IEEE 802.11-20/0903r10, “Multi-link group addressed data frame delivery follow up”, Po-Kai Huang, et al., Intel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2B761-1B32-C247-953D-FA7E838725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A4A29-23DF-A249-84C2-E3558F55F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61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2AD2-2B26-6149-9376-7F454A8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0C3-0029-6143-8708-96EEF3DB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common SNS shared across all links of MLD for the transmission of: </a:t>
            </a:r>
          </a:p>
          <a:p>
            <a:pPr lvl="1"/>
            <a:r>
              <a:rPr lang="en-US" dirty="0"/>
              <a:t>Group addressed data (QoS, non-QoS) frames</a:t>
            </a:r>
          </a:p>
          <a:p>
            <a:pPr lvl="1"/>
            <a:r>
              <a:rPr lang="en-US" dirty="0"/>
              <a:t>Group addressed management frames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BA63D-513B-0F4A-BB87-2310E3ACB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B59B-42E1-1F4E-B4E5-FF37B095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441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2AD2-2B26-6149-9376-7F454A8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0C3-0029-6143-8708-96EEF3DB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common SNS shared across all links of MLD for the transmission of: </a:t>
            </a:r>
          </a:p>
          <a:p>
            <a:pPr lvl="1"/>
            <a:r>
              <a:rPr lang="en-US" dirty="0"/>
              <a:t>Unicast management frames (ML) (i.e., generated at the ML level)</a:t>
            </a:r>
          </a:p>
          <a:p>
            <a:pPr lvl="1"/>
            <a:r>
              <a:rPr lang="en-US" dirty="0"/>
              <a:t>Optionally, unicast management frames (Local) (i.e., generated at the local AP level) whose recipients are a STA affiliated with a non-AP MLD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BA63D-513B-0F4A-BB87-2310E3ACB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B59B-42E1-1F4E-B4E5-FF37B095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66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D0D5-7891-DD4D-AA0F-3BC54DBA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210F-A672-B843-B573-C70D2496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single and common GTK and PN space for group addressed frame delivery on all links of MLD?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2745E-0904-2E4F-8A00-E989DFEEF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E1C62-155F-3C47-B741-B22977142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975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47F8-864E-8849-86A5-4780BF70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05" y="2276872"/>
            <a:ext cx="8280920" cy="576064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46089-6F98-2C4D-A8C1-52EE498AE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E3BE-3941-2346-A5B2-D2707A30F7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12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4427A-7367-6543-A508-4E72194C14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32151-FFEE-1D46-98A5-99DD1CBD6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A0CCA5-F7BC-EE4A-985D-3504875E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19" y="631741"/>
            <a:ext cx="8280920" cy="576064"/>
          </a:xfrm>
        </p:spPr>
        <p:txBody>
          <a:bodyPr/>
          <a:lstStyle/>
          <a:p>
            <a:r>
              <a:rPr lang="en-US" dirty="0"/>
              <a:t>Problem with Using </a:t>
            </a:r>
            <a:r>
              <a:rPr lang="en-US" dirty="0" err="1"/>
              <a:t>SNS_new_shared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C89E0C-8CA8-D149-9680-DD1187C4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02" y="1288028"/>
            <a:ext cx="3993643" cy="469226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use of </a:t>
            </a:r>
            <a:r>
              <a:rPr lang="en-US" dirty="0" err="1"/>
              <a:t>SNS_new_shared</a:t>
            </a:r>
            <a:r>
              <a:rPr lang="en-US" dirty="0"/>
              <a:t> alone can create false positive duplicate declaration by legacy STAs.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B050"/>
                </a:solidFill>
              </a:rPr>
              <a:t>A corner case? Should this be addressed by the spec? </a:t>
            </a:r>
          </a:p>
          <a:p>
            <a:r>
              <a:rPr lang="en-US" dirty="0"/>
              <a:t>Alternatively, we propose the method shown on next slide as its solution. </a:t>
            </a:r>
          </a:p>
          <a:p>
            <a:pPr marL="857250" lvl="2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9A702-CB00-4A46-83C9-7EAA7311E673}"/>
              </a:ext>
            </a:extLst>
          </p:cNvPr>
          <p:cNvSpPr/>
          <p:nvPr/>
        </p:nvSpPr>
        <p:spPr bwMode="auto">
          <a:xfrm>
            <a:off x="5404822" y="2232306"/>
            <a:ext cx="1047064" cy="12639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SNS1_1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EB5A6-FB2B-5943-9808-9BF92F279F68}"/>
              </a:ext>
            </a:extLst>
          </p:cNvPr>
          <p:cNvSpPr/>
          <p:nvPr/>
        </p:nvSpPr>
        <p:spPr bwMode="auto">
          <a:xfrm>
            <a:off x="5404822" y="1449882"/>
            <a:ext cx="3345738" cy="7487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AP MLD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SNS_new_shared</a:t>
            </a:r>
            <a:r>
              <a:rPr lang="en-US" sz="1400" b="1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GC-data, GC-</a:t>
            </a:r>
            <a:r>
              <a:rPr lang="en-US" sz="1400" dirty="0" err="1"/>
              <a:t>Mgmt</a:t>
            </a:r>
            <a:r>
              <a:rPr lang="en-US" sz="1400" dirty="0"/>
              <a:t>, UC-</a:t>
            </a:r>
            <a:r>
              <a:rPr lang="en-US" sz="1400" dirty="0" err="1"/>
              <a:t>Mgmt</a:t>
            </a:r>
            <a:r>
              <a:rPr lang="en-US" sz="1400" dirty="0"/>
              <a:t> (ML)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FC5CAD-B6E2-A540-917F-87CC3556DCA7}"/>
              </a:ext>
            </a:extLst>
          </p:cNvPr>
          <p:cNvSpPr/>
          <p:nvPr/>
        </p:nvSpPr>
        <p:spPr bwMode="auto">
          <a:xfrm>
            <a:off x="5406417" y="5741360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Legacy STA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F226DB-3DAD-9542-A3D0-DC6D55FFB396}"/>
              </a:ext>
            </a:extLst>
          </p:cNvPr>
          <p:cNvSpPr/>
          <p:nvPr/>
        </p:nvSpPr>
        <p:spPr bwMode="auto">
          <a:xfrm>
            <a:off x="6555754" y="5730772"/>
            <a:ext cx="1047064" cy="441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7E1C85-8430-E244-8C58-BE515CCDC0E6}"/>
              </a:ext>
            </a:extLst>
          </p:cNvPr>
          <p:cNvSpPr/>
          <p:nvPr/>
        </p:nvSpPr>
        <p:spPr bwMode="auto">
          <a:xfrm>
            <a:off x="7705091" y="5741360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71832D-CA2E-4C4B-943B-6D7AD975503C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 bwMode="auto">
          <a:xfrm>
            <a:off x="5928354" y="3496210"/>
            <a:ext cx="1595" cy="22451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6F2E70-CDD8-E04F-9D3A-88E7B2402E31}"/>
              </a:ext>
            </a:extLst>
          </p:cNvPr>
          <p:cNvCxnSpPr>
            <a:cxnSpLocks/>
          </p:cNvCxnSpPr>
          <p:nvPr/>
        </p:nvCxnSpPr>
        <p:spPr bwMode="auto">
          <a:xfrm>
            <a:off x="7236296" y="3475661"/>
            <a:ext cx="0" cy="22345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37EB77-4653-934C-96E8-7BA3A2C0014B}"/>
              </a:ext>
            </a:extLst>
          </p:cNvPr>
          <p:cNvCxnSpPr>
            <a:cxnSpLocks/>
          </p:cNvCxnSpPr>
          <p:nvPr/>
        </p:nvCxnSpPr>
        <p:spPr bwMode="auto">
          <a:xfrm>
            <a:off x="8168442" y="3483106"/>
            <a:ext cx="0" cy="21920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25854E-9224-7746-B25C-942CC84BF875}"/>
              </a:ext>
            </a:extLst>
          </p:cNvPr>
          <p:cNvSpPr txBox="1"/>
          <p:nvPr/>
        </p:nvSpPr>
        <p:spPr>
          <a:xfrm>
            <a:off x="5335403" y="53981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603E75-CE18-CD46-95B2-B1AA6198202D}"/>
              </a:ext>
            </a:extLst>
          </p:cNvPr>
          <p:cNvSpPr/>
          <p:nvPr/>
        </p:nvSpPr>
        <p:spPr>
          <a:xfrm>
            <a:off x="6637887" y="5423905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B3DB03-F818-024D-A433-A6FF8F814B2E}"/>
              </a:ext>
            </a:extLst>
          </p:cNvPr>
          <p:cNvSpPr/>
          <p:nvPr/>
        </p:nvSpPr>
        <p:spPr>
          <a:xfrm>
            <a:off x="8248010" y="5418082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59C461-772A-AA46-8C4E-354522810ED4}"/>
              </a:ext>
            </a:extLst>
          </p:cNvPr>
          <p:cNvSpPr/>
          <p:nvPr/>
        </p:nvSpPr>
        <p:spPr bwMode="auto">
          <a:xfrm>
            <a:off x="6554159" y="2219202"/>
            <a:ext cx="1047064" cy="12639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SNS1_2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C03EA4-7164-8245-A7DC-2F1A068AD394}"/>
              </a:ext>
            </a:extLst>
          </p:cNvPr>
          <p:cNvSpPr/>
          <p:nvPr/>
        </p:nvSpPr>
        <p:spPr bwMode="auto">
          <a:xfrm>
            <a:off x="7703496" y="2211757"/>
            <a:ext cx="1047064" cy="12639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B050"/>
                </a:solidFill>
              </a:rPr>
              <a:t>SNS1_3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96A140-BB1A-C24A-9AAD-94FCB8AA615D}"/>
              </a:ext>
            </a:extLst>
          </p:cNvPr>
          <p:cNvSpPr/>
          <p:nvPr/>
        </p:nvSpPr>
        <p:spPr bwMode="auto">
          <a:xfrm>
            <a:off x="5279538" y="4986520"/>
            <a:ext cx="1240307" cy="40888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1E691B-64A7-AF43-9C02-B840435D326B}"/>
              </a:ext>
            </a:extLst>
          </p:cNvPr>
          <p:cNvSpPr/>
          <p:nvPr/>
        </p:nvSpPr>
        <p:spPr bwMode="auto">
          <a:xfrm>
            <a:off x="5030193" y="4381761"/>
            <a:ext cx="1879986" cy="4454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Failed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C-</a:t>
            </a:r>
            <a:r>
              <a:rPr lang="en-US" dirty="0" err="1"/>
              <a:t>M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3896BD-98DC-9C4C-9DD1-29B794540102}"/>
              </a:ext>
            </a:extLst>
          </p:cNvPr>
          <p:cNvSpPr/>
          <p:nvPr/>
        </p:nvSpPr>
        <p:spPr bwMode="auto">
          <a:xfrm>
            <a:off x="5013133" y="3796016"/>
            <a:ext cx="1879986" cy="4454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Retransmitted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C-</a:t>
            </a:r>
            <a:r>
              <a:rPr lang="en-US" dirty="0" err="1"/>
              <a:t>M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03CA8019-76B1-C340-8EC0-6CD9FDD9F04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744086" y="4441508"/>
            <a:ext cx="1650990" cy="816213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45BA7BF0-93FB-E14E-999E-71866DAB6C60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rot="10800000" flipV="1">
            <a:off x="4601434" y="5190961"/>
            <a:ext cx="678104" cy="56950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E4D8EDE-71E9-464C-9AC6-736685C65E20}"/>
              </a:ext>
            </a:extLst>
          </p:cNvPr>
          <p:cNvSpPr/>
          <p:nvPr/>
        </p:nvSpPr>
        <p:spPr>
          <a:xfrm>
            <a:off x="3521032" y="5702440"/>
            <a:ext cx="1805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Incorrectly declared duplicate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(false positive)</a:t>
            </a:r>
          </a:p>
        </p:txBody>
      </p:sp>
    </p:spTree>
    <p:extLst>
      <p:ext uri="{BB962C8B-B14F-4D97-AF65-F5344CB8AC3E}">
        <p14:creationId xmlns:p14="http://schemas.microsoft.com/office/powerpoint/2010/main" val="402964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69791-8D8B-B84B-A194-B281FEC1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0F83-8406-A94B-A96D-7F4C5C9CB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FAE0AA-7DFF-1046-A791-35701AA4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False Positive Problem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81330-5410-F64D-9B95-DFEDEBB5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4" y="1218238"/>
            <a:ext cx="9036495" cy="1080120"/>
          </a:xfrm>
        </p:spPr>
        <p:txBody>
          <a:bodyPr/>
          <a:lstStyle/>
          <a:p>
            <a:r>
              <a:rPr lang="en-US" dirty="0"/>
              <a:t>Derive a single GTK-ML, and create a new </a:t>
            </a:r>
            <a:r>
              <a:rPr lang="en-US" dirty="0" err="1"/>
              <a:t>PN_gc</a:t>
            </a:r>
            <a:r>
              <a:rPr lang="en-US" dirty="0"/>
              <a:t> space.</a:t>
            </a:r>
          </a:p>
          <a:p>
            <a:r>
              <a:rPr lang="en-US" dirty="0"/>
              <a:t>Transmit an </a:t>
            </a:r>
            <a:r>
              <a:rPr lang="en-US" u="sng" dirty="0"/>
              <a:t>additional</a:t>
            </a:r>
            <a:r>
              <a:rPr lang="en-US" dirty="0"/>
              <a:t> copy of GCFs with MLD Address as TA. 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09C57D-A401-0841-B5B3-C89F7E31D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126741"/>
              </p:ext>
            </p:extLst>
          </p:nvPr>
        </p:nvGraphicFramePr>
        <p:xfrm>
          <a:off x="205161" y="2536036"/>
          <a:ext cx="8815815" cy="1766574"/>
        </p:xfrm>
        <a:graphic>
          <a:graphicData uri="http://schemas.openxmlformats.org/drawingml/2006/table">
            <a:tbl>
              <a:tblPr/>
              <a:tblGrid>
                <a:gridCol w="1617226">
                  <a:extLst>
                    <a:ext uri="{9D8B030D-6E8A-4147-A177-3AD203B41FA5}">
                      <a16:colId xmlns:a16="http://schemas.microsoft.com/office/drawing/2014/main" val="1270695292"/>
                    </a:ext>
                  </a:extLst>
                </a:gridCol>
                <a:gridCol w="1493683">
                  <a:extLst>
                    <a:ext uri="{9D8B030D-6E8A-4147-A177-3AD203B41FA5}">
                      <a16:colId xmlns:a16="http://schemas.microsoft.com/office/drawing/2014/main" val="1926359722"/>
                    </a:ext>
                  </a:extLst>
                </a:gridCol>
                <a:gridCol w="1667143">
                  <a:extLst>
                    <a:ext uri="{9D8B030D-6E8A-4147-A177-3AD203B41FA5}">
                      <a16:colId xmlns:a16="http://schemas.microsoft.com/office/drawing/2014/main" val="600433862"/>
                    </a:ext>
                  </a:extLst>
                </a:gridCol>
                <a:gridCol w="4037763">
                  <a:extLst>
                    <a:ext uri="{9D8B030D-6E8A-4147-A177-3AD203B41FA5}">
                      <a16:colId xmlns:a16="http://schemas.microsoft.com/office/drawing/2014/main" val="2631662807"/>
                    </a:ext>
                  </a:extLst>
                </a:gridCol>
              </a:tblGrid>
              <a:tr h="284378">
                <a:tc>
                  <a:txBody>
                    <a:bodyPr/>
                    <a:lstStyle/>
                    <a:p>
                      <a:br>
                        <a:rPr lang="en-US" sz="1700">
                          <a:effectLst/>
                          <a:latin typeface="Helvetica" pitchFamily="2" charset="0"/>
                        </a:rPr>
                      </a:br>
                      <a:endParaRPr lang="en-US" sz="1700">
                        <a:effectLst/>
                        <a:latin typeface="Helvetica" pitchFamily="2" charset="0"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Link(s) transmitted 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Encryption Key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SNS_new_shared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588513"/>
                  </a:ext>
                </a:extLst>
              </a:tr>
              <a:tr h="42950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GCF with TA 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MLD_add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All links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GTK-ML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 single SNS shared across all links for the GCF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44450"/>
                  </a:ext>
                </a:extLst>
              </a:tr>
              <a:tr h="42950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GCF with TA 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AP_i_add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Link_i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GTK_i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</a:p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or GTK-ML</a:t>
                      </a:r>
                      <a:endParaRPr lang="en-US" sz="1700" strike="sngStrike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Transmission on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link_i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uses its own SNS1_i space, as defined in the 802.11 base spec. 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8586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6C1F71-EDB9-D944-BF1E-C2A0EB256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43015"/>
              </p:ext>
            </p:extLst>
          </p:nvPr>
        </p:nvGraphicFramePr>
        <p:xfrm>
          <a:off x="205161" y="4653136"/>
          <a:ext cx="8815814" cy="1767936"/>
        </p:xfrm>
        <a:graphic>
          <a:graphicData uri="http://schemas.openxmlformats.org/drawingml/2006/table">
            <a:tbl>
              <a:tblPr/>
              <a:tblGrid>
                <a:gridCol w="2782663">
                  <a:extLst>
                    <a:ext uri="{9D8B030D-6E8A-4147-A177-3AD203B41FA5}">
                      <a16:colId xmlns:a16="http://schemas.microsoft.com/office/drawing/2014/main" val="173257522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093577856"/>
                    </a:ext>
                  </a:extLst>
                </a:gridCol>
                <a:gridCol w="3584879">
                  <a:extLst>
                    <a:ext uri="{9D8B030D-6E8A-4147-A177-3AD203B41FA5}">
                      <a16:colId xmlns:a16="http://schemas.microsoft.com/office/drawing/2014/main" val="3962424380"/>
                    </a:ext>
                  </a:extLst>
                </a:gridCol>
              </a:tblGrid>
              <a:tr h="535221">
                <a:tc>
                  <a:txBody>
                    <a:bodyPr/>
                    <a:lstStyle/>
                    <a:p>
                      <a:br>
                        <a:rPr lang="en-US" sz="1700" dirty="0">
                          <a:effectLst/>
                          <a:latin typeface="Helvetica" pitchFamily="2" charset="0"/>
                        </a:rPr>
                      </a:br>
                      <a:endParaRPr lang="en-US" sz="1700" dirty="0">
                        <a:effectLst/>
                        <a:latin typeface="Helvetica" pitchFamily="2" charset="0"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Legacy_STA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MLD_STA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798639"/>
                  </a:ext>
                </a:extLst>
              </a:tr>
              <a:tr h="535221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GCF with TA = MLD_address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Filter out/discard</a:t>
                      </a:r>
                      <a:endParaRPr lang="en-US" sz="1700" dirty="0">
                        <a:effectLst/>
                      </a:endParaRPr>
                    </a:p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(based on TA)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Receive and perform duplicate detection using SN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11583"/>
                  </a:ext>
                </a:extLst>
              </a:tr>
              <a:tr h="53522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GCF with TA=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AP_i_address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Receive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Filter out/discard</a:t>
                      </a:r>
                      <a:endParaRPr lang="en-US" sz="1700" dirty="0">
                        <a:effectLst/>
                      </a:endParaRPr>
                    </a:p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(based on TA)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44518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4ABCC73-0205-1340-88B4-A95631F9696A}"/>
              </a:ext>
            </a:extLst>
          </p:cNvPr>
          <p:cNvSpPr/>
          <p:nvPr/>
        </p:nvSpPr>
        <p:spPr>
          <a:xfrm>
            <a:off x="90504" y="2154505"/>
            <a:ext cx="1426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Transmission: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4FF5F-CE07-3D4E-885C-1F0E13ADDDA2}"/>
              </a:ext>
            </a:extLst>
          </p:cNvPr>
          <p:cNvSpPr/>
          <p:nvPr/>
        </p:nvSpPr>
        <p:spPr>
          <a:xfrm>
            <a:off x="211916" y="4293096"/>
            <a:ext cx="1183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Reception: </a:t>
            </a:r>
          </a:p>
        </p:txBody>
      </p:sp>
    </p:spTree>
    <p:extLst>
      <p:ext uri="{BB962C8B-B14F-4D97-AF65-F5344CB8AC3E}">
        <p14:creationId xmlns:p14="http://schemas.microsoft.com/office/powerpoint/2010/main" val="53226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A6F1-C1B6-9940-B3B9-6AB79A03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18127"/>
            <a:ext cx="7772400" cy="5365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Overview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A706441-BBF4-554C-BC0B-8F493E76E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94" y="1628800"/>
            <a:ext cx="8712406" cy="54287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Per 11be SFD [1], groupcast frames (GCFs) are transmitted independently over multiple links of MLD, and a non-AP MLD needs to select one link to receive GCFs.   </a:t>
            </a:r>
          </a:p>
          <a:p>
            <a:pPr>
              <a:spcAft>
                <a:spcPts val="600"/>
              </a:spcAft>
            </a:pPr>
            <a:r>
              <a:rPr lang="en-US" dirty="0"/>
              <a:t>As a result, a non-AP MLD can receive undetectable duplicated GCFs when switching link. </a:t>
            </a:r>
          </a:p>
          <a:p>
            <a:r>
              <a:rPr lang="en-US" dirty="0"/>
              <a:t>We propose group addressed frame delivery methods to enable duplicate detection . </a:t>
            </a:r>
          </a:p>
          <a:p>
            <a:r>
              <a:rPr lang="en-US" dirty="0"/>
              <a:t>We also propose to use a single GTK, PN space for group addressed frame delivery for MLO. </a:t>
            </a:r>
          </a:p>
          <a:p>
            <a:endParaRPr lang="en-US" dirty="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6A1302FD-B83D-D84C-B2B6-550EC3138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6D61B28-6155-CE42-821F-824631F17FFA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b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0ABE647-9192-4545-9664-E1D52B2F9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9208" y="6475413"/>
            <a:ext cx="1677255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/>
              <a:t>Qi Wang, et al., Apple Inc. </a:t>
            </a:r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9219-8A36-4445-BAFA-32E78766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SNS 1 defined in 802.11 (Pre-11be)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E15E9-FF6D-8942-988D-86126343B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EDFCD-A780-F746-8988-76C405563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345E8-8FE8-FA42-81FD-0F821857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9" y="1586880"/>
            <a:ext cx="4623386" cy="2904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86268-5F0A-A741-B765-3EF99943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25" y="1667662"/>
            <a:ext cx="4105359" cy="2904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4527CE-A8BA-1C49-86C3-3511C955AAEF}"/>
              </a:ext>
            </a:extLst>
          </p:cNvPr>
          <p:cNvSpPr/>
          <p:nvPr/>
        </p:nvSpPr>
        <p:spPr>
          <a:xfrm>
            <a:off x="539551" y="4653136"/>
            <a:ext cx="5980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SNS1 is used by: </a:t>
            </a:r>
          </a:p>
          <a:p>
            <a:endParaRPr lang="en-US" sz="1600" dirty="0"/>
          </a:p>
          <a:p>
            <a:r>
              <a:rPr lang="en-US" sz="1800" dirty="0"/>
              <a:t>-- Groupcast data (QoS, non-QoS);  </a:t>
            </a:r>
          </a:p>
          <a:p>
            <a:r>
              <a:rPr lang="en-US" sz="1800" dirty="0"/>
              <a:t>-- Groupcast management frames.</a:t>
            </a:r>
          </a:p>
          <a:p>
            <a:r>
              <a:rPr lang="en-US" sz="1800" dirty="0"/>
              <a:t>-- Unicast data (Non-QoS);</a:t>
            </a:r>
          </a:p>
          <a:p>
            <a:r>
              <a:rPr lang="en-US" sz="1800" dirty="0"/>
              <a:t>-- Unicast management frames.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620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35EF-B49E-794D-A034-6BF68CFC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5" y="654415"/>
            <a:ext cx="8280920" cy="576064"/>
          </a:xfrm>
        </p:spPr>
        <p:txBody>
          <a:bodyPr/>
          <a:lstStyle/>
          <a:p>
            <a:r>
              <a:rPr lang="en-US" dirty="0"/>
              <a:t>Problem of Duplicate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970D-3964-5047-B1FB-B59E76910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55" y="1467198"/>
            <a:ext cx="4992798" cy="4699658"/>
          </a:xfrm>
        </p:spPr>
        <p:txBody>
          <a:bodyPr/>
          <a:lstStyle/>
          <a:p>
            <a:r>
              <a:rPr lang="en-US" dirty="0"/>
              <a:t>A GCF is transmitted independently on all links, with its SN assigned by the per link SNS1 independently. </a:t>
            </a:r>
          </a:p>
          <a:p>
            <a:r>
              <a:rPr lang="en-US" dirty="0"/>
              <a:t>When a STA switches link, it might receive undetectable duplicated GCFs. </a:t>
            </a:r>
          </a:p>
          <a:p>
            <a:r>
              <a:rPr lang="en-US" dirty="0"/>
              <a:t>STAs may need to switch link </a:t>
            </a:r>
            <a:r>
              <a:rPr lang="en-US" dirty="0">
                <a:solidFill>
                  <a:srgbClr val="FF0000"/>
                </a:solidFill>
              </a:rPr>
              <a:t>at any time</a:t>
            </a:r>
            <a:r>
              <a:rPr lang="en-US" dirty="0"/>
              <a:t>.  Selective timing for link switch to avoid undetected duplicates,  as proposed in [2], is not workable. 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5FF41-3CB7-4D40-AC6A-BA573409B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AF87-12AD-E943-8368-19588EC33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70C0B4-88F7-7D4D-901A-19DE384408F1}"/>
              </a:ext>
            </a:extLst>
          </p:cNvPr>
          <p:cNvSpPr/>
          <p:nvPr/>
        </p:nvSpPr>
        <p:spPr bwMode="auto">
          <a:xfrm>
            <a:off x="6051793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SNS1_1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F5CD98-3303-294E-9F83-C4540E62D9A1}"/>
              </a:ext>
            </a:extLst>
          </p:cNvPr>
          <p:cNvSpPr/>
          <p:nvPr/>
        </p:nvSpPr>
        <p:spPr bwMode="auto">
          <a:xfrm>
            <a:off x="6987897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SNS1_2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0EFB4-7055-D748-B760-E1A0BDC55D5D}"/>
              </a:ext>
            </a:extLst>
          </p:cNvPr>
          <p:cNvSpPr/>
          <p:nvPr/>
        </p:nvSpPr>
        <p:spPr bwMode="auto">
          <a:xfrm>
            <a:off x="7924001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SNS1_3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4D2DF2-6735-A144-80CA-BC435F8B2893}"/>
              </a:ext>
            </a:extLst>
          </p:cNvPr>
          <p:cNvSpPr/>
          <p:nvPr/>
        </p:nvSpPr>
        <p:spPr bwMode="auto">
          <a:xfrm>
            <a:off x="6771873" y="1606389"/>
            <a:ext cx="1152128" cy="3498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642B4F-94B3-DD49-A6D1-B0E789FF6D91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 flipH="1">
            <a:off x="6519845" y="2016397"/>
            <a:ext cx="360040" cy="3481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0DFA46-7039-9B46-AE75-86FE6C0F378D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 bwMode="auto">
          <a:xfrm>
            <a:off x="7347937" y="1956243"/>
            <a:ext cx="108012" cy="4083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8EC1BD-32E5-604D-B36C-6955D249F27F}"/>
              </a:ext>
            </a:extLst>
          </p:cNvPr>
          <p:cNvCxnSpPr>
            <a:cxnSpLocks/>
          </p:cNvCxnSpPr>
          <p:nvPr/>
        </p:nvCxnSpPr>
        <p:spPr bwMode="auto">
          <a:xfrm>
            <a:off x="7815989" y="2016397"/>
            <a:ext cx="576064" cy="3481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5B69C4D-AEBE-3841-938C-5D3231EAAB27}"/>
              </a:ext>
            </a:extLst>
          </p:cNvPr>
          <p:cNvSpPr/>
          <p:nvPr/>
        </p:nvSpPr>
        <p:spPr bwMode="auto">
          <a:xfrm>
            <a:off x="6051793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STA1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A60219-D477-594B-97C2-4221E224B68D}"/>
              </a:ext>
            </a:extLst>
          </p:cNvPr>
          <p:cNvSpPr/>
          <p:nvPr/>
        </p:nvSpPr>
        <p:spPr bwMode="auto">
          <a:xfrm>
            <a:off x="6987897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D32459-7BD6-5B46-9BB7-580300DB0FC2}"/>
              </a:ext>
            </a:extLst>
          </p:cNvPr>
          <p:cNvSpPr/>
          <p:nvPr/>
        </p:nvSpPr>
        <p:spPr bwMode="auto">
          <a:xfrm>
            <a:off x="7924001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89B429-B2FD-7440-933A-D22B772D2545}"/>
              </a:ext>
            </a:extLst>
          </p:cNvPr>
          <p:cNvCxnSpPr>
            <a:stCxn id="27" idx="2"/>
            <a:endCxn id="34" idx="0"/>
          </p:cNvCxnSpPr>
          <p:nvPr/>
        </p:nvCxnSpPr>
        <p:spPr bwMode="auto">
          <a:xfrm>
            <a:off x="6519845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C1F8B1-1D57-694F-8F15-3FE970294347}"/>
              </a:ext>
            </a:extLst>
          </p:cNvPr>
          <p:cNvCxnSpPr/>
          <p:nvPr/>
        </p:nvCxnSpPr>
        <p:spPr bwMode="auto">
          <a:xfrm>
            <a:off x="7435225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5CC0AF7-91FD-0442-A205-11252E3BF7B5}"/>
              </a:ext>
            </a:extLst>
          </p:cNvPr>
          <p:cNvCxnSpPr/>
          <p:nvPr/>
        </p:nvCxnSpPr>
        <p:spPr bwMode="auto">
          <a:xfrm>
            <a:off x="8392053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77BA5C-FE99-3448-B12E-9F4DEDFCF709}"/>
              </a:ext>
            </a:extLst>
          </p:cNvPr>
          <p:cNvSpPr txBox="1"/>
          <p:nvPr/>
        </p:nvSpPr>
        <p:spPr>
          <a:xfrm>
            <a:off x="5968251" y="381702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71E0D0-EF9B-2A4D-9752-6F361C5863CE}"/>
              </a:ext>
            </a:extLst>
          </p:cNvPr>
          <p:cNvSpPr/>
          <p:nvPr/>
        </p:nvSpPr>
        <p:spPr>
          <a:xfrm>
            <a:off x="7437540" y="3817028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A69C50-21C0-A044-9FFA-E8DCD624A34A}"/>
              </a:ext>
            </a:extLst>
          </p:cNvPr>
          <p:cNvSpPr/>
          <p:nvPr/>
        </p:nvSpPr>
        <p:spPr>
          <a:xfrm>
            <a:off x="8392053" y="3817027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E0AA48-B4F0-C348-B33A-AFB0576CD482}"/>
              </a:ext>
            </a:extLst>
          </p:cNvPr>
          <p:cNvSpPr/>
          <p:nvPr/>
        </p:nvSpPr>
        <p:spPr bwMode="auto">
          <a:xfrm>
            <a:off x="5568437" y="3103807"/>
            <a:ext cx="1203436" cy="4867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5F85D8-39BD-4541-96BE-4526D9C763DF}"/>
              </a:ext>
            </a:extLst>
          </p:cNvPr>
          <p:cNvSpPr/>
          <p:nvPr/>
        </p:nvSpPr>
        <p:spPr bwMode="auto">
          <a:xfrm>
            <a:off x="6954591" y="3129331"/>
            <a:ext cx="1203436" cy="4867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67CC2E-6C58-2744-BDFE-36B3180D2A2B}"/>
              </a:ext>
            </a:extLst>
          </p:cNvPr>
          <p:cNvSpPr txBox="1"/>
          <p:nvPr/>
        </p:nvSpPr>
        <p:spPr>
          <a:xfrm>
            <a:off x="5670876" y="5303113"/>
            <a:ext cx="201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Undetected  duplicate with link switch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(false negative)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1AB6AD04-2D19-DA43-865A-82EEA375A99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011383" y="4465605"/>
            <a:ext cx="1634812" cy="1124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2DBE18F9-20B2-2E41-9306-C7AAD6EC088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996754" y="4140253"/>
            <a:ext cx="1621197" cy="67556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8724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3655-A696-8D49-A49D-31FEF26E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55" y="691142"/>
            <a:ext cx="8280920" cy="576064"/>
          </a:xfrm>
        </p:spPr>
        <p:txBody>
          <a:bodyPr/>
          <a:lstStyle/>
          <a:p>
            <a:r>
              <a:rPr lang="en-US" dirty="0"/>
              <a:t>Significant Limitation On Link Switch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DA2C9-24B9-3240-BE6A-52CB547C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0154A-DDA7-A84E-9B6D-9BAE5EB59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12110-B263-1A44-9362-358D01260212}"/>
              </a:ext>
            </a:extLst>
          </p:cNvPr>
          <p:cNvCxnSpPr/>
          <p:nvPr/>
        </p:nvCxnSpPr>
        <p:spPr bwMode="auto">
          <a:xfrm>
            <a:off x="1235026" y="3322630"/>
            <a:ext cx="72728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5D865EB-BC72-CA4B-B74A-A1B292575B73}"/>
              </a:ext>
            </a:extLst>
          </p:cNvPr>
          <p:cNvSpPr/>
          <p:nvPr/>
        </p:nvSpPr>
        <p:spPr bwMode="auto">
          <a:xfrm>
            <a:off x="1851109" y="2827997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48ED4-A4A2-B543-A4D5-4F71B47CD890}"/>
              </a:ext>
            </a:extLst>
          </p:cNvPr>
          <p:cNvSpPr txBox="1"/>
          <p:nvPr/>
        </p:nvSpPr>
        <p:spPr>
          <a:xfrm>
            <a:off x="541444" y="330598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43DAD5-6B93-304F-9D58-02581C592D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767827" y="2895843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E39AA-B34C-2B4A-9F17-CCD5D6A4BF96}"/>
              </a:ext>
            </a:extLst>
          </p:cNvPr>
          <p:cNvSpPr/>
          <p:nvPr/>
        </p:nvSpPr>
        <p:spPr>
          <a:xfrm>
            <a:off x="2209835" y="3595576"/>
            <a:ext cx="11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Intended link switch time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684131-36D2-1A45-A826-19ED0D285120}"/>
              </a:ext>
            </a:extLst>
          </p:cNvPr>
          <p:cNvSpPr/>
          <p:nvPr/>
        </p:nvSpPr>
        <p:spPr>
          <a:xfrm>
            <a:off x="5422501" y="3632072"/>
            <a:ext cx="122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Actual link switch 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941C97-C84D-0A46-BC13-27E87861FBF8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1442" y="2895843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64020F-4B4B-704F-A86A-B2BC7B69EEE8}"/>
              </a:ext>
            </a:extLst>
          </p:cNvPr>
          <p:cNvCxnSpPr>
            <a:cxnSpLocks/>
          </p:cNvCxnSpPr>
          <p:nvPr/>
        </p:nvCxnSpPr>
        <p:spPr bwMode="auto">
          <a:xfrm>
            <a:off x="1257566" y="5161349"/>
            <a:ext cx="72675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EF4ED2-1873-8740-BCB5-176FFF33C1D6}"/>
              </a:ext>
            </a:extLst>
          </p:cNvPr>
          <p:cNvSpPr txBox="1"/>
          <p:nvPr/>
        </p:nvSpPr>
        <p:spPr>
          <a:xfrm>
            <a:off x="622679" y="516134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42A355-AEBC-7343-A613-A9FA8F5AABAB}"/>
              </a:ext>
            </a:extLst>
          </p:cNvPr>
          <p:cNvSpPr/>
          <p:nvPr/>
        </p:nvSpPr>
        <p:spPr>
          <a:xfrm>
            <a:off x="5114805" y="2085270"/>
            <a:ext cx="136366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30FEAF-7870-CB41-9376-513EBE867798}"/>
              </a:ext>
            </a:extLst>
          </p:cNvPr>
          <p:cNvSpPr/>
          <p:nvPr/>
        </p:nvSpPr>
        <p:spPr>
          <a:xfrm>
            <a:off x="6410780" y="4032854"/>
            <a:ext cx="131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A6683B-11FF-CD4E-9250-96509A923C5D}"/>
              </a:ext>
            </a:extLst>
          </p:cNvPr>
          <p:cNvSpPr/>
          <p:nvPr/>
        </p:nvSpPr>
        <p:spPr>
          <a:xfrm>
            <a:off x="2964965" y="4068575"/>
            <a:ext cx="133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0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AF0263-024A-9E49-9BE9-E81B9E4AA5A0}"/>
              </a:ext>
            </a:extLst>
          </p:cNvPr>
          <p:cNvCxnSpPr>
            <a:cxnSpLocks/>
          </p:cNvCxnSpPr>
          <p:nvPr/>
        </p:nvCxnSpPr>
        <p:spPr bwMode="auto">
          <a:xfrm>
            <a:off x="5444961" y="3541380"/>
            <a:ext cx="3015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08D620-40DE-1F49-9639-081F993A962A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3972" y="3549792"/>
            <a:ext cx="3169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E45C6-F135-DB41-AF43-4D865A4C6200}"/>
              </a:ext>
            </a:extLst>
          </p:cNvPr>
          <p:cNvSpPr/>
          <p:nvPr/>
        </p:nvSpPr>
        <p:spPr>
          <a:xfrm>
            <a:off x="3177667" y="3394333"/>
            <a:ext cx="2752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Wait time for link switch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39C220-866B-2149-B5B5-A231A790B3DE}"/>
              </a:ext>
            </a:extLst>
          </p:cNvPr>
          <p:cNvSpPr txBox="1"/>
          <p:nvPr/>
        </p:nvSpPr>
        <p:spPr>
          <a:xfrm>
            <a:off x="417564" y="1319570"/>
            <a:ext cx="812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Case 1: With NO incoming GCFs between DTIM Beacon 1 and DTIM Beacon 2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B69BC7-339D-3942-8904-B45F918484F6}"/>
              </a:ext>
            </a:extLst>
          </p:cNvPr>
          <p:cNvSpPr/>
          <p:nvPr/>
        </p:nvSpPr>
        <p:spPr>
          <a:xfrm>
            <a:off x="1432322" y="2079635"/>
            <a:ext cx="137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35435-819B-B749-96E3-94B42975F85F}"/>
              </a:ext>
            </a:extLst>
          </p:cNvPr>
          <p:cNvSpPr/>
          <p:nvPr/>
        </p:nvSpPr>
        <p:spPr bwMode="auto">
          <a:xfrm>
            <a:off x="5501680" y="2821234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AA8B88-1EC5-E546-9EB5-92B477444379}"/>
              </a:ext>
            </a:extLst>
          </p:cNvPr>
          <p:cNvSpPr/>
          <p:nvPr/>
        </p:nvSpPr>
        <p:spPr bwMode="auto">
          <a:xfrm>
            <a:off x="3286323" y="4671991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289581-D803-9F4B-B0E5-A0B90FADE3A7}"/>
              </a:ext>
            </a:extLst>
          </p:cNvPr>
          <p:cNvSpPr/>
          <p:nvPr/>
        </p:nvSpPr>
        <p:spPr bwMode="auto">
          <a:xfrm>
            <a:off x="6936894" y="466522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5374C-2841-574A-B3C5-D9EB5D168B90}"/>
              </a:ext>
            </a:extLst>
          </p:cNvPr>
          <p:cNvCxnSpPr/>
          <p:nvPr/>
        </p:nvCxnSpPr>
        <p:spPr bwMode="auto">
          <a:xfrm>
            <a:off x="2773163" y="3334286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3E9A50-FF44-1E4F-833C-3290B3032EBE}"/>
              </a:ext>
            </a:extLst>
          </p:cNvPr>
          <p:cNvCxnSpPr/>
          <p:nvPr/>
        </p:nvCxnSpPr>
        <p:spPr bwMode="auto">
          <a:xfrm>
            <a:off x="5746513" y="3348053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A73DF-415E-624C-B4F1-6CC30E1817D9}"/>
              </a:ext>
            </a:extLst>
          </p:cNvPr>
          <p:cNvSpPr/>
          <p:nvPr/>
        </p:nvSpPr>
        <p:spPr>
          <a:xfrm>
            <a:off x="1117633" y="2816904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C7016-05BC-7846-A8E4-4A2209742F91}"/>
              </a:ext>
            </a:extLst>
          </p:cNvPr>
          <p:cNvSpPr/>
          <p:nvPr/>
        </p:nvSpPr>
        <p:spPr>
          <a:xfrm>
            <a:off x="4803411" y="2844481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E5D38B-0003-C348-A03A-9AE45BCF362B}"/>
              </a:ext>
            </a:extLst>
          </p:cNvPr>
          <p:cNvSpPr/>
          <p:nvPr/>
        </p:nvSpPr>
        <p:spPr>
          <a:xfrm>
            <a:off x="6876787" y="2132552"/>
            <a:ext cx="122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Condition for link switch to avoid duplicates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EBB9DF-C0C9-204D-866C-4C9054C09660}"/>
              </a:ext>
            </a:extLst>
          </p:cNvPr>
          <p:cNvCxnSpPr>
            <a:stCxn id="45" idx="1"/>
          </p:cNvCxnSpPr>
          <p:nvPr/>
        </p:nvCxnSpPr>
        <p:spPr bwMode="auto">
          <a:xfrm flipH="1" flipV="1">
            <a:off x="6478468" y="2443192"/>
            <a:ext cx="398319" cy="12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0B5A8CB-9FBC-C746-A9C7-EE8ABFE14669}"/>
              </a:ext>
            </a:extLst>
          </p:cNvPr>
          <p:cNvSpPr txBox="1"/>
          <p:nvPr/>
        </p:nvSpPr>
        <p:spPr>
          <a:xfrm>
            <a:off x="867400" y="5629324"/>
            <a:ext cx="79018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Wait time for link switch can be one DTIM Beacon Interval</a:t>
            </a:r>
          </a:p>
        </p:txBody>
      </p:sp>
    </p:spTree>
    <p:extLst>
      <p:ext uri="{BB962C8B-B14F-4D97-AF65-F5344CB8AC3E}">
        <p14:creationId xmlns:p14="http://schemas.microsoft.com/office/powerpoint/2010/main" val="316620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3655-A696-8D49-A49D-31FEF26E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55" y="691142"/>
            <a:ext cx="8280920" cy="576064"/>
          </a:xfrm>
        </p:spPr>
        <p:txBody>
          <a:bodyPr/>
          <a:lstStyle/>
          <a:p>
            <a:r>
              <a:rPr lang="en-US" dirty="0"/>
              <a:t>Significant Limitation On Link Switch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DA2C9-24B9-3240-BE6A-52CB547C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0154A-DDA7-A84E-9B6D-9BAE5EB59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12110-B263-1A44-9362-358D01260212}"/>
              </a:ext>
            </a:extLst>
          </p:cNvPr>
          <p:cNvCxnSpPr/>
          <p:nvPr/>
        </p:nvCxnSpPr>
        <p:spPr bwMode="auto">
          <a:xfrm>
            <a:off x="1126070" y="3236235"/>
            <a:ext cx="72728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5D865EB-BC72-CA4B-B74A-A1B292575B73}"/>
              </a:ext>
            </a:extLst>
          </p:cNvPr>
          <p:cNvSpPr/>
          <p:nvPr/>
        </p:nvSpPr>
        <p:spPr bwMode="auto">
          <a:xfrm>
            <a:off x="1742153" y="2741602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48ED4-A4A2-B543-A4D5-4F71B47CD890}"/>
              </a:ext>
            </a:extLst>
          </p:cNvPr>
          <p:cNvSpPr txBox="1"/>
          <p:nvPr/>
        </p:nvSpPr>
        <p:spPr>
          <a:xfrm>
            <a:off x="432488" y="321959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43DAD5-6B93-304F-9D58-02581C592D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658871" y="2809448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E39AA-B34C-2B4A-9F17-CCD5D6A4BF96}"/>
              </a:ext>
            </a:extLst>
          </p:cNvPr>
          <p:cNvSpPr/>
          <p:nvPr/>
        </p:nvSpPr>
        <p:spPr>
          <a:xfrm>
            <a:off x="2018576" y="3495541"/>
            <a:ext cx="11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Intended link switch time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64020F-4B4B-704F-A86A-B2BC7B69EEE8}"/>
              </a:ext>
            </a:extLst>
          </p:cNvPr>
          <p:cNvCxnSpPr>
            <a:cxnSpLocks/>
          </p:cNvCxnSpPr>
          <p:nvPr/>
        </p:nvCxnSpPr>
        <p:spPr bwMode="auto">
          <a:xfrm>
            <a:off x="1148610" y="5074954"/>
            <a:ext cx="76206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EF4ED2-1873-8740-BCB5-176FFF33C1D6}"/>
              </a:ext>
            </a:extLst>
          </p:cNvPr>
          <p:cNvSpPr txBox="1"/>
          <p:nvPr/>
        </p:nvSpPr>
        <p:spPr>
          <a:xfrm>
            <a:off x="513723" y="507495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42A355-AEBC-7343-A613-A9FA8F5AABAB}"/>
              </a:ext>
            </a:extLst>
          </p:cNvPr>
          <p:cNvSpPr/>
          <p:nvPr/>
        </p:nvSpPr>
        <p:spPr>
          <a:xfrm>
            <a:off x="4100539" y="1986069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30FEAF-7870-CB41-9376-513EBE867798}"/>
              </a:ext>
            </a:extLst>
          </p:cNvPr>
          <p:cNvSpPr/>
          <p:nvPr/>
        </p:nvSpPr>
        <p:spPr>
          <a:xfrm>
            <a:off x="5158806" y="3779334"/>
            <a:ext cx="131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A6683B-11FF-CD4E-9250-96509A923C5D}"/>
              </a:ext>
            </a:extLst>
          </p:cNvPr>
          <p:cNvSpPr/>
          <p:nvPr/>
        </p:nvSpPr>
        <p:spPr>
          <a:xfrm>
            <a:off x="2399388" y="3954364"/>
            <a:ext cx="133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08D620-40DE-1F49-9639-081F993A962A}"/>
              </a:ext>
            </a:extLst>
          </p:cNvPr>
          <p:cNvCxnSpPr>
            <a:cxnSpLocks/>
          </p:cNvCxnSpPr>
          <p:nvPr/>
        </p:nvCxnSpPr>
        <p:spPr bwMode="auto">
          <a:xfrm flipH="1">
            <a:off x="2675016" y="3463397"/>
            <a:ext cx="3169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E45C6-F135-DB41-AF43-4D865A4C6200}"/>
              </a:ext>
            </a:extLst>
          </p:cNvPr>
          <p:cNvSpPr/>
          <p:nvPr/>
        </p:nvSpPr>
        <p:spPr>
          <a:xfrm>
            <a:off x="3174723" y="3308816"/>
            <a:ext cx="2752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Wait time for link switch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9B150A-8D88-1346-BC9B-A39B45FC919C}"/>
              </a:ext>
            </a:extLst>
          </p:cNvPr>
          <p:cNvSpPr txBox="1"/>
          <p:nvPr/>
        </p:nvSpPr>
        <p:spPr>
          <a:xfrm>
            <a:off x="867400" y="5629324"/>
            <a:ext cx="79018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Wait time for link switch can be indefinite!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39C220-866B-2149-B5B5-A231A790B3DE}"/>
              </a:ext>
            </a:extLst>
          </p:cNvPr>
          <p:cNvSpPr txBox="1"/>
          <p:nvPr/>
        </p:nvSpPr>
        <p:spPr>
          <a:xfrm>
            <a:off x="432488" y="1352309"/>
            <a:ext cx="812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Case 2: With incoming GCFs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B69BC7-339D-3942-8904-B45F918484F6}"/>
              </a:ext>
            </a:extLst>
          </p:cNvPr>
          <p:cNvSpPr/>
          <p:nvPr/>
        </p:nvSpPr>
        <p:spPr>
          <a:xfrm>
            <a:off x="1323366" y="1993240"/>
            <a:ext cx="137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35435-819B-B749-96E3-94B42975F85F}"/>
              </a:ext>
            </a:extLst>
          </p:cNvPr>
          <p:cNvSpPr/>
          <p:nvPr/>
        </p:nvSpPr>
        <p:spPr bwMode="auto">
          <a:xfrm>
            <a:off x="4717289" y="273632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5374C-2841-574A-B3C5-D9EB5D168B90}"/>
              </a:ext>
            </a:extLst>
          </p:cNvPr>
          <p:cNvCxnSpPr/>
          <p:nvPr/>
        </p:nvCxnSpPr>
        <p:spPr bwMode="auto">
          <a:xfrm>
            <a:off x="2664207" y="3247891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A73DF-415E-624C-B4F1-6CC30E1817D9}"/>
              </a:ext>
            </a:extLst>
          </p:cNvPr>
          <p:cNvSpPr/>
          <p:nvPr/>
        </p:nvSpPr>
        <p:spPr>
          <a:xfrm>
            <a:off x="1008677" y="2730509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C7016-05BC-7846-A8E4-4A2209742F91}"/>
              </a:ext>
            </a:extLst>
          </p:cNvPr>
          <p:cNvSpPr/>
          <p:nvPr/>
        </p:nvSpPr>
        <p:spPr>
          <a:xfrm>
            <a:off x="3961529" y="2758086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4A943D-36BB-A04A-BD4E-C761642387F7}"/>
              </a:ext>
            </a:extLst>
          </p:cNvPr>
          <p:cNvSpPr/>
          <p:nvPr/>
        </p:nvSpPr>
        <p:spPr bwMode="auto">
          <a:xfrm>
            <a:off x="2790927" y="4557886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08839F-7C37-2D4E-BCC2-0683B5CC652C}"/>
              </a:ext>
            </a:extLst>
          </p:cNvPr>
          <p:cNvSpPr/>
          <p:nvPr/>
        </p:nvSpPr>
        <p:spPr bwMode="auto">
          <a:xfrm>
            <a:off x="5766063" y="4552612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9CAA7-9144-CD44-BB79-594D5C306352}"/>
              </a:ext>
            </a:extLst>
          </p:cNvPr>
          <p:cNvCxnSpPr/>
          <p:nvPr/>
        </p:nvCxnSpPr>
        <p:spPr bwMode="auto">
          <a:xfrm>
            <a:off x="5391978" y="3463397"/>
            <a:ext cx="26249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D94219-30AA-EB45-B82E-01B088A7EBE7}"/>
              </a:ext>
            </a:extLst>
          </p:cNvPr>
          <p:cNvCxnSpPr/>
          <p:nvPr/>
        </p:nvCxnSpPr>
        <p:spPr bwMode="auto">
          <a:xfrm>
            <a:off x="8094075" y="3463397"/>
            <a:ext cx="3220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ABC0B2F-AEAD-CF48-B415-87AB5E8AD531}"/>
              </a:ext>
            </a:extLst>
          </p:cNvPr>
          <p:cNvSpPr/>
          <p:nvPr/>
        </p:nvSpPr>
        <p:spPr bwMode="auto">
          <a:xfrm>
            <a:off x="7439688" y="272495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AABF47-49D9-FF41-B4A2-F02CDF0BD9FE}"/>
              </a:ext>
            </a:extLst>
          </p:cNvPr>
          <p:cNvSpPr/>
          <p:nvPr/>
        </p:nvSpPr>
        <p:spPr>
          <a:xfrm>
            <a:off x="6699720" y="2026689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DDC30-11F7-C249-BAE5-EACC1EDB25C0}"/>
              </a:ext>
            </a:extLst>
          </p:cNvPr>
          <p:cNvSpPr/>
          <p:nvPr/>
        </p:nvSpPr>
        <p:spPr>
          <a:xfrm>
            <a:off x="6720427" y="2716269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B6607E-73FE-F941-B3C6-0ED6DE140F56}"/>
              </a:ext>
            </a:extLst>
          </p:cNvPr>
          <p:cNvSpPr/>
          <p:nvPr/>
        </p:nvSpPr>
        <p:spPr bwMode="auto">
          <a:xfrm>
            <a:off x="8639060" y="4538104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C88A53-E3EC-A044-B966-FAC2EB7C9DEC}"/>
              </a:ext>
            </a:extLst>
          </p:cNvPr>
          <p:cNvCxnSpPr>
            <a:cxnSpLocks/>
          </p:cNvCxnSpPr>
          <p:nvPr/>
        </p:nvCxnSpPr>
        <p:spPr bwMode="auto">
          <a:xfrm>
            <a:off x="2426550" y="2914673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4A2FF-CB0C-5A4B-ADF2-9EFBDFA133D8}"/>
              </a:ext>
            </a:extLst>
          </p:cNvPr>
          <p:cNvSpPr/>
          <p:nvPr/>
        </p:nvSpPr>
        <p:spPr>
          <a:xfrm>
            <a:off x="2138214" y="2651226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GCFs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558016D-E3F7-E745-93FA-56C815253E6B}"/>
              </a:ext>
            </a:extLst>
          </p:cNvPr>
          <p:cNvCxnSpPr>
            <a:cxnSpLocks/>
          </p:cNvCxnSpPr>
          <p:nvPr/>
        </p:nvCxnSpPr>
        <p:spPr bwMode="auto">
          <a:xfrm>
            <a:off x="3289258" y="290285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6C7F7A-CC1B-5945-BDE5-D4D244DBB229}"/>
              </a:ext>
            </a:extLst>
          </p:cNvPr>
          <p:cNvCxnSpPr>
            <a:cxnSpLocks/>
          </p:cNvCxnSpPr>
          <p:nvPr/>
        </p:nvCxnSpPr>
        <p:spPr bwMode="auto">
          <a:xfrm>
            <a:off x="5469292" y="288592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932A0F6-69C1-4740-B34A-D1066F4A1D19}"/>
              </a:ext>
            </a:extLst>
          </p:cNvPr>
          <p:cNvSpPr/>
          <p:nvPr/>
        </p:nvSpPr>
        <p:spPr>
          <a:xfrm>
            <a:off x="2956074" y="2664173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GCFs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F4E704-3137-E042-A17F-B3A62CC12890}"/>
              </a:ext>
            </a:extLst>
          </p:cNvPr>
          <p:cNvSpPr/>
          <p:nvPr/>
        </p:nvSpPr>
        <p:spPr>
          <a:xfrm>
            <a:off x="5257428" y="2637562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GCFs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5395037-F059-8243-ABC2-463E779BC8E6}"/>
              </a:ext>
            </a:extLst>
          </p:cNvPr>
          <p:cNvCxnSpPr>
            <a:cxnSpLocks/>
          </p:cNvCxnSpPr>
          <p:nvPr/>
        </p:nvCxnSpPr>
        <p:spPr bwMode="auto">
          <a:xfrm>
            <a:off x="2399388" y="4729918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0F0BA2D-4F94-614A-BB55-B472C262F400}"/>
              </a:ext>
            </a:extLst>
          </p:cNvPr>
          <p:cNvCxnSpPr>
            <a:cxnSpLocks/>
          </p:cNvCxnSpPr>
          <p:nvPr/>
        </p:nvCxnSpPr>
        <p:spPr bwMode="auto">
          <a:xfrm>
            <a:off x="3289258" y="4729918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183F5A9-B788-5244-AE7B-0EACE78CA3F7}"/>
              </a:ext>
            </a:extLst>
          </p:cNvPr>
          <p:cNvCxnSpPr>
            <a:cxnSpLocks/>
          </p:cNvCxnSpPr>
          <p:nvPr/>
        </p:nvCxnSpPr>
        <p:spPr bwMode="auto">
          <a:xfrm>
            <a:off x="5516577" y="4702209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F5A760E-7308-164A-B4F7-F46E21D704C6}"/>
              </a:ext>
            </a:extLst>
          </p:cNvPr>
          <p:cNvSpPr/>
          <p:nvPr/>
        </p:nvSpPr>
        <p:spPr>
          <a:xfrm>
            <a:off x="5289009" y="4411014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GCFs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880EBE-E40B-6646-9502-A0756F9AE24C}"/>
              </a:ext>
            </a:extLst>
          </p:cNvPr>
          <p:cNvSpPr/>
          <p:nvPr/>
        </p:nvSpPr>
        <p:spPr>
          <a:xfrm>
            <a:off x="2070661" y="4482019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GCFs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3F3A3-6FB5-DD4C-B407-9DFE3B755A6F}"/>
              </a:ext>
            </a:extLst>
          </p:cNvPr>
          <p:cNvSpPr/>
          <p:nvPr/>
        </p:nvSpPr>
        <p:spPr>
          <a:xfrm>
            <a:off x="3084675" y="4509481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GCFs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8CB767-C9AE-A244-940E-2A5011686AAD}"/>
              </a:ext>
            </a:extLst>
          </p:cNvPr>
          <p:cNvSpPr/>
          <p:nvPr/>
        </p:nvSpPr>
        <p:spPr>
          <a:xfrm>
            <a:off x="7914724" y="3803890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D713D5E-7AEE-5442-9098-B01F8D24350D}"/>
              </a:ext>
            </a:extLst>
          </p:cNvPr>
          <p:cNvSpPr/>
          <p:nvPr/>
        </p:nvSpPr>
        <p:spPr>
          <a:xfrm>
            <a:off x="7719729" y="4381582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GCFs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5DE2903-8CF5-9E4A-8FA7-AEB65B604BA9}"/>
              </a:ext>
            </a:extLst>
          </p:cNvPr>
          <p:cNvCxnSpPr>
            <a:cxnSpLocks/>
          </p:cNvCxnSpPr>
          <p:nvPr/>
        </p:nvCxnSpPr>
        <p:spPr bwMode="auto">
          <a:xfrm>
            <a:off x="8063383" y="288592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F833229-BB25-D540-8C0E-CA3D80EC510A}"/>
              </a:ext>
            </a:extLst>
          </p:cNvPr>
          <p:cNvCxnSpPr>
            <a:cxnSpLocks/>
          </p:cNvCxnSpPr>
          <p:nvPr/>
        </p:nvCxnSpPr>
        <p:spPr bwMode="auto">
          <a:xfrm>
            <a:off x="8003104" y="4740361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4DC58D0-56D0-784D-AAB1-45DB81A0DFDA}"/>
              </a:ext>
            </a:extLst>
          </p:cNvPr>
          <p:cNvSpPr/>
          <p:nvPr/>
        </p:nvSpPr>
        <p:spPr>
          <a:xfrm>
            <a:off x="7819129" y="2593834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GCFs</a:t>
            </a:r>
          </a:p>
        </p:txBody>
      </p:sp>
    </p:spTree>
    <p:extLst>
      <p:ext uri="{BB962C8B-B14F-4D97-AF65-F5344CB8AC3E}">
        <p14:creationId xmlns:p14="http://schemas.microsoft.com/office/powerpoint/2010/main" val="204588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7FAC-93D9-5149-A74E-6BB3949B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0" y="644123"/>
            <a:ext cx="8280920" cy="576064"/>
          </a:xfrm>
        </p:spPr>
        <p:txBody>
          <a:bodyPr/>
          <a:lstStyle/>
          <a:p>
            <a:r>
              <a:rPr lang="en-US" dirty="0"/>
              <a:t>Proposal: New SNS Design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FACE-67A7-0148-AF9B-A37659C2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68" y="1299574"/>
            <a:ext cx="4989844" cy="3516723"/>
          </a:xfrm>
        </p:spPr>
        <p:txBody>
          <a:bodyPr/>
          <a:lstStyle/>
          <a:p>
            <a:r>
              <a:rPr lang="en-US" dirty="0"/>
              <a:t>Create a new SNS that is </a:t>
            </a:r>
            <a:r>
              <a:rPr lang="en-US" u="sng" dirty="0"/>
              <a:t>shared across all links</a:t>
            </a:r>
            <a:r>
              <a:rPr lang="en-US" dirty="0"/>
              <a:t>, </a:t>
            </a:r>
            <a:r>
              <a:rPr lang="en-US" dirty="0" err="1"/>
              <a:t>SNS_new_shared</a:t>
            </a:r>
            <a:r>
              <a:rPr lang="en-US" dirty="0"/>
              <a:t>, used by: </a:t>
            </a:r>
          </a:p>
          <a:p>
            <a:pPr lvl="1"/>
            <a:r>
              <a:rPr lang="en-US" dirty="0"/>
              <a:t>Groupcast data (QoS, non-QoS) frames</a:t>
            </a:r>
          </a:p>
          <a:p>
            <a:pPr lvl="1"/>
            <a:r>
              <a:rPr lang="en-US" dirty="0"/>
              <a:t>Groupcast management frames</a:t>
            </a:r>
          </a:p>
          <a:p>
            <a:pPr lvl="1"/>
            <a:r>
              <a:rPr lang="en-US" dirty="0"/>
              <a:t>Unicast management frames (ML) (i.e., generated at the ML level)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dirty="0"/>
              <a:t>Note: </a:t>
            </a:r>
            <a:r>
              <a:rPr lang="en-US" sz="1800" dirty="0" err="1"/>
              <a:t>SNS_new_shared</a:t>
            </a:r>
            <a:r>
              <a:rPr lang="en-US" sz="1800" dirty="0"/>
              <a:t> may have multiplicity distinguished by Address 1, TID, frame type, etc.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D3B2E-AB61-AC49-A057-580999F8D1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91373-E094-AF4E-9A50-C4A80DADE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27394-0832-004C-9D5D-07935D57B282}"/>
              </a:ext>
            </a:extLst>
          </p:cNvPr>
          <p:cNvSpPr/>
          <p:nvPr/>
        </p:nvSpPr>
        <p:spPr bwMode="auto">
          <a:xfrm>
            <a:off x="5440988" y="2058768"/>
            <a:ext cx="1047064" cy="12639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SNS1_1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5BBA61-844E-124A-BE51-F9CA62DD6F1E}"/>
              </a:ext>
            </a:extLst>
          </p:cNvPr>
          <p:cNvSpPr/>
          <p:nvPr/>
        </p:nvSpPr>
        <p:spPr bwMode="auto">
          <a:xfrm>
            <a:off x="5440987" y="1294376"/>
            <a:ext cx="3321869" cy="75550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 MLD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SNS_new_shared</a:t>
            </a:r>
            <a:r>
              <a:rPr lang="en-US" sz="1400" b="1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GC-data, GC-</a:t>
            </a:r>
            <a:r>
              <a:rPr lang="en-US" sz="1400" dirty="0" err="1"/>
              <a:t>Mgmt</a:t>
            </a:r>
            <a:r>
              <a:rPr lang="en-US" sz="1400" dirty="0"/>
              <a:t>, UC-</a:t>
            </a:r>
            <a:r>
              <a:rPr lang="en-US" sz="1400" dirty="0" err="1"/>
              <a:t>Mgmt</a:t>
            </a:r>
            <a:r>
              <a:rPr lang="en-US" sz="1400" dirty="0"/>
              <a:t> (ML)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545209-FB4A-6441-8045-12970540F091}"/>
              </a:ext>
            </a:extLst>
          </p:cNvPr>
          <p:cNvSpPr/>
          <p:nvPr/>
        </p:nvSpPr>
        <p:spPr bwMode="auto">
          <a:xfrm>
            <a:off x="5417119" y="4392193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082A0D-568D-6A4A-9C95-6BF2ADE32EAB}"/>
              </a:ext>
            </a:extLst>
          </p:cNvPr>
          <p:cNvSpPr/>
          <p:nvPr/>
        </p:nvSpPr>
        <p:spPr bwMode="auto">
          <a:xfrm>
            <a:off x="6566456" y="4381605"/>
            <a:ext cx="1047064" cy="441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0E0E26-B913-7E4E-A687-7F9B5A895056}"/>
              </a:ext>
            </a:extLst>
          </p:cNvPr>
          <p:cNvSpPr/>
          <p:nvPr/>
        </p:nvSpPr>
        <p:spPr bwMode="auto">
          <a:xfrm>
            <a:off x="7715793" y="4392193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DC1AC2-8048-0A41-A0C8-D7406CB42074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5940651" y="3396861"/>
            <a:ext cx="0" cy="9953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427B85-426B-104D-B74F-A2C56FA309B6}"/>
              </a:ext>
            </a:extLst>
          </p:cNvPr>
          <p:cNvCxnSpPr>
            <a:cxnSpLocks/>
          </p:cNvCxnSpPr>
          <p:nvPr/>
        </p:nvCxnSpPr>
        <p:spPr bwMode="auto">
          <a:xfrm>
            <a:off x="7012126" y="3347435"/>
            <a:ext cx="0" cy="9908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FF15C6-2CA0-8E42-B386-EE7B8DA95963}"/>
              </a:ext>
            </a:extLst>
          </p:cNvPr>
          <p:cNvCxnSpPr>
            <a:cxnSpLocks/>
          </p:cNvCxnSpPr>
          <p:nvPr/>
        </p:nvCxnSpPr>
        <p:spPr bwMode="auto">
          <a:xfrm>
            <a:off x="8122836" y="3334331"/>
            <a:ext cx="0" cy="9908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421E96-9872-9347-9B04-E98871599C76}"/>
              </a:ext>
            </a:extLst>
          </p:cNvPr>
          <p:cNvSpPr txBox="1"/>
          <p:nvPr/>
        </p:nvSpPr>
        <p:spPr>
          <a:xfrm>
            <a:off x="5379648" y="388717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EEE5D-F4FA-7349-BA30-7535C0C268D9}"/>
              </a:ext>
            </a:extLst>
          </p:cNvPr>
          <p:cNvSpPr/>
          <p:nvPr/>
        </p:nvSpPr>
        <p:spPr>
          <a:xfrm>
            <a:off x="6512809" y="3911095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6743D8-7B2F-7045-91F3-75A45FFF4A2F}"/>
              </a:ext>
            </a:extLst>
          </p:cNvPr>
          <p:cNvSpPr/>
          <p:nvPr/>
        </p:nvSpPr>
        <p:spPr>
          <a:xfrm>
            <a:off x="7613520" y="3911096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E7AC9-3A0A-3742-A4C8-86981C73FB81}"/>
              </a:ext>
            </a:extLst>
          </p:cNvPr>
          <p:cNvSpPr/>
          <p:nvPr/>
        </p:nvSpPr>
        <p:spPr bwMode="auto">
          <a:xfrm>
            <a:off x="6566456" y="2070427"/>
            <a:ext cx="1047064" cy="12639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SNS1_2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79E3B6-78FD-244D-8F62-C811D802AF3E}"/>
              </a:ext>
            </a:extLst>
          </p:cNvPr>
          <p:cNvSpPr/>
          <p:nvPr/>
        </p:nvSpPr>
        <p:spPr bwMode="auto">
          <a:xfrm>
            <a:off x="7715793" y="2062982"/>
            <a:ext cx="1047064" cy="12639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SNS1_3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45D5B9-B6DB-C54A-AC98-F9F156B2D88E}"/>
              </a:ext>
            </a:extLst>
          </p:cNvPr>
          <p:cNvSpPr txBox="1">
            <a:spLocks/>
          </p:cNvSpPr>
          <p:nvPr/>
        </p:nvSpPr>
        <p:spPr bwMode="auto">
          <a:xfrm>
            <a:off x="270468" y="5083619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existing </a:t>
            </a:r>
            <a:r>
              <a:rPr lang="en-US" u="sng" kern="0" dirty="0"/>
              <a:t>per link </a:t>
            </a:r>
            <a:r>
              <a:rPr lang="en-US" kern="0" dirty="0"/>
              <a:t>SNS1 remains to be used by: </a:t>
            </a:r>
          </a:p>
          <a:p>
            <a:pPr lvl="1"/>
            <a:r>
              <a:rPr lang="en-US" kern="0" dirty="0"/>
              <a:t>Unicast data (non-QoS)</a:t>
            </a:r>
          </a:p>
          <a:p>
            <a:pPr lvl="1"/>
            <a:r>
              <a:rPr lang="en-US" kern="0" dirty="0"/>
              <a:t>Unicast management frames (local) (i.e., generated at the local AP level)</a:t>
            </a:r>
          </a:p>
        </p:txBody>
      </p:sp>
    </p:spTree>
    <p:extLst>
      <p:ext uri="{BB962C8B-B14F-4D97-AF65-F5344CB8AC3E}">
        <p14:creationId xmlns:p14="http://schemas.microsoft.com/office/powerpoint/2010/main" val="303232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0590-E51B-EC42-A726-B06EED3DC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27" y="1936205"/>
            <a:ext cx="8280920" cy="4539208"/>
          </a:xfrm>
        </p:spPr>
        <p:txBody>
          <a:bodyPr/>
          <a:lstStyle/>
          <a:p>
            <a:r>
              <a:rPr lang="en-US" dirty="0"/>
              <a:t>Alternatively, unicast management frames (local) with recipient to be non-AP MLD can use </a:t>
            </a:r>
            <a:r>
              <a:rPr lang="en-US" dirty="0" err="1"/>
              <a:t>SNS_new_shared</a:t>
            </a:r>
            <a:r>
              <a:rPr lang="en-US" dirty="0"/>
              <a:t> instead of per link SNS1.</a:t>
            </a:r>
          </a:p>
          <a:p>
            <a:r>
              <a:rPr lang="en-US" dirty="0"/>
              <a:t>A non-AP MLDs uses  &lt;address 1= group address,  sequence number (SN) &gt; for duplicate GCF detection.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1B393-D9F6-544A-B828-545F45307F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1C18B-1EA0-C24E-A767-87A7928976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78C7C6-5E67-524C-86B0-AA90B794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New SNS Design (2)</a:t>
            </a:r>
          </a:p>
        </p:txBody>
      </p:sp>
    </p:spTree>
    <p:extLst>
      <p:ext uri="{BB962C8B-B14F-4D97-AF65-F5344CB8AC3E}">
        <p14:creationId xmlns:p14="http://schemas.microsoft.com/office/powerpoint/2010/main" val="104046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DD09-8D6F-1D4E-AE8D-CCFC10C4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Single GTK and PN Space for GCF Delivery for MLO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660B-578B-3A4B-AD9D-4F4110A80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al., Apple Inc.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E774C-0A26-2D44-AA31-0C9C266AE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50E2D2-ED11-084E-9FCB-2AFA8A74D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03" y="1836396"/>
            <a:ext cx="4077250" cy="4337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2AE88-3D2E-3F43-8C99-C16C1F6B458C}"/>
              </a:ext>
            </a:extLst>
          </p:cNvPr>
          <p:cNvSpPr txBox="1"/>
          <p:nvPr/>
        </p:nvSpPr>
        <p:spPr>
          <a:xfrm>
            <a:off x="233645" y="152862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11be SFD: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8220F-3501-DD49-976C-AEA9A1AE685A}"/>
              </a:ext>
            </a:extLst>
          </p:cNvPr>
          <p:cNvSpPr/>
          <p:nvPr/>
        </p:nvSpPr>
        <p:spPr>
          <a:xfrm>
            <a:off x="4853309" y="1514141"/>
            <a:ext cx="4115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Proposal (unified unicast and groupcast approach):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93A3E8E-1D26-1D4C-8F88-C47AEA0DD4EB}"/>
              </a:ext>
            </a:extLst>
          </p:cNvPr>
          <p:cNvSpPr/>
          <p:nvPr/>
        </p:nvSpPr>
        <p:spPr bwMode="auto">
          <a:xfrm>
            <a:off x="4287639" y="4509120"/>
            <a:ext cx="975784" cy="504056"/>
          </a:xfrm>
          <a:prstGeom prst="rightArrow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FED5F-DFF2-B54C-9D65-F26A3E881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5" y="1836396"/>
            <a:ext cx="4161174" cy="43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0971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42714</TotalTime>
  <Words>1541</Words>
  <Application>Microsoft Macintosh PowerPoint</Application>
  <PresentationFormat>On-screen Show (4:3)</PresentationFormat>
  <Paragraphs>277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Gill Sans</vt:lpstr>
      <vt:lpstr>Helvetica</vt:lpstr>
      <vt:lpstr>Times New Roman</vt:lpstr>
      <vt:lpstr>ACcord-Submission</vt:lpstr>
      <vt:lpstr>Group Addressed Frame Delivery Methods for MLO</vt:lpstr>
      <vt:lpstr>Overview</vt:lpstr>
      <vt:lpstr> SNS 1 defined in 802.11 (Pre-11be) </vt:lpstr>
      <vt:lpstr>Problem of Duplicate Detection</vt:lpstr>
      <vt:lpstr>Significant Limitation On Link Switch (1)</vt:lpstr>
      <vt:lpstr>Significant Limitation On Link Switch (2)</vt:lpstr>
      <vt:lpstr>Proposal: New SNS Design (1)</vt:lpstr>
      <vt:lpstr>Proposal: New SNS Design (2)</vt:lpstr>
      <vt:lpstr>Proposal: Single GTK and PN Space for GCF Delivery for MLO (1)</vt:lpstr>
      <vt:lpstr>Summary</vt:lpstr>
      <vt:lpstr>Reference</vt:lpstr>
      <vt:lpstr>SP1</vt:lpstr>
      <vt:lpstr>SP2</vt:lpstr>
      <vt:lpstr>SP3</vt:lpstr>
      <vt:lpstr>Appendix</vt:lpstr>
      <vt:lpstr>Problem with Using SNS_new_shared</vt:lpstr>
      <vt:lpstr>Solution to False Positive Problem</vt:lpstr>
    </vt:vector>
  </TitlesOfParts>
  <Company>Intel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lastModifiedBy>Microsoft Office User</cp:lastModifiedBy>
  <cp:revision>1183</cp:revision>
  <cp:lastPrinted>1998-02-10T13:28:06Z</cp:lastPrinted>
  <dcterms:created xsi:type="dcterms:W3CDTF">2009-11-13T19:11:16Z</dcterms:created>
  <dcterms:modified xsi:type="dcterms:W3CDTF">2021-01-25T17:06:05Z</dcterms:modified>
</cp:coreProperties>
</file>