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48" r:id="rId3"/>
    <p:sldId id="283" r:id="rId4"/>
    <p:sldId id="299" r:id="rId5"/>
    <p:sldId id="300" r:id="rId6"/>
    <p:sldId id="379" r:id="rId7"/>
    <p:sldId id="380" r:id="rId8"/>
    <p:sldId id="366" r:id="rId9"/>
    <p:sldId id="367" r:id="rId10"/>
    <p:sldId id="369" r:id="rId11"/>
    <p:sldId id="381" r:id="rId12"/>
    <p:sldId id="382" r:id="rId13"/>
    <p:sldId id="383" r:id="rId14"/>
    <p:sldId id="385" r:id="rId15"/>
    <p:sldId id="384" r:id="rId16"/>
    <p:sldId id="368" r:id="rId17"/>
    <p:sldId id="386" r:id="rId18"/>
    <p:sldId id="372" r:id="rId19"/>
    <p:sldId id="373" r:id="rId20"/>
    <p:sldId id="374" r:id="rId21"/>
    <p:sldId id="375" r:id="rId22"/>
    <p:sldId id="376" r:id="rId23"/>
    <p:sldId id="387" r:id="rId24"/>
    <p:sldId id="378" r:id="rId25"/>
    <p:sldId id="345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/>
  </p:normalViewPr>
  <p:slideViewPr>
    <p:cSldViewPr>
      <p:cViewPr varScale="1">
        <p:scale>
          <a:sx n="119" d="100"/>
          <a:sy n="119" d="100"/>
        </p:scale>
        <p:origin x="120" y="1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Analysis of Secure LTF Frequency Windows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49568"/>
              </p:ext>
            </p:extLst>
          </p:nvPr>
        </p:nvGraphicFramePr>
        <p:xfrm>
          <a:off x="1001713" y="2419350"/>
          <a:ext cx="98552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9350"/>
                        <a:ext cx="9855200" cy="240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4D45F365-F420-416A-B1A1-2A7E6A8DE5E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B6BD75-C914-440E-8094-DFE86C4B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40 MHz – Flattop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5633C-D0A8-45EE-8B30-F3CA39E8D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HE40 2x Subcarriers</a:t>
            </a:r>
          </a:p>
          <a:p>
            <a:r>
              <a:rPr lang="en-US" dirty="0"/>
              <a:t>Flattop window (truncated at 0.5)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25DE1E-AE7D-4E87-8490-8C6F920CD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Time domain</a:t>
            </a:r>
          </a:p>
          <a:p>
            <a:r>
              <a:rPr lang="en-US" dirty="0"/>
              <a:t>Equivalent “Pulse shaper”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9D8501-217A-4056-93FF-02E96A7AAD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7B67E-7AB0-45E5-8ADD-F497CA26E4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42863-4648-4259-8A88-7B29EF030C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E65AD88E-D71E-4F22-A7C0-563551B6803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65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6BD75-C914-440E-8094-DFE86C4B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40 MHz – Trimmed Raised Cosine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5633C-D0A8-45EE-8B30-F3CA39E8D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HE40 2x Subcarriers</a:t>
            </a:r>
          </a:p>
          <a:p>
            <a:r>
              <a:rPr lang="en-US" dirty="0"/>
              <a:t>Raised cosine (</a:t>
            </a:r>
            <a:r>
              <a:rPr lang="el-GR" dirty="0"/>
              <a:t>β</a:t>
            </a:r>
            <a:r>
              <a:rPr lang="en-US" dirty="0"/>
              <a:t>=0.3), cut at 0.5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25DE1E-AE7D-4E87-8490-8C6F920CD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Time domain</a:t>
            </a:r>
          </a:p>
          <a:p>
            <a:r>
              <a:rPr lang="en-US" dirty="0"/>
              <a:t>Equivalent “Pulse shaper”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9D8501-217A-4056-93FF-02E96A7AAD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7B67E-7AB0-45E5-8ADD-F497CA26E4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42863-4648-4259-8A88-7B29EF030C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822E2ED-94F4-4AD3-BEF3-10754A63422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E3C5EFD9-F765-42E2-9996-71DABE320E8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337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46AC5AEF-1DCF-43A3-83B5-DD4673CDEE8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90EEBF-B2C7-4696-9D58-98D87A67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80 MHz – Rectangle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38482B-2442-4920-9ABF-0EB854941E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HE80 2x Subcarriers</a:t>
            </a:r>
          </a:p>
          <a:p>
            <a:r>
              <a:rPr lang="en-US" dirty="0"/>
              <a:t>No Window (rectangular, </a:t>
            </a:r>
            <a:r>
              <a:rPr lang="el-GR" dirty="0"/>
              <a:t>β</a:t>
            </a:r>
            <a:r>
              <a:rPr lang="en-US" dirty="0"/>
              <a:t>=0)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F712448-5E0C-4BDA-840C-1FF2457A7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 Tx window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6F7E3-5525-4862-A010-F37687640B0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0E117-BA93-43CE-88B4-A0AD4F4058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946FE-2DD2-4356-91FB-EFC369848E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515DE31-81C4-4C5B-B31C-78144E224234}"/>
              </a:ext>
            </a:extLst>
          </p:cNvPr>
          <p:cNvCxnSpPr>
            <a:cxnSpLocks/>
            <a:stCxn id="15" idx="3"/>
          </p:cNvCxnSpPr>
          <p:nvPr/>
        </p:nvCxnSpPr>
        <p:spPr bwMode="auto">
          <a:xfrm>
            <a:off x="9009129" y="2814637"/>
            <a:ext cx="134871" cy="6905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FCF8E5D-C487-4558-B2A9-3AD1E4B939A0}"/>
              </a:ext>
            </a:extLst>
          </p:cNvPr>
          <p:cNvSpPr txBox="1"/>
          <p:nvPr/>
        </p:nvSpPr>
        <p:spPr>
          <a:xfrm>
            <a:off x="8106318" y="2599193"/>
            <a:ext cx="9028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0.1 </a:t>
            </a:r>
          </a:p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60 ns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EFCB682-7C10-4C51-B31F-762198FA2A32}"/>
              </a:ext>
            </a:extLst>
          </p:cNvPr>
          <p:cNvCxnSpPr>
            <a:cxnSpLocks/>
          </p:cNvCxnSpPr>
          <p:nvPr/>
        </p:nvCxnSpPr>
        <p:spPr bwMode="auto">
          <a:xfrm>
            <a:off x="7529847" y="3388916"/>
            <a:ext cx="242553" cy="5734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250CD2E-073C-4ED6-B50B-3F166DDE6970}"/>
              </a:ext>
            </a:extLst>
          </p:cNvPr>
          <p:cNvSpPr txBox="1"/>
          <p:nvPr/>
        </p:nvSpPr>
        <p:spPr>
          <a:xfrm>
            <a:off x="7056352" y="2962394"/>
            <a:ext cx="10858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0.04 </a:t>
            </a:r>
          </a:p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160 ns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C5333E2-D522-49E9-A94E-8D468F3F72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15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2068F5B8-35CA-4B57-B9BA-31E394ECE6C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90EEBF-B2C7-4696-9D58-98D87A67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20 MHz – Rectangle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38482B-2442-4920-9ABF-0EB854941E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No Window (rectangular, </a:t>
            </a:r>
            <a:r>
              <a:rPr lang="el-GR" dirty="0"/>
              <a:t>β</a:t>
            </a:r>
            <a:r>
              <a:rPr lang="en-US" dirty="0"/>
              <a:t>=0)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F712448-5E0C-4BDA-840C-1FF2457A7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Tx window needed very much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6F7E3-5525-4862-A010-F37687640B0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0E117-BA93-43CE-88B4-A0AD4F4058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946FE-2DD2-4356-91FB-EFC369848E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515DE31-81C4-4C5B-B31C-78144E224234}"/>
              </a:ext>
            </a:extLst>
          </p:cNvPr>
          <p:cNvCxnSpPr>
            <a:cxnSpLocks/>
            <a:stCxn id="15" idx="3"/>
          </p:cNvCxnSpPr>
          <p:nvPr/>
        </p:nvCxnSpPr>
        <p:spPr bwMode="auto">
          <a:xfrm>
            <a:off x="9009129" y="2814637"/>
            <a:ext cx="134871" cy="6905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FCF8E5D-C487-4558-B2A9-3AD1E4B939A0}"/>
              </a:ext>
            </a:extLst>
          </p:cNvPr>
          <p:cNvSpPr txBox="1"/>
          <p:nvPr/>
        </p:nvSpPr>
        <p:spPr>
          <a:xfrm>
            <a:off x="8106318" y="2599193"/>
            <a:ext cx="9028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0.1 </a:t>
            </a:r>
          </a:p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60 ns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EFCB682-7C10-4C51-B31F-762198FA2A32}"/>
              </a:ext>
            </a:extLst>
          </p:cNvPr>
          <p:cNvCxnSpPr>
            <a:cxnSpLocks/>
          </p:cNvCxnSpPr>
          <p:nvPr/>
        </p:nvCxnSpPr>
        <p:spPr bwMode="auto">
          <a:xfrm>
            <a:off x="7529847" y="3388916"/>
            <a:ext cx="242553" cy="5734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250CD2E-073C-4ED6-B50B-3F166DDE6970}"/>
              </a:ext>
            </a:extLst>
          </p:cNvPr>
          <p:cNvSpPr txBox="1"/>
          <p:nvPr/>
        </p:nvSpPr>
        <p:spPr>
          <a:xfrm>
            <a:off x="7056352" y="2962394"/>
            <a:ext cx="10858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0.04 </a:t>
            </a:r>
          </a:p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160 ns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75B8E1A-E2C1-4804-9ECC-462C24D5487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3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8FF5F1EA-D52D-4BFF-8371-7E78380051B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2550BF-EC9A-4499-930E-D8DEE42BC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20 MHz – Raised Cosine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A7E47-CDCB-4A82-B19A-8CBA66346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Raised cosine (</a:t>
            </a:r>
            <a:r>
              <a:rPr lang="el-GR" dirty="0"/>
              <a:t>β</a:t>
            </a:r>
            <a:r>
              <a:rPr lang="en-US" dirty="0"/>
              <a:t>=0.6)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2793A-2ADC-4E54-BB18-0ED0D8F748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Not enough to meet spec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FBE4D1-FD36-4E00-8775-7B8FF0BB0D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2B2198-29B6-4365-AB14-CA321CBF65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292EC9-91B7-44BD-B208-40DAF01851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B3BDF8C-9C12-44AF-B74D-5A77DDAC76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808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6BD75-C914-440E-8094-DFE86C4B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20 MHz – Flattop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5633C-D0A8-45EE-8B30-F3CA39E8D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Flattop window (truncated at 0.5)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25DE1E-AE7D-4E87-8490-8C6F920CD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Not enough to meet spec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9D8501-217A-4056-93FF-02E96A7AAD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7B67E-7AB0-45E5-8ADD-F497CA26E4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42863-4648-4259-8A88-7B29EF030C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6AD83E7-DD2E-4AB5-84DE-248613960E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D8A1AAE8-08FD-427C-99D8-202180F85BF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883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D9BA570D-E173-4399-ACEB-199C9D70E4B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CFE708-C7A4-4BCB-B33F-6E6775160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20 MHz – Kaiser Window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913A5-F5F7-4CCF-A467-72A95450E1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Kaiser window (</a:t>
            </a:r>
            <a:r>
              <a:rPr lang="el-GR" dirty="0"/>
              <a:t>β</a:t>
            </a:r>
            <a:r>
              <a:rPr lang="en-US" dirty="0"/>
              <a:t>=3)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21BDF4-34B0-416A-949D-EC4A552BD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Aggressive enough to meet spec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07298-E9B5-43E8-B1AD-39E99D3417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AF4C1D-BDAE-44DB-BF8F-133229DA33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00DFDD-BA7F-467D-8C01-61EBBFA9D0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0A7DE4F0-D107-44BC-845F-B92191C8AB2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46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E708-C7A4-4BCB-B33F-6E6775160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20 MHz – Chebyshev Window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913A5-F5F7-4CCF-A467-72A95450E1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Chebyshev Window (sidelobes at -30 dB)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21BDF4-34B0-416A-949D-EC4A552BD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For small window size and not aggressive sidelobes, has peaks at boundary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07298-E9B5-43E8-B1AD-39E99D3417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AF4C1D-BDAE-44DB-BF8F-133229DA33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00DFDD-BA7F-467D-8C01-61EBBFA9D0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71056B4-27D3-4DE9-AC90-4C300A4F7A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14036906-D1B4-431E-A43D-114C5E41E6D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906A685-DDB3-451F-813E-F2461C4AB8B5}"/>
              </a:ext>
            </a:extLst>
          </p:cNvPr>
          <p:cNvSpPr txBox="1"/>
          <p:nvPr/>
        </p:nvSpPr>
        <p:spPr>
          <a:xfrm>
            <a:off x="1676400" y="2676137"/>
            <a:ext cx="12757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Peak at boundary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A8F759A-6F60-4844-8BDA-06549A3676E1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4000" y="2953136"/>
            <a:ext cx="790299" cy="552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85737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F0D89DF-33A3-4E8E-9D61-EB18ADC76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Cramer-Rao Lower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E2AD8A21-7827-4222-AF16-BBA137E1CC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Formula for generic signal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acc>
                            <m:accPr>
                              <m:chr m:val="̂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𝑺𝑵𝑹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𝑺𝑵𝑹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𝑺𝑵𝑹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OFDM specific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nary>
                        <m:naryPr>
                          <m:chr m:val="∑"/>
                          <m:supHide m:val="on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E2AD8A21-7827-4222-AF16-BBA137E1CC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3BB71-ECA4-4456-B734-A98C2C5BF6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78ECD-9A02-4D28-A103-2B539C99593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0C0818-48A4-49ED-A7B7-007FC3E970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13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09194-717B-4CD6-97D0-F7783FF3F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CRLB Evaluation – 80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3D7D8-6E84-4823-BC5D-5E62DC869D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Can add more paths to reflect multipath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533FB-ED57-4902-8157-1B7BB84690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HE80 2x LTF – 512 FFT size</a:t>
            </a:r>
          </a:p>
          <a:p>
            <a:r>
              <a:rPr lang="en-US" dirty="0"/>
              <a:t>498 subcarriers, 3 DC, no pilots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7F87E-8F70-4C72-B8FA-A6477D2A75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1C8C0-0982-41E7-89DA-D58008A583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8B39D7-47F7-4A57-BA31-6610A53635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6178BA4D-DBD6-46C7-B774-1605496777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E5F7554-9B3A-4CB4-BAF8-4B2A40D585E6}"/>
              </a:ext>
            </a:extLst>
          </p:cNvPr>
          <p:cNvSpPr txBox="1"/>
          <p:nvPr/>
        </p:nvSpPr>
        <p:spPr>
          <a:xfrm>
            <a:off x="1447800" y="4495800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generic signal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0B7AD32-F717-4CAB-99FF-F34704E19B8A}"/>
              </a:ext>
            </a:extLst>
          </p:cNvPr>
          <p:cNvCxnSpPr/>
          <p:nvPr/>
        </p:nvCxnSpPr>
        <p:spPr bwMode="auto">
          <a:xfrm flipV="1">
            <a:off x="1981200" y="4150519"/>
            <a:ext cx="533400" cy="3452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6F84AEA-FD04-422F-AE90-3072914DDDD1}"/>
              </a:ext>
            </a:extLst>
          </p:cNvPr>
          <p:cNvSpPr txBox="1"/>
          <p:nvPr/>
        </p:nvSpPr>
        <p:spPr>
          <a:xfrm>
            <a:off x="4114800" y="3769468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OFDM signal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D28D6E4-5728-42C7-B202-FCC03D097951}"/>
              </a:ext>
            </a:extLst>
          </p:cNvPr>
          <p:cNvCxnSpPr>
            <a:cxnSpLocks/>
          </p:cNvCxnSpPr>
          <p:nvPr/>
        </p:nvCxnSpPr>
        <p:spPr bwMode="auto">
          <a:xfrm flipH="1">
            <a:off x="3505200" y="3907968"/>
            <a:ext cx="609600" cy="1355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7B73D21-3C7C-429F-81A0-7F65689F3DD1}"/>
              </a:ext>
            </a:extLst>
          </p:cNvPr>
          <p:cNvSpPr txBox="1"/>
          <p:nvPr/>
        </p:nvSpPr>
        <p:spPr>
          <a:xfrm>
            <a:off x="3536717" y="2695172"/>
            <a:ext cx="1271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OFDM+multipath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59524AD-832B-4FD4-A74A-21B7C56BC1DE}"/>
              </a:ext>
            </a:extLst>
          </p:cNvPr>
          <p:cNvCxnSpPr>
            <a:cxnSpLocks/>
            <a:stCxn id="21" idx="2"/>
          </p:cNvCxnSpPr>
          <p:nvPr/>
        </p:nvCxnSpPr>
        <p:spPr bwMode="auto">
          <a:xfrm flipH="1">
            <a:off x="3536717" y="2972171"/>
            <a:ext cx="635751" cy="2401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1" name="Content Placeholder 30">
            <a:extLst>
              <a:ext uri="{FF2B5EF4-FFF2-40B4-BE49-F238E27FC236}">
                <a16:creationId xmlns:a16="http://schemas.microsoft.com/office/drawing/2014/main" id="{9BCAC6A6-BF7A-4213-9780-9C858977684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05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5626-18E1-41BA-874D-C3556560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40AB-3C48-4B27-AE48-D35F0D5E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Attacker tries to modify the measured range</a:t>
            </a:r>
          </a:p>
          <a:p>
            <a:pPr lvl="1"/>
            <a:r>
              <a:rPr lang="en-US" sz="1800" dirty="0"/>
              <a:t>Make STA appear closer to AP to fake proximity detection</a:t>
            </a:r>
          </a:p>
          <a:p>
            <a:pPr lvl="1"/>
            <a:r>
              <a:rPr lang="en-US" sz="1800" dirty="0"/>
              <a:t>Spoof time-stamps t2 or t4 to achieve that</a:t>
            </a:r>
          </a:p>
          <a:p>
            <a:pPr lvl="1"/>
            <a:endParaRPr lang="en-US" sz="1800" dirty="0"/>
          </a:p>
          <a:p>
            <a:r>
              <a:rPr lang="en-US" sz="2000" dirty="0"/>
              <a:t>Focus on physical layer attack</a:t>
            </a:r>
          </a:p>
          <a:p>
            <a:pPr lvl="1"/>
            <a:r>
              <a:rPr lang="en-US" sz="1800" dirty="0"/>
              <a:t>Assume that MAC level is authenticated/encrypted</a:t>
            </a:r>
          </a:p>
          <a:p>
            <a:pPr lvl="1"/>
            <a:r>
              <a:rPr lang="en-US" sz="1800" dirty="0"/>
              <a:t>Includes time-stamps t1/t4 feedback to initiator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DBAE5-22DB-49AF-8E9F-21E83197BC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1AB38-5134-495E-B8A3-48C97FB5C3B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588AF-B4D6-4931-8CAD-3A068C199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4AB8DE-60DD-472B-8FA0-6534C47EB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46626"/>
            <a:ext cx="6832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001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E4DE6-AFDB-4728-96DC-2F9EA6EA0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CRLB Evaluation Raised-Cosine – 80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E02DD-F3CF-4204-AF23-F1B23E7E41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Some degradation due to reduced effective bandwidth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FC84245-B484-4DB1-914E-028986DA01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E625AA-2382-43DE-B06A-475967633C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Renormalize to keep power constant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8AB9749-F0D6-40E9-A084-E1D5015362B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6C7A23-136A-4E6C-B5AD-A90E0D856F9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389D9-0E0B-47C7-83C0-3BB0C52F85E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132EE3-5333-46B3-B2B8-33F44AF7B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F7FFCD-9BAB-4BCE-834D-495CD023DC42}"/>
              </a:ext>
            </a:extLst>
          </p:cNvPr>
          <p:cNvSpPr txBox="1"/>
          <p:nvPr/>
        </p:nvSpPr>
        <p:spPr>
          <a:xfrm>
            <a:off x="4114800" y="3873519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OFDM signal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91607A-161F-422B-921C-8EDD4ACD1833}"/>
              </a:ext>
            </a:extLst>
          </p:cNvPr>
          <p:cNvCxnSpPr>
            <a:cxnSpLocks/>
            <a:stCxn id="12" idx="1"/>
          </p:cNvCxnSpPr>
          <p:nvPr/>
        </p:nvCxnSpPr>
        <p:spPr bwMode="auto">
          <a:xfrm flipH="1">
            <a:off x="3505200" y="4012019"/>
            <a:ext cx="609600" cy="31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68380FE-923A-4B13-BD64-F1FEB33585BA}"/>
              </a:ext>
            </a:extLst>
          </p:cNvPr>
          <p:cNvSpPr txBox="1"/>
          <p:nvPr/>
        </p:nvSpPr>
        <p:spPr>
          <a:xfrm>
            <a:off x="3657600" y="2644363"/>
            <a:ext cx="1271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OFDM+multipath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8E13091-D3FA-4DEF-B782-E06F3B39BEF7}"/>
              </a:ext>
            </a:extLst>
          </p:cNvPr>
          <p:cNvCxnSpPr>
            <a:cxnSpLocks/>
            <a:stCxn id="14" idx="2"/>
          </p:cNvCxnSpPr>
          <p:nvPr/>
        </p:nvCxnSpPr>
        <p:spPr bwMode="auto">
          <a:xfrm flipH="1">
            <a:off x="3657600" y="2921362"/>
            <a:ext cx="635751" cy="2401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DF0E57C-0E2B-4410-BE8A-EBD1C031A26D}"/>
              </a:ext>
            </a:extLst>
          </p:cNvPr>
          <p:cNvSpPr txBox="1"/>
          <p:nvPr/>
        </p:nvSpPr>
        <p:spPr>
          <a:xfrm>
            <a:off x="1905000" y="4648200"/>
            <a:ext cx="1230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Rectangle OFDM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220E5A6-2AAB-4452-BEFA-BF3742CFF733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3274" y="4043559"/>
            <a:ext cx="543383" cy="6096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6867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F4EEA-CC36-4455-AB89-FA2A96A9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CRLB Evaluation Flattop – 80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F14CE-9BF8-4B18-AEEF-14B603AC3C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Similar degradation, slightly better in multipath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C081E02B-C890-4003-8DCF-6F86762714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C40F60-CF5D-4B30-BA3D-A755EC7A6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Window is cut at 0.5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FE6A210-FDDF-471C-B3B0-8C633D1DFB2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83EA84-A719-4B93-A6C1-0D00A463B3F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07C66-D69E-4A40-9062-B2CC16F178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92C556-22AD-4853-BE96-AD0BFC99A1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1F4E2E-B7B7-466B-AE9A-7A2740FD53B0}"/>
              </a:ext>
            </a:extLst>
          </p:cNvPr>
          <p:cNvSpPr txBox="1"/>
          <p:nvPr/>
        </p:nvSpPr>
        <p:spPr>
          <a:xfrm>
            <a:off x="4114800" y="3873519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OFDM signal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ACEFB9C-49FE-4E56-B3A0-969A227E5F55}"/>
              </a:ext>
            </a:extLst>
          </p:cNvPr>
          <p:cNvCxnSpPr>
            <a:cxnSpLocks/>
            <a:stCxn id="12" idx="1"/>
          </p:cNvCxnSpPr>
          <p:nvPr/>
        </p:nvCxnSpPr>
        <p:spPr bwMode="auto">
          <a:xfrm flipH="1">
            <a:off x="3657600" y="4012019"/>
            <a:ext cx="457200" cy="102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DC7868A-BFC9-432D-AED1-4B6BE9711342}"/>
              </a:ext>
            </a:extLst>
          </p:cNvPr>
          <p:cNvSpPr txBox="1"/>
          <p:nvPr/>
        </p:nvSpPr>
        <p:spPr>
          <a:xfrm>
            <a:off x="3657600" y="2644363"/>
            <a:ext cx="1271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OFDM+multipath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20FF763-BBFC-407E-8E34-F8C714389A43}"/>
              </a:ext>
            </a:extLst>
          </p:cNvPr>
          <p:cNvCxnSpPr>
            <a:cxnSpLocks/>
            <a:stCxn id="14" idx="2"/>
          </p:cNvCxnSpPr>
          <p:nvPr/>
        </p:nvCxnSpPr>
        <p:spPr bwMode="auto">
          <a:xfrm flipH="1">
            <a:off x="3657600" y="2921362"/>
            <a:ext cx="635751" cy="2401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15832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B2F5-DD2A-4159-8AD3-9AA24778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CRLB Evaluation Trimmed Raised-Cosine – 80 MHz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45957-D9CD-41AF-B03C-19E5719895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Slightly better than Flattop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CA4EC3B8-538A-4E7C-8A3E-E50AE97B5F8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A21E3E-3AAE-4E11-8EFB-28BE58BF8C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Similar to Flattop, cut at 0.5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15002B6-767A-458B-8777-623166C3BFF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8D334E-EE5D-4EC8-BBB2-42982283A6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ADBA7C-E7A5-4991-B6F1-3C8657E5A7E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6A36C4-4AD8-47EE-AFB1-20199214AA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8C2B42-4350-4A73-A569-A5DAEBFCEB0B}"/>
              </a:ext>
            </a:extLst>
          </p:cNvPr>
          <p:cNvSpPr txBox="1"/>
          <p:nvPr/>
        </p:nvSpPr>
        <p:spPr>
          <a:xfrm>
            <a:off x="4114800" y="3873519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OFDM signal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7A4DC71-9B6C-46BB-9EDE-ABCAD4AC6290}"/>
              </a:ext>
            </a:extLst>
          </p:cNvPr>
          <p:cNvCxnSpPr>
            <a:cxnSpLocks/>
            <a:stCxn id="12" idx="1"/>
          </p:cNvCxnSpPr>
          <p:nvPr/>
        </p:nvCxnSpPr>
        <p:spPr bwMode="auto">
          <a:xfrm flipH="1">
            <a:off x="3657600" y="4012019"/>
            <a:ext cx="457200" cy="102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5B0079F-297F-4C33-9D28-466D853B1D67}"/>
              </a:ext>
            </a:extLst>
          </p:cNvPr>
          <p:cNvSpPr txBox="1"/>
          <p:nvPr/>
        </p:nvSpPr>
        <p:spPr>
          <a:xfrm>
            <a:off x="3657600" y="2644363"/>
            <a:ext cx="1271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OFDM+multipath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28CE4C7-EEA0-4EED-AF31-5B6248E3621D}"/>
              </a:ext>
            </a:extLst>
          </p:cNvPr>
          <p:cNvCxnSpPr>
            <a:cxnSpLocks/>
            <a:stCxn id="14" idx="2"/>
          </p:cNvCxnSpPr>
          <p:nvPr/>
        </p:nvCxnSpPr>
        <p:spPr bwMode="auto">
          <a:xfrm flipH="1">
            <a:off x="3657600" y="2921362"/>
            <a:ext cx="635751" cy="2401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89470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981E6-486C-4BC6-AF3E-2C37E9DA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 Window Comparison – 40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00B18-0C90-4010-B776-5C516849BA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Some performance degradation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Flattop worse than rectangle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Trimmed raised-cosine has less loss than flattop</a:t>
            </a:r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8ED6BFA-53B2-425D-85D5-91F153B9060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243BF-C64E-43C7-B2CE-1F7363DCF7E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4AF40-7C61-447D-BF41-A43B94B16B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EAD43C-3AF7-4828-BC57-E25B9B1D0C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A7684-03CA-4734-97A5-CEB67ED64340}"/>
              </a:ext>
            </a:extLst>
          </p:cNvPr>
          <p:cNvSpPr txBox="1"/>
          <p:nvPr/>
        </p:nvSpPr>
        <p:spPr>
          <a:xfrm>
            <a:off x="8737308" y="3843895"/>
            <a:ext cx="1076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Trimmed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Raised-cosine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31B2E1-7E63-4440-A6E7-4E49505B325D}"/>
              </a:ext>
            </a:extLst>
          </p:cNvPr>
          <p:cNvCxnSpPr>
            <a:cxnSpLocks/>
          </p:cNvCxnSpPr>
          <p:nvPr/>
        </p:nvCxnSpPr>
        <p:spPr bwMode="auto">
          <a:xfrm flipV="1">
            <a:off x="9180848" y="3657600"/>
            <a:ext cx="326834" cy="1862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369AFB2-013C-4123-A043-F2B6D74AAD0B}"/>
              </a:ext>
            </a:extLst>
          </p:cNvPr>
          <p:cNvSpPr txBox="1"/>
          <p:nvPr/>
        </p:nvSpPr>
        <p:spPr>
          <a:xfrm>
            <a:off x="9266770" y="2719447"/>
            <a:ext cx="599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flattop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DD5EFE2-590E-4F98-9FD3-044710D15AFE}"/>
              </a:ext>
            </a:extLst>
          </p:cNvPr>
          <p:cNvCxnSpPr>
            <a:cxnSpLocks/>
          </p:cNvCxnSpPr>
          <p:nvPr/>
        </p:nvCxnSpPr>
        <p:spPr bwMode="auto">
          <a:xfrm flipH="1">
            <a:off x="9448801" y="2995193"/>
            <a:ext cx="117763" cy="4822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410BC53-687A-40BD-9F4F-E07A0271A27C}"/>
              </a:ext>
            </a:extLst>
          </p:cNvPr>
          <p:cNvSpPr txBox="1"/>
          <p:nvPr/>
        </p:nvSpPr>
        <p:spPr>
          <a:xfrm>
            <a:off x="7086600" y="3200400"/>
            <a:ext cx="765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rectangle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277B71E-90C2-4DC8-AFA3-65367525D5C2}"/>
              </a:ext>
            </a:extLst>
          </p:cNvPr>
          <p:cNvCxnSpPr>
            <a:cxnSpLocks/>
            <a:stCxn id="13" idx="3"/>
          </p:cNvCxnSpPr>
          <p:nvPr/>
        </p:nvCxnSpPr>
        <p:spPr bwMode="auto">
          <a:xfrm>
            <a:off x="7852451" y="3338900"/>
            <a:ext cx="4523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11889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Content Placeholder 3">
            <a:extLst>
              <a:ext uri="{FF2B5EF4-FFF2-40B4-BE49-F238E27FC236}">
                <a16:creationId xmlns:a16="http://schemas.microsoft.com/office/drawing/2014/main" id="{B1649973-E0CA-409B-BE33-321CB33804A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066D1-FAFF-4F82-99D8-65F01C330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 Window Comparison – 20 MHz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D1A8F0-7739-4758-AB61-258E3E91B9C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C07776-4A28-4FDB-A1DE-9631E63F66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253C92-3654-4624-9C9E-117E8975E9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E95262-EC9F-41AA-8ECA-6D1CEE716A1B}"/>
              </a:ext>
            </a:extLst>
          </p:cNvPr>
          <p:cNvSpPr txBox="1"/>
          <p:nvPr/>
        </p:nvSpPr>
        <p:spPr>
          <a:xfrm>
            <a:off x="8991600" y="2771373"/>
            <a:ext cx="597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Kaiser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D72BF17-BB2D-4327-B0AC-DF7F5D58DB54}"/>
              </a:ext>
            </a:extLst>
          </p:cNvPr>
          <p:cNvCxnSpPr>
            <a:cxnSpLocks/>
          </p:cNvCxnSpPr>
          <p:nvPr/>
        </p:nvCxnSpPr>
        <p:spPr bwMode="auto">
          <a:xfrm flipH="1">
            <a:off x="8915400" y="3076002"/>
            <a:ext cx="341648" cy="3770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1D7EC97-B16D-4B21-896A-B925F2B11610}"/>
              </a:ext>
            </a:extLst>
          </p:cNvPr>
          <p:cNvSpPr txBox="1"/>
          <p:nvPr/>
        </p:nvSpPr>
        <p:spPr>
          <a:xfrm>
            <a:off x="8544412" y="3890248"/>
            <a:ext cx="599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flattop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03999F3-F92B-432D-8E3C-108002383D96}"/>
              </a:ext>
            </a:extLst>
          </p:cNvPr>
          <p:cNvCxnSpPr>
            <a:cxnSpLocks/>
            <a:stCxn id="21" idx="3"/>
          </p:cNvCxnSpPr>
          <p:nvPr/>
        </p:nvCxnSpPr>
        <p:spPr bwMode="auto">
          <a:xfrm flipV="1">
            <a:off x="9144000" y="3786153"/>
            <a:ext cx="381000" cy="2425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87B42DF-EB23-45D7-B839-5FA49216B3B9}"/>
              </a:ext>
            </a:extLst>
          </p:cNvPr>
          <p:cNvSpPr txBox="1"/>
          <p:nvPr/>
        </p:nvSpPr>
        <p:spPr>
          <a:xfrm>
            <a:off x="7111673" y="3505200"/>
            <a:ext cx="765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rectangle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62C246E-A252-4F4A-9782-B7CBE4020FB2}"/>
              </a:ext>
            </a:extLst>
          </p:cNvPr>
          <p:cNvCxnSpPr>
            <a:cxnSpLocks/>
            <a:stCxn id="23" idx="3"/>
          </p:cNvCxnSpPr>
          <p:nvPr/>
        </p:nvCxnSpPr>
        <p:spPr bwMode="auto">
          <a:xfrm>
            <a:off x="7877524" y="3643700"/>
            <a:ext cx="4523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6B599AA0-CD48-4297-B64F-32728D86573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Some performance degradation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Flattop worse than rectangle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Kaiser even more aggressive than flattop – and more loss</a:t>
            </a:r>
          </a:p>
        </p:txBody>
      </p:sp>
    </p:spTree>
    <p:extLst>
      <p:ext uri="{BB962C8B-B14F-4D97-AF65-F5344CB8AC3E}">
        <p14:creationId xmlns:p14="http://schemas.microsoft.com/office/powerpoint/2010/main" val="26889841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DCB-8B62-479A-B319-76540CE3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D25B-4E36-4816-9FE9-00A949103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Higher bandwidth signals are more secure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80 and 160 MHz LTFs don’t need Tx windows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40 MHz can be easily addressed, choice of options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20 MHz needs aggressive window, with further degradation of performance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F0230-A921-47CB-8FFC-DBE83DF757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C1273-B3B0-4F8D-8A4F-2658C79A26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BF650-E5BE-4DBA-B578-921CB653E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6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7D14-E6F8-4FEA-862B-4118AFFF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Attack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B2DB-99F3-4B3B-9EBE-783FFBA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line security</a:t>
            </a:r>
          </a:p>
          <a:p>
            <a:pPr lvl="1"/>
            <a:r>
              <a:rPr lang="en-US" dirty="0"/>
              <a:t>Use secure LTF (sequence unknown to attacker)</a:t>
            </a:r>
          </a:p>
          <a:p>
            <a:pPr lvl="1"/>
            <a:r>
              <a:rPr lang="en-US" dirty="0"/>
              <a:t>Replace Cyclic Prefix (CP) with zero-padded Guard Interval (to reduce structure)</a:t>
            </a:r>
          </a:p>
          <a:p>
            <a:pPr lvl="1"/>
            <a:endParaRPr lang="en-US" dirty="0"/>
          </a:p>
          <a:p>
            <a:r>
              <a:rPr lang="en-US" dirty="0"/>
              <a:t>Attack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Frequency Domain/ Computational attack: attacker observes fraction of symbol and predicts the rest to attack the later part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Time Domain/MMSE Attack: attacker continuously observes and attacks using low pass nature of baseband signal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E1BF7-853F-4478-99EF-598AFAD098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88398-37C2-46F6-AB35-56ED549108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9FED-D58E-4DDD-B5D2-E7B5124C2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Domain/Computational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/>
            <a:r>
              <a:rPr lang="en-US" dirty="0"/>
              <a:t>Steps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Attacker will listen to first half portion of 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Then try to estimate the full time-domain LTF waveform (typically by estimating frequency QAM symbols)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Change measured t2 or t4 by transmitting the last (estimated) quarter of time-domain LTF waveform with timing advance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dirty="0"/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received SNR (listen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Processing delay of 100 ns okay</a:t>
            </a:r>
          </a:p>
          <a:p>
            <a:pPr marL="0" indent="0"/>
            <a:r>
              <a:rPr lang="en-US" dirty="0"/>
              <a:t>Disadvantages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Attack correlation limited by attack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Receiver will notice poor SINR if boost power</a:t>
            </a: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6858000" y="4419600"/>
            <a:ext cx="4349909" cy="1514871"/>
            <a:chOff x="1112644" y="4295677"/>
            <a:chExt cx="4349909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5" y="4581128"/>
              <a:ext cx="1273839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half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3592814" y="5310138"/>
              <a:ext cx="612068" cy="50041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Last quarter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112644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8A76B4-A767-4ECF-8FB0-A8C8FBE2234B}"/>
              </a:ext>
            </a:extLst>
          </p:cNvPr>
          <p:cNvCxnSpPr/>
          <p:nvPr/>
        </p:nvCxnSpPr>
        <p:spPr bwMode="auto">
          <a:xfrm>
            <a:off x="7652811" y="4419600"/>
            <a:ext cx="24485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A474B00-864D-4972-9008-94AEC5312139}"/>
              </a:ext>
            </a:extLst>
          </p:cNvPr>
          <p:cNvSpPr txBox="1"/>
          <p:nvPr/>
        </p:nvSpPr>
        <p:spPr>
          <a:xfrm>
            <a:off x="8503434" y="416384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6.4 µs</a:t>
            </a:r>
          </a:p>
        </p:txBody>
      </p:sp>
    </p:spTree>
    <p:extLst>
      <p:ext uri="{BB962C8B-B14F-4D97-AF65-F5344CB8AC3E}">
        <p14:creationId xmlns:p14="http://schemas.microsoft.com/office/powerpoint/2010/main" val="199110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AF98-CCF5-4EF6-BBD5-66B1D24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Domain/MMSE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E338E-9EDE-47D6-8529-31083EB7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Attacker will try to predict the waveform sample-by-sample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Use finite bandwidth of signal and pulse shape/sidelobes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Subtract out predicted symbols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Start </a:t>
            </a:r>
            <a:r>
              <a:rPr lang="en-US" dirty="0" err="1"/>
              <a:t>tx</a:t>
            </a:r>
            <a:r>
              <a:rPr lang="en-US" dirty="0"/>
              <a:t> attack, while </a:t>
            </a:r>
            <a:r>
              <a:rPr lang="en-US" dirty="0" err="1"/>
              <a:t>rx</a:t>
            </a:r>
            <a:r>
              <a:rPr lang="en-US" dirty="0"/>
              <a:t> more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r>
              <a:rPr lang="en-US" dirty="0"/>
              <a:t>Advantages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attack large part of symbol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Does not depend on finite constellation</a:t>
            </a:r>
          </a:p>
          <a:p>
            <a:pPr marL="57150" indent="0"/>
            <a:r>
              <a:rPr lang="en-US" dirty="0"/>
              <a:t>Disadvantages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Needs full duplex, limits receive SNR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Needs to account for inter-symbol-interference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only change RTT by prediction time (less proc. Delay)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5833-F892-48C8-B14B-B6FFFB3FFC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2110-FAF7-4216-9D25-060E3E2B0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01E3-8081-4813-86A0-6345DECFFE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4C2FE00-506E-477E-8AB8-C6414454F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9683" y="1428000"/>
            <a:ext cx="3320101" cy="2486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1F2C45F-2148-4445-92AA-118B59760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9683" y="3914400"/>
            <a:ext cx="3320101" cy="2486400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87F4CDC-E12F-4DC1-BAE3-1A7551A2CF10}"/>
              </a:ext>
            </a:extLst>
          </p:cNvPr>
          <p:cNvCxnSpPr>
            <a:cxnSpLocks/>
            <a:stCxn id="20" idx="2"/>
          </p:cNvCxnSpPr>
          <p:nvPr/>
        </p:nvCxnSpPr>
        <p:spPr bwMode="auto">
          <a:xfrm>
            <a:off x="8991417" y="2795913"/>
            <a:ext cx="228783" cy="4806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ADC448C-1E6D-42C4-BAB6-4DE9ACF03FA4}"/>
              </a:ext>
            </a:extLst>
          </p:cNvPr>
          <p:cNvSpPr txBox="1"/>
          <p:nvPr/>
        </p:nvSpPr>
        <p:spPr>
          <a:xfrm>
            <a:off x="8534400" y="2549692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Measure here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C39B256-9EE7-42A3-A282-DCB7AC079DD8}"/>
              </a:ext>
            </a:extLst>
          </p:cNvPr>
          <p:cNvCxnSpPr>
            <a:cxnSpLocks/>
            <a:stCxn id="25" idx="2"/>
          </p:cNvCxnSpPr>
          <p:nvPr/>
        </p:nvCxnSpPr>
        <p:spPr bwMode="auto">
          <a:xfrm>
            <a:off x="8991417" y="2166115"/>
            <a:ext cx="457016" cy="2389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A115FA-3F05-46AB-A66F-F4255F8F79E0}"/>
              </a:ext>
            </a:extLst>
          </p:cNvPr>
          <p:cNvSpPr txBox="1"/>
          <p:nvPr/>
        </p:nvSpPr>
        <p:spPr>
          <a:xfrm>
            <a:off x="8597719" y="1919894"/>
            <a:ext cx="7873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 here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20165A2-AD12-4505-96C3-77E50CFD9669}"/>
              </a:ext>
            </a:extLst>
          </p:cNvPr>
          <p:cNvCxnSpPr/>
          <p:nvPr/>
        </p:nvCxnSpPr>
        <p:spPr bwMode="auto">
          <a:xfrm>
            <a:off x="9448800" y="16002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99181-FDCC-4CC9-B56B-629A6DE50D26}"/>
              </a:ext>
            </a:extLst>
          </p:cNvPr>
          <p:cNvCxnSpPr>
            <a:cxnSpLocks/>
          </p:cNvCxnSpPr>
          <p:nvPr/>
        </p:nvCxnSpPr>
        <p:spPr bwMode="auto">
          <a:xfrm>
            <a:off x="9448433" y="1751014"/>
            <a:ext cx="3813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A6798C5-C637-4A0F-9F22-780FEFFED845}"/>
              </a:ext>
            </a:extLst>
          </p:cNvPr>
          <p:cNvCxnSpPr>
            <a:cxnSpLocks/>
            <a:stCxn id="35" idx="0"/>
          </p:cNvCxnSpPr>
          <p:nvPr/>
        </p:nvCxnSpPr>
        <p:spPr bwMode="auto">
          <a:xfrm flipH="1" flipV="1">
            <a:off x="9861413" y="1812321"/>
            <a:ext cx="626387" cy="50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F37B83D-01BF-457B-AF53-638007C7FE1B}"/>
              </a:ext>
            </a:extLst>
          </p:cNvPr>
          <p:cNvSpPr txBox="1"/>
          <p:nvPr/>
        </p:nvSpPr>
        <p:spPr>
          <a:xfrm>
            <a:off x="10005937" y="2316009"/>
            <a:ext cx="963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RTT </a:t>
            </a:r>
          </a:p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10AB477-D629-430A-A7EB-45DEA6A6C020}"/>
              </a:ext>
            </a:extLst>
          </p:cNvPr>
          <p:cNvCxnSpPr>
            <a:cxnSpLocks/>
          </p:cNvCxnSpPr>
          <p:nvPr/>
        </p:nvCxnSpPr>
        <p:spPr bwMode="auto">
          <a:xfrm>
            <a:off x="8991416" y="2795913"/>
            <a:ext cx="0" cy="5419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7675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8268-7211-40EB-B80C-4C11960F6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Attack Example 20 MHz - Rectangle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C4D86D5-81FE-43A7-AF09-F3DEDB48E6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/>
          <a:p>
            <a:r>
              <a:rPr lang="en-US" sz="2000" dirty="0"/>
              <a:t>Vulnerability depends on anti-causal part of pulse</a:t>
            </a:r>
          </a:p>
          <a:p>
            <a:r>
              <a:rPr lang="en-US" sz="2000" dirty="0"/>
              <a:t>Caused by frequency domain “interpolation”</a:t>
            </a:r>
          </a:p>
          <a:p>
            <a:endParaRPr lang="en-US" sz="2000" dirty="0"/>
          </a:p>
          <a:p>
            <a:r>
              <a:rPr lang="en-US" sz="2000" dirty="0"/>
              <a:t>Attacker can observe energy up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Processing delay (30-60 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Attack </a:t>
            </a:r>
            <a:r>
              <a:rPr lang="en-US" sz="2000" dirty="0" err="1"/>
              <a:t>ToA</a:t>
            </a:r>
            <a:r>
              <a:rPr lang="en-US" sz="2000" dirty="0"/>
              <a:t> time (30 ns)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/>
              <a:t>If attack both RTT </a:t>
            </a:r>
            <a:r>
              <a:rPr lang="en-US" sz="2000" dirty="0" err="1"/>
              <a:t>ToAs</a:t>
            </a:r>
            <a:r>
              <a:rPr lang="en-US" sz="2000" dirty="0"/>
              <a:t> with 30 ns, can make distance seem 9 meters shorter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B84507-6A4E-465B-9C43-3F9FC8E6A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5484" y="2132807"/>
            <a:ext cx="5080000" cy="3810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54040-100C-45EC-AFC4-1AD014FB319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145E5-96A4-4366-BDEB-A61DB388037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7DE51-5988-4934-BA03-41C31D29CF9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BE8835-D908-4BB1-8D97-7E3E33A06827}"/>
              </a:ext>
            </a:extLst>
          </p:cNvPr>
          <p:cNvSpPr txBox="1"/>
          <p:nvPr/>
        </p:nvSpPr>
        <p:spPr>
          <a:xfrm>
            <a:off x="7038975" y="4323576"/>
            <a:ext cx="185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Observe pulse energy here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494D3B1-E833-4CB2-B45E-5403BD16D838}"/>
              </a:ext>
            </a:extLst>
          </p:cNvPr>
          <p:cNvCxnSpPr/>
          <p:nvPr/>
        </p:nvCxnSpPr>
        <p:spPr bwMode="auto">
          <a:xfrm>
            <a:off x="6936875" y="4648200"/>
            <a:ext cx="2057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FF5A48C-83E4-4668-BB79-2EBF3B6ED13F}"/>
              </a:ext>
            </a:extLst>
          </p:cNvPr>
          <p:cNvCxnSpPr>
            <a:cxnSpLocks/>
          </p:cNvCxnSpPr>
          <p:nvPr/>
        </p:nvCxnSpPr>
        <p:spPr bwMode="auto">
          <a:xfrm>
            <a:off x="8994275" y="4009232"/>
            <a:ext cx="457200" cy="95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D7A566-1297-424B-8447-FA871AD22269}"/>
              </a:ext>
            </a:extLst>
          </p:cNvPr>
          <p:cNvCxnSpPr>
            <a:cxnSpLocks/>
          </p:cNvCxnSpPr>
          <p:nvPr/>
        </p:nvCxnSpPr>
        <p:spPr bwMode="auto">
          <a:xfrm>
            <a:off x="9451475" y="2590800"/>
            <a:ext cx="3783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776AB4B-05E9-45F3-9AEC-264595F60CEB}"/>
              </a:ext>
            </a:extLst>
          </p:cNvPr>
          <p:cNvSpPr txBox="1"/>
          <p:nvPr/>
        </p:nvSpPr>
        <p:spPr>
          <a:xfrm>
            <a:off x="8199786" y="3416562"/>
            <a:ext cx="125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Processing delay 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45 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5753E0-46DB-426D-8225-364DED4CC7A6}"/>
              </a:ext>
            </a:extLst>
          </p:cNvPr>
          <p:cNvSpPr txBox="1"/>
          <p:nvPr/>
        </p:nvSpPr>
        <p:spPr>
          <a:xfrm>
            <a:off x="9565568" y="2817961"/>
            <a:ext cx="813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 by </a:t>
            </a:r>
          </a:p>
          <a:p>
            <a:r>
              <a:rPr lang="en-US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 ns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F17A6EA-2B73-4D10-89B1-7C0AE1B4E7F4}"/>
              </a:ext>
            </a:extLst>
          </p:cNvPr>
          <p:cNvCxnSpPr/>
          <p:nvPr/>
        </p:nvCxnSpPr>
        <p:spPr bwMode="auto">
          <a:xfrm flipV="1">
            <a:off x="8994275" y="3962400"/>
            <a:ext cx="0" cy="7913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C6A3A0B-093F-4E47-BDF0-6D2DC6D46C56}"/>
              </a:ext>
            </a:extLst>
          </p:cNvPr>
          <p:cNvCxnSpPr>
            <a:cxnSpLocks/>
          </p:cNvCxnSpPr>
          <p:nvPr/>
        </p:nvCxnSpPr>
        <p:spPr bwMode="auto">
          <a:xfrm flipV="1">
            <a:off x="9451475" y="2514600"/>
            <a:ext cx="0" cy="16256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4676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F2B3A-B6FD-4073-B2E0-E3C32576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Example 80 MHz - Rectangle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3C86B-9F5A-4051-8104-92F07694BD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/>
              <a:t>When changing bandwidth attacker capabilities stay the same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Higher bandwidth systems are inherently more secure against time domain attack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Tx Window Design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Minimize pulse energy that can be used to attack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Suggest a mask that minimizes energy more than 60ns before main pulse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01AAF32-7248-4C30-BD08-2EF1C0C03F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56C10-34CF-43FE-9D8C-64D83FDFF8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E85E5-96E1-4C4F-AD7A-6C6E2DFF7C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30516-349F-4992-BB78-ED5BB35CAC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079A18-DC68-41D2-B89E-E4B026A6E308}"/>
              </a:ext>
            </a:extLst>
          </p:cNvPr>
          <p:cNvSpPr txBox="1"/>
          <p:nvPr/>
        </p:nvSpPr>
        <p:spPr>
          <a:xfrm>
            <a:off x="7038975" y="4856976"/>
            <a:ext cx="185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Observe pulse energy here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B782B2-0C4C-4D0B-959D-D30602CEE0CC}"/>
              </a:ext>
            </a:extLst>
          </p:cNvPr>
          <p:cNvCxnSpPr/>
          <p:nvPr/>
        </p:nvCxnSpPr>
        <p:spPr bwMode="auto">
          <a:xfrm>
            <a:off x="6936875" y="5181600"/>
            <a:ext cx="2057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36A152F-63AF-45A2-BEC6-FFCC803EB641}"/>
              </a:ext>
            </a:extLst>
          </p:cNvPr>
          <p:cNvCxnSpPr>
            <a:cxnSpLocks/>
          </p:cNvCxnSpPr>
          <p:nvPr/>
        </p:nvCxnSpPr>
        <p:spPr bwMode="auto">
          <a:xfrm>
            <a:off x="8994275" y="4009232"/>
            <a:ext cx="457200" cy="95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84F4989-C9B0-4B4F-8C6E-D4296DC33CD1}"/>
              </a:ext>
            </a:extLst>
          </p:cNvPr>
          <p:cNvCxnSpPr>
            <a:cxnSpLocks/>
          </p:cNvCxnSpPr>
          <p:nvPr/>
        </p:nvCxnSpPr>
        <p:spPr bwMode="auto">
          <a:xfrm>
            <a:off x="9451475" y="2590800"/>
            <a:ext cx="3783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C6965DD-F7DE-467B-8479-5C8EDCA9FAC3}"/>
              </a:ext>
            </a:extLst>
          </p:cNvPr>
          <p:cNvSpPr txBox="1"/>
          <p:nvPr/>
        </p:nvSpPr>
        <p:spPr>
          <a:xfrm>
            <a:off x="8199786" y="3416562"/>
            <a:ext cx="125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Processing delay 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45 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93D140-BC1B-4C0E-8D73-CD31FAE2BD03}"/>
              </a:ext>
            </a:extLst>
          </p:cNvPr>
          <p:cNvSpPr txBox="1"/>
          <p:nvPr/>
        </p:nvSpPr>
        <p:spPr>
          <a:xfrm>
            <a:off x="9777987" y="2586335"/>
            <a:ext cx="813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 by </a:t>
            </a:r>
          </a:p>
          <a:p>
            <a:r>
              <a:rPr lang="en-US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 ns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98FC96E-2229-4A86-90ED-9A565451D92F}"/>
              </a:ext>
            </a:extLst>
          </p:cNvPr>
          <p:cNvCxnSpPr>
            <a:cxnSpLocks/>
          </p:cNvCxnSpPr>
          <p:nvPr/>
        </p:nvCxnSpPr>
        <p:spPr bwMode="auto">
          <a:xfrm flipV="1">
            <a:off x="8994275" y="3962400"/>
            <a:ext cx="0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1654A-FC54-4CF2-8FF4-97C9222EDF04}"/>
              </a:ext>
            </a:extLst>
          </p:cNvPr>
          <p:cNvCxnSpPr>
            <a:cxnSpLocks/>
          </p:cNvCxnSpPr>
          <p:nvPr/>
        </p:nvCxnSpPr>
        <p:spPr bwMode="auto">
          <a:xfrm flipV="1">
            <a:off x="9451475" y="2514600"/>
            <a:ext cx="0" cy="16256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03712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6339F98A-E03F-4CA0-A489-FF7952F80AE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90EEBF-B2C7-4696-9D58-98D87A67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40 MHz – Rectangle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38482B-2442-4920-9ABF-0EB854941E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HE40 2x Subcarriers</a:t>
            </a:r>
          </a:p>
          <a:p>
            <a:r>
              <a:rPr lang="en-US" dirty="0"/>
              <a:t>No Window (rectangular, </a:t>
            </a:r>
            <a:r>
              <a:rPr lang="el-GR" dirty="0"/>
              <a:t>β</a:t>
            </a:r>
            <a:r>
              <a:rPr lang="en-US" dirty="0"/>
              <a:t>=0)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F712448-5E0C-4BDA-840C-1FF2457A7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Time domain</a:t>
            </a:r>
          </a:p>
          <a:p>
            <a:r>
              <a:rPr lang="en-US" dirty="0"/>
              <a:t>Equivalent “Pulse shaper”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6F7E3-5525-4862-A010-F37687640B0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0E117-BA93-43CE-88B4-A0AD4F4058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946FE-2DD2-4356-91FB-EFC369848E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515DE31-81C4-4C5B-B31C-78144E224234}"/>
              </a:ext>
            </a:extLst>
          </p:cNvPr>
          <p:cNvCxnSpPr>
            <a:cxnSpLocks/>
            <a:stCxn id="15" idx="3"/>
          </p:cNvCxnSpPr>
          <p:nvPr/>
        </p:nvCxnSpPr>
        <p:spPr bwMode="auto">
          <a:xfrm>
            <a:off x="9009129" y="2814637"/>
            <a:ext cx="134871" cy="6905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FCF8E5D-C487-4558-B2A9-3AD1E4B939A0}"/>
              </a:ext>
            </a:extLst>
          </p:cNvPr>
          <p:cNvSpPr txBox="1"/>
          <p:nvPr/>
        </p:nvSpPr>
        <p:spPr>
          <a:xfrm>
            <a:off x="8106318" y="2599193"/>
            <a:ext cx="9028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0.1 </a:t>
            </a:r>
          </a:p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60 ns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EFCB682-7C10-4C51-B31F-762198FA2A32}"/>
              </a:ext>
            </a:extLst>
          </p:cNvPr>
          <p:cNvCxnSpPr>
            <a:cxnSpLocks/>
          </p:cNvCxnSpPr>
          <p:nvPr/>
        </p:nvCxnSpPr>
        <p:spPr bwMode="auto">
          <a:xfrm>
            <a:off x="7529847" y="3388916"/>
            <a:ext cx="242553" cy="5734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250CD2E-073C-4ED6-B50B-3F166DDE6970}"/>
              </a:ext>
            </a:extLst>
          </p:cNvPr>
          <p:cNvSpPr txBox="1"/>
          <p:nvPr/>
        </p:nvSpPr>
        <p:spPr>
          <a:xfrm>
            <a:off x="7056352" y="2962394"/>
            <a:ext cx="10858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0.04 </a:t>
            </a:r>
          </a:p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160 ns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1B72196-91E4-428F-A849-5F93AD03AF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12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BB5C19BA-C69A-4FE5-BC0E-047F17C7DD4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2550BF-EC9A-4499-930E-D8DEE42BC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40 MHz – Raised Cosine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A7E47-CDCB-4A82-B19A-8CBA66346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HE40 2x Subcarriers</a:t>
            </a:r>
          </a:p>
          <a:p>
            <a:r>
              <a:rPr lang="en-US" dirty="0"/>
              <a:t>Raised cosine (</a:t>
            </a:r>
            <a:r>
              <a:rPr lang="el-GR" dirty="0"/>
              <a:t>β</a:t>
            </a:r>
            <a:r>
              <a:rPr lang="en-US" dirty="0"/>
              <a:t>=0.3)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2793A-2ADC-4E54-BB18-0ED0D8F748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Easily meets spec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FBE4D1-FD36-4E00-8775-7B8FF0BB0D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2B2198-29B6-4365-AB14-CA321CBF65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292EC9-91B7-44BD-B208-40DAF01851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AA6F92E8-4A14-4B7B-A6B9-56DC9016F91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4AB9F5-FE89-454D-A118-326C22E8AC47}"/>
              </a:ext>
            </a:extLst>
          </p:cNvPr>
          <p:cNvCxnSpPr>
            <a:cxnSpLocks/>
            <a:stCxn id="21" idx="3"/>
          </p:cNvCxnSpPr>
          <p:nvPr/>
        </p:nvCxnSpPr>
        <p:spPr bwMode="auto">
          <a:xfrm>
            <a:off x="9009129" y="2814637"/>
            <a:ext cx="134871" cy="6905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19AE7A6-0E92-40BB-B309-B134106D641C}"/>
              </a:ext>
            </a:extLst>
          </p:cNvPr>
          <p:cNvSpPr txBox="1"/>
          <p:nvPr/>
        </p:nvSpPr>
        <p:spPr>
          <a:xfrm>
            <a:off x="8106318" y="2599193"/>
            <a:ext cx="9028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0.1 </a:t>
            </a:r>
          </a:p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60 ns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3F364D0-19E0-4A46-930B-8D7FB0C1D3E9}"/>
              </a:ext>
            </a:extLst>
          </p:cNvPr>
          <p:cNvCxnSpPr>
            <a:cxnSpLocks/>
          </p:cNvCxnSpPr>
          <p:nvPr/>
        </p:nvCxnSpPr>
        <p:spPr bwMode="auto">
          <a:xfrm>
            <a:off x="7529847" y="3388916"/>
            <a:ext cx="242553" cy="5734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19B9EAB-D274-48E7-9DC2-0EFC2F2DC935}"/>
              </a:ext>
            </a:extLst>
          </p:cNvPr>
          <p:cNvSpPr txBox="1"/>
          <p:nvPr/>
        </p:nvSpPr>
        <p:spPr>
          <a:xfrm>
            <a:off x="7056352" y="2962394"/>
            <a:ext cx="10858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0.04 </a:t>
            </a:r>
          </a:p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160 ns</a:t>
            </a:r>
          </a:p>
        </p:txBody>
      </p:sp>
    </p:spTree>
    <p:extLst>
      <p:ext uri="{BB962C8B-B14F-4D97-AF65-F5344CB8AC3E}">
        <p14:creationId xmlns:p14="http://schemas.microsoft.com/office/powerpoint/2010/main" val="239122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1176</Words>
  <Application>Microsoft Office PowerPoint</Application>
  <PresentationFormat>Widescreen</PresentationFormat>
  <Paragraphs>268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 Math</vt:lpstr>
      <vt:lpstr>Times New Roman</vt:lpstr>
      <vt:lpstr>Office Theme</vt:lpstr>
      <vt:lpstr>Document</vt:lpstr>
      <vt:lpstr>Analysis of Secure LTF Frequency Windows</vt:lpstr>
      <vt:lpstr>PHY Security</vt:lpstr>
      <vt:lpstr>Integrity Attack Scenario</vt:lpstr>
      <vt:lpstr>Frequency Domain/Computational Attack</vt:lpstr>
      <vt:lpstr>Time Domain/MMSE Attack</vt:lpstr>
      <vt:lpstr>Attack Example 20 MHz - Rectangle</vt:lpstr>
      <vt:lpstr>Attack Example 80 MHz - Rectangle</vt:lpstr>
      <vt:lpstr>Window Design 40 MHz – Rectangle</vt:lpstr>
      <vt:lpstr>Window Design 40 MHz – Raised Cosine</vt:lpstr>
      <vt:lpstr>Window Design 40 MHz – Flattop</vt:lpstr>
      <vt:lpstr>Window Design 40 MHz – Trimmed Raised Cosine</vt:lpstr>
      <vt:lpstr>Window Design 80 MHz – Rectangle</vt:lpstr>
      <vt:lpstr>Window Design 20 MHz – Rectangle</vt:lpstr>
      <vt:lpstr>Window Design 20 MHz – Raised Cosine</vt:lpstr>
      <vt:lpstr>Window Design 20 MHz – Flattop</vt:lpstr>
      <vt:lpstr>Window Design 20 MHz – Kaiser Window</vt:lpstr>
      <vt:lpstr>Window Design 20 MHz – Chebyshev Window</vt:lpstr>
      <vt:lpstr>Cramer-Rao Lower Bound</vt:lpstr>
      <vt:lpstr>CRLB Evaluation – 80 MHz</vt:lpstr>
      <vt:lpstr>CRLB Evaluation Raised-Cosine – 80 MHz</vt:lpstr>
      <vt:lpstr>CRLB Evaluation Flattop – 80 MHz</vt:lpstr>
      <vt:lpstr>CRLB Evaluation Trimmed Raised-Cosine – 80 MHz</vt:lpstr>
      <vt:lpstr>Tx Window Comparison – 40 MHz</vt:lpstr>
      <vt:lpstr>Tx Window Comparison – 20 MHz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Secure LTF Frequency Windows</dc:title>
  <dc:creator>Christian Berger</dc:creator>
  <cp:lastModifiedBy>Christian Berger</cp:lastModifiedBy>
  <cp:revision>14</cp:revision>
  <dcterms:created xsi:type="dcterms:W3CDTF">2021-01-10T18:15:57Z</dcterms:created>
  <dcterms:modified xsi:type="dcterms:W3CDTF">2021-01-10T19:46:22Z</dcterms:modified>
</cp:coreProperties>
</file>