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4"/>
  </p:notesMasterIdLst>
  <p:handoutMasterIdLst>
    <p:handoutMasterId r:id="rId65"/>
  </p:handoutMasterIdLst>
  <p:sldIdLst>
    <p:sldId id="269" r:id="rId2"/>
    <p:sldId id="392" r:id="rId3"/>
    <p:sldId id="374" r:id="rId4"/>
    <p:sldId id="564" r:id="rId5"/>
    <p:sldId id="403" r:id="rId6"/>
    <p:sldId id="552" r:id="rId7"/>
    <p:sldId id="534" r:id="rId8"/>
    <p:sldId id="573" r:id="rId9"/>
    <p:sldId id="355" r:id="rId10"/>
    <p:sldId id="561" r:id="rId11"/>
    <p:sldId id="416" r:id="rId12"/>
    <p:sldId id="396" r:id="rId13"/>
    <p:sldId id="571" r:id="rId14"/>
    <p:sldId id="431" r:id="rId15"/>
    <p:sldId id="563" r:id="rId16"/>
    <p:sldId id="417" r:id="rId17"/>
    <p:sldId id="415" r:id="rId18"/>
    <p:sldId id="369" r:id="rId19"/>
    <p:sldId id="365" r:id="rId20"/>
    <p:sldId id="366" r:id="rId21"/>
    <p:sldId id="367" r:id="rId22"/>
    <p:sldId id="405" r:id="rId23"/>
    <p:sldId id="376" r:id="rId24"/>
    <p:sldId id="373" r:id="rId25"/>
    <p:sldId id="418" r:id="rId26"/>
    <p:sldId id="419" r:id="rId27"/>
    <p:sldId id="371" r:id="rId28"/>
    <p:sldId id="288" r:id="rId29"/>
    <p:sldId id="285" r:id="rId30"/>
    <p:sldId id="286" r:id="rId31"/>
    <p:sldId id="284" r:id="rId32"/>
    <p:sldId id="566" r:id="rId33"/>
    <p:sldId id="283" r:id="rId34"/>
    <p:sldId id="567" r:id="rId35"/>
    <p:sldId id="430" r:id="rId36"/>
    <p:sldId id="287" r:id="rId37"/>
    <p:sldId id="565" r:id="rId38"/>
    <p:sldId id="289" r:id="rId39"/>
    <p:sldId id="572" r:id="rId40"/>
    <p:sldId id="569" r:id="rId41"/>
    <p:sldId id="568" r:id="rId42"/>
    <p:sldId id="324" r:id="rId43"/>
    <p:sldId id="570" r:id="rId44"/>
    <p:sldId id="323" r:id="rId45"/>
    <p:sldId id="280" r:id="rId46"/>
    <p:sldId id="340" r:id="rId47"/>
    <p:sldId id="346" r:id="rId48"/>
    <p:sldId id="347" r:id="rId49"/>
    <p:sldId id="348" r:id="rId50"/>
    <p:sldId id="349" r:id="rId51"/>
    <p:sldId id="350" r:id="rId52"/>
    <p:sldId id="351" r:id="rId53"/>
    <p:sldId id="377" r:id="rId54"/>
    <p:sldId id="306" r:id="rId55"/>
    <p:sldId id="326" r:id="rId56"/>
    <p:sldId id="423" r:id="rId57"/>
    <p:sldId id="307" r:id="rId58"/>
    <p:sldId id="281" r:id="rId59"/>
    <p:sldId id="290" r:id="rId60"/>
    <p:sldId id="438" r:id="rId61"/>
    <p:sldId id="372" r:id="rId62"/>
    <p:sldId id="341" r:id="rId6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374"/>
            <p14:sldId id="564"/>
            <p14:sldId id="403"/>
            <p14:sldId id="552"/>
            <p14:sldId id="534"/>
            <p14:sldId id="573"/>
            <p14:sldId id="355"/>
            <p14:sldId id="561"/>
            <p14:sldId id="416"/>
            <p14:sldId id="396"/>
            <p14:sldId id="571"/>
            <p14:sldId id="431"/>
            <p14:sldId id="563"/>
            <p14:sldId id="417"/>
            <p14:sldId id="415"/>
            <p14:sldId id="369"/>
            <p14:sldId id="365"/>
            <p14:sldId id="366"/>
            <p14:sldId id="367"/>
            <p14:sldId id="405"/>
            <p14:sldId id="376"/>
            <p14:sldId id="373"/>
            <p14:sldId id="418"/>
            <p14:sldId id="419"/>
            <p14:sldId id="371"/>
            <p14:sldId id="288"/>
            <p14:sldId id="285"/>
            <p14:sldId id="286"/>
            <p14:sldId id="284"/>
            <p14:sldId id="566"/>
            <p14:sldId id="283"/>
            <p14:sldId id="567"/>
            <p14:sldId id="430"/>
            <p14:sldId id="287"/>
            <p14:sldId id="565"/>
            <p14:sldId id="289"/>
            <p14:sldId id="572"/>
            <p14:sldId id="569"/>
            <p14:sldId id="568"/>
            <p14:sldId id="324"/>
            <p14:sldId id="570"/>
            <p14:sldId id="323"/>
            <p14:sldId id="280"/>
            <p14:sldId id="340"/>
            <p14:sldId id="346"/>
            <p14:sldId id="347"/>
            <p14:sldId id="348"/>
            <p14:sldId id="349"/>
            <p14:sldId id="350"/>
            <p14:sldId id="351"/>
            <p14:sldId id="377"/>
            <p14:sldId id="306"/>
            <p14:sldId id="326"/>
            <p14:sldId id="423"/>
            <p14:sldId id="307"/>
          </p14:sldIdLst>
        </p14:section>
        <p14:section name="Monday" id="{4B7C112C-E236-4D4B-9841-D43330742BB2}">
          <p14:sldIdLst/>
        </p14:section>
        <p14:section name="Wednessday" id="{F21A492A-BA32-4758-8679-031504230AE7}">
          <p14:sldIdLst>
            <p14:sldId id="281"/>
            <p14:sldId id="290"/>
            <p14:sldId id="438"/>
            <p14:sldId id="372"/>
            <p14:sldId id="341"/>
          </p14:sldIdLst>
        </p14:section>
        <p14:section name="Friday" id="{4BE27709-667B-4290-8292-4F4C0A5CE0BA}">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709" autoAdjust="0"/>
    <p:restoredTop sz="94694" autoAdjust="0"/>
  </p:normalViewPr>
  <p:slideViewPr>
    <p:cSldViewPr>
      <p:cViewPr varScale="1">
        <p:scale>
          <a:sx n="92" d="100"/>
          <a:sy n="92" d="100"/>
        </p:scale>
        <p:origin x="96" y="216"/>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22626"/>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802.11-21/0008r3</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May 2021</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a:t>Adrian Stephens, Intel : 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802.11-21/0008r3</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May 2021</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Adrian Stephens, Intel : 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extLst>
      <p:ext uri="{BB962C8B-B14F-4D97-AF65-F5344CB8AC3E}">
        <p14:creationId xmlns:p14="http://schemas.microsoft.com/office/powerpoint/2010/main" val="2607079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7EEB34-F710-44FA-B24A-C33DEA86C2A5}"/>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7107" name="Rectangle 3">
            <a:extLst>
              <a:ext uri="{FF2B5EF4-FFF2-40B4-BE49-F238E27FC236}">
                <a16:creationId xmlns:a16="http://schemas.microsoft.com/office/drawing/2014/main" id="{5CAA55A6-4040-430B-9003-C0DB87030E1F}"/>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7108" name="Rectangle 6">
            <a:extLst>
              <a:ext uri="{FF2B5EF4-FFF2-40B4-BE49-F238E27FC236}">
                <a16:creationId xmlns:a16="http://schemas.microsoft.com/office/drawing/2014/main" id="{29C484DF-0905-477A-B518-0DF8F5791C87}"/>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7109" name="Rectangle 7">
            <a:extLst>
              <a:ext uri="{FF2B5EF4-FFF2-40B4-BE49-F238E27FC236}">
                <a16:creationId xmlns:a16="http://schemas.microsoft.com/office/drawing/2014/main" id="{7D26C30A-9454-487E-8E0E-D0CFD3245625}"/>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301C0A02-603B-479E-B615-EBE4E6C3CDF4}" type="slidenum">
              <a:rPr lang="en-US" altLang="en-US" sz="1200"/>
              <a:pPr algn="r"/>
              <a:t>14</a:t>
            </a:fld>
            <a:endParaRPr lang="en-US" altLang="en-US" sz="1200"/>
          </a:p>
        </p:txBody>
      </p:sp>
      <p:sp>
        <p:nvSpPr>
          <p:cNvPr id="47110" name="Rectangle 2">
            <a:extLst>
              <a:ext uri="{FF2B5EF4-FFF2-40B4-BE49-F238E27FC236}">
                <a16:creationId xmlns:a16="http://schemas.microsoft.com/office/drawing/2014/main" id="{E3F41625-3B62-4720-8D77-3994A5A768B1}"/>
              </a:ext>
            </a:extLst>
          </p:cNvPr>
          <p:cNvSpPr>
            <a:spLocks noGrp="1" noRot="1" noChangeAspect="1" noChangeArrowheads="1" noTextEdit="1"/>
          </p:cNvSpPr>
          <p:nvPr>
            <p:ph type="sldImg"/>
          </p:nvPr>
        </p:nvSpPr>
        <p:spPr>
          <a:xfrm>
            <a:off x="382588" y="688975"/>
            <a:ext cx="6092825" cy="3427413"/>
          </a:xfrm>
          <a:ln/>
        </p:spPr>
      </p:sp>
      <p:sp>
        <p:nvSpPr>
          <p:cNvPr id="47111" name="Rectangle 3">
            <a:extLst>
              <a:ext uri="{FF2B5EF4-FFF2-40B4-BE49-F238E27FC236}">
                <a16:creationId xmlns:a16="http://schemas.microsoft.com/office/drawing/2014/main" id="{EC03C7C5-269F-4E3A-B9E4-C34EC83C054B}"/>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15</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16</a:t>
            </a:fld>
            <a:endParaRPr lang="en-US" altLang="en-US" sz="1200"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17</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This chart illustrates the whole standards process in simplified form.  </a:t>
            </a:r>
          </a:p>
          <a:p>
            <a:pPr>
              <a:buFontTx/>
              <a:buChar char="•"/>
            </a:pPr>
            <a:r>
              <a:rPr lang="en-US" altLang="en-US" dirty="0">
                <a:ea typeface="MS PGothic" panose="020B0600070205080204" pitchFamily="34" charset="-128"/>
              </a:rPr>
              <a:t> Idea:  The idea for a standard is usually developed by a group of people, and the responsibility for the idea is assumed by the standards committee. The standards committee is usually a society or an existing standards committee.</a:t>
            </a:r>
          </a:p>
          <a:p>
            <a:pPr>
              <a:buFontTx/>
              <a:buChar char="•"/>
            </a:pPr>
            <a:r>
              <a:rPr lang="en-US" altLang="en-US" dirty="0">
                <a:ea typeface="MS PGothic" panose="020B0600070205080204" pitchFamily="34" charset="-128"/>
              </a:rPr>
              <a:t> Project Approval Process: This idea is then transferred onto a form called the Project Authorization Request (PAR) and submitted to the New Standards Committee (</a:t>
            </a:r>
            <a:r>
              <a:rPr lang="en-US" altLang="en-US" dirty="0" err="1">
                <a:ea typeface="MS PGothic" panose="020B0600070205080204" pitchFamily="34" charset="-128"/>
              </a:rPr>
              <a:t>NesCom</a:t>
            </a:r>
            <a:r>
              <a:rPr lang="en-US" altLang="en-US" dirty="0">
                <a:ea typeface="MS PGothic" panose="020B0600070205080204" pitchFamily="34" charset="-128"/>
              </a:rPr>
              <a:t>) for approval.</a:t>
            </a:r>
          </a:p>
          <a:p>
            <a:pPr>
              <a:buFontTx/>
              <a:buChar char="•"/>
            </a:pPr>
            <a:r>
              <a:rPr lang="en-US" altLang="en-US" dirty="0">
                <a:ea typeface="MS PGothic" panose="020B0600070205080204" pitchFamily="34" charset="-128"/>
              </a:rPr>
              <a:t> Develop draft standard: The draft is then developed and revised by the working group.</a:t>
            </a:r>
          </a:p>
          <a:p>
            <a:pPr>
              <a:buFontTx/>
              <a:buChar char="•"/>
            </a:pPr>
            <a:r>
              <a:rPr lang="en-US" altLang="en-US" dirty="0">
                <a:ea typeface="MS PGothic" panose="020B0600070205080204" pitchFamily="34" charset="-128"/>
              </a:rPr>
              <a:t> Ballot draft: When the draft work is finalized, the standards committee forms the balloting group and ballots the standard. </a:t>
            </a:r>
          </a:p>
          <a:p>
            <a:pPr>
              <a:buFontTx/>
              <a:buChar char="•"/>
            </a:pPr>
            <a:r>
              <a:rPr lang="en-US" altLang="en-US" dirty="0">
                <a:ea typeface="MS PGothic" panose="020B0600070205080204" pitchFamily="34" charset="-128"/>
              </a:rPr>
              <a:t> Standards Board Approval: After your ballot has achieved consensus, the draft then goes to the Review Committee (</a:t>
            </a:r>
            <a:r>
              <a:rPr lang="en-US" altLang="en-US" dirty="0" err="1">
                <a:ea typeface="MS PGothic" panose="020B0600070205080204" pitchFamily="34" charset="-128"/>
              </a:rPr>
              <a:t>RevCom</a:t>
            </a:r>
            <a:r>
              <a:rPr lang="en-US" altLang="en-US" dirty="0">
                <a:ea typeface="MS PGothic" panose="020B0600070205080204" pitchFamily="34" charset="-128"/>
              </a:rPr>
              <a:t>) and the Standards Board for approval. The amount of time from PAR to Board approval is 4 years (an extension can be made if absolutely necessary).</a:t>
            </a:r>
          </a:p>
          <a:p>
            <a:pPr>
              <a:buFontTx/>
              <a:buChar char="•"/>
            </a:pPr>
            <a:r>
              <a:rPr lang="en-US" altLang="en-US" dirty="0">
                <a:ea typeface="MS PGothic" panose="020B0600070205080204" pitchFamily="34" charset="-128"/>
              </a:rPr>
              <a:t> Publish Standard: The draft is then edited and formatted by an IEEE Project Editor and published.</a:t>
            </a:r>
          </a:p>
          <a:p>
            <a:pPr>
              <a:buFontTx/>
              <a:buChar char="•"/>
            </a:pPr>
            <a:r>
              <a:rPr lang="en-US" altLang="en-US" dirty="0">
                <a:ea typeface="MS PGothic" panose="020B0600070205080204" pitchFamily="34" charset="-128"/>
              </a:rPr>
              <a:t> The standard is valid for 10 years before it must be revised or withdrawn.</a:t>
            </a:r>
          </a:p>
          <a:p>
            <a:endParaRPr lang="en-US" altLang="en-US" dirty="0">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dirty="0"/>
              <a:t>May 2021</a:t>
            </a:r>
            <a:endParaRPr lang="en-GB" altLang="en-US" sz="14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18</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Approval of a PAR means that the work is authorized by the IEEE-SA Standards Board</a:t>
            </a:r>
          </a:p>
          <a:p>
            <a:endParaRPr lang="en-US" altLang="en-US" dirty="0">
              <a:ea typeface="MS PGothic" panose="020B0600070205080204" pitchFamily="34" charset="-128"/>
            </a:endParaRPr>
          </a:p>
          <a:p>
            <a:r>
              <a:rPr lang="en-US" altLang="en-US" dirty="0">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20</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 The standards committee forms the balloting group. In some cases, this may involve using the membership of an active committee or committees; in other cases, this may involve inviting a wide variety of interested parties to participate. </a:t>
            </a:r>
          </a:p>
          <a:p>
            <a:r>
              <a:rPr lang="en-US" altLang="en-US" dirty="0">
                <a:ea typeface="MS PGothic" panose="020B0600070205080204" pitchFamily="34" charset="-128"/>
              </a:rPr>
              <a:t>• The standards committee also approves the balance of the group. No one interest group can be more than 33%.</a:t>
            </a:r>
          </a:p>
          <a:p>
            <a:r>
              <a:rPr lang="en-US" altLang="en-US" dirty="0">
                <a:ea typeface="MS PGothic" panose="020B0600070205080204" pitchFamily="34" charset="-128"/>
              </a:rPr>
              <a:t>• Once the balloting group is formed, the composition of that balloting group cannot change until the close of the ballot.</a:t>
            </a:r>
          </a:p>
          <a:p>
            <a:r>
              <a:rPr lang="en-US" altLang="en-US" dirty="0">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22</a:t>
            </a:fld>
            <a:endParaRPr lang="en-US" altLang="en-US" sz="12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23</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23</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dirty="0"/>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dirty="0"/>
          </a:p>
          <a:p>
            <a:pPr defTabSz="914400"/>
            <a:r>
              <a:rPr lang="en-US" altLang="en-US" dirty="0"/>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dirty="0"/>
          </a:p>
          <a:p>
            <a:pPr defTabSz="914400"/>
            <a:r>
              <a:rPr lang="en-US" altLang="en-US" dirty="0"/>
              <a:t>• Consensus means the majority agrees on an issue. While mostly employed during the balloting process, consensus can also be used to help resolve contentious working group issues as well. </a:t>
            </a:r>
          </a:p>
          <a:p>
            <a:pPr defTabSz="914400"/>
            <a:endParaRPr lang="en-US" altLang="en-US" dirty="0"/>
          </a:p>
          <a:p>
            <a:pPr defTabSz="914400"/>
            <a:r>
              <a:rPr lang="en-US" altLang="en-US" dirty="0"/>
              <a:t>• Balance is used during the balloting stage of a draft standard. It is achieved by composing a balloting group that includes a balance between the basic categories of producers, users, and general interest.</a:t>
            </a:r>
          </a:p>
          <a:p>
            <a:pPr defTabSz="914400"/>
            <a:endParaRPr lang="en-US" altLang="en-US" dirty="0"/>
          </a:p>
          <a:p>
            <a:pPr defTabSz="914400"/>
            <a:r>
              <a:rPr lang="en-US" altLang="en-US" dirty="0"/>
              <a:t>• Appeals can be made at any time in the process—even after approval of the standard. In the IEEE, appeals can be technical (which is heard at the standards committee)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25</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31</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32</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32</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35</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35</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39</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39</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09033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42</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42</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43</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43</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69430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44</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44</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45</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45</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46</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46</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47</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47</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48</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48</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49</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49</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50</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50</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51</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51</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52</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52</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53</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53</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54</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54</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55</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55</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56</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57</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57</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58</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58</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59</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59</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60</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60</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61</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5</a:t>
            </a:fld>
            <a:endParaRPr lang="en-US" altLang="en-US" sz="1200" b="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802.11-21/0008r3</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May 2021</a:t>
            </a:r>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62</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62</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7</a:t>
            </a:fld>
            <a:endParaRPr lang="en-US" altLang="en-US" sz="1200" b="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8</a:t>
            </a:fld>
            <a:endParaRPr lang="en-US" altLang="en-US" sz="1200" b="0">
              <a:solidFill>
                <a:srgbClr val="000000"/>
              </a:solidFill>
            </a:endParaRPr>
          </a:p>
        </p:txBody>
      </p:sp>
    </p:spTree>
    <p:extLst>
      <p:ext uri="{BB962C8B-B14F-4D97-AF65-F5344CB8AC3E}">
        <p14:creationId xmlns:p14="http://schemas.microsoft.com/office/powerpoint/2010/main" val="3707821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10</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10</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May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May 2021</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May 2021</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May 2021</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May 2021</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May 2021</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May 2021</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dirty="0"/>
              <a:t>Adrian Stephens, Intel : Stephen McCann, Huawei</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May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May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May 2021</a:t>
            </a:r>
            <a:endParaRPr lang="en-GB" dirty="0"/>
          </a:p>
        </p:txBody>
      </p:sp>
      <p:sp>
        <p:nvSpPr>
          <p:cNvPr id="6"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May 2021</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dirty="0"/>
              <a:t>Adrian Stephens, Intel : Stephen McCann, Huawei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May 2021</a:t>
            </a:r>
            <a:endParaRPr lang="en-GB" dirty="0"/>
          </a:p>
        </p:txBody>
      </p:sp>
      <p:sp>
        <p:nvSpPr>
          <p:cNvPr id="4"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May 2021</a:t>
            </a:r>
            <a:endParaRPr lang="en-GB" dirty="0"/>
          </a:p>
        </p:txBody>
      </p:sp>
      <p:sp>
        <p:nvSpPr>
          <p:cNvPr id="3"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May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May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May 2021</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Huawei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802.11-21/0008r3</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5" r:id="rId17"/>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NADots.shtml"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file:///C:\Users\smccann\Documents\IEEE%20802\Hawaii%20Nov%202019\New%20members\IEEE%20802-11-Overview-and-Amendments-Under-Development.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file:///C:\Users\smccann\Documents\IEEE%20802\Hawaii%20Nov%202019\New%20members\IEEE%20802-11-Overview-and-Completed-Amendments.ppt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May 2021</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dirty="0"/>
              <a:t>IEEE 802.11 New Members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2021-05-10</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343403149"/>
              </p:ext>
            </p:extLst>
          </p:nvPr>
        </p:nvGraphicFramePr>
        <p:xfrm>
          <a:off x="1397000" y="2411413"/>
          <a:ext cx="9947275" cy="2903537"/>
        </p:xfrm>
        <a:graphic>
          <a:graphicData uri="http://schemas.openxmlformats.org/presentationml/2006/ole">
            <mc:AlternateContent xmlns:mc="http://schemas.openxmlformats.org/markup-compatibility/2006">
              <mc:Choice xmlns:v="urn:schemas-microsoft-com:vml" Requires="v">
                <p:oleObj name="Document" r:id="rId3" imgW="8427543" imgH="2460536" progId="Word.Document.8">
                  <p:embed/>
                </p:oleObj>
              </mc:Choice>
              <mc:Fallback>
                <p:oleObj name="Document" r:id="rId3" imgW="8427543" imgH="2460536"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4"/>
                      <a:srcRect/>
                      <a:stretch>
                        <a:fillRect/>
                      </a:stretch>
                    </p:blipFill>
                    <p:spPr bwMode="auto">
                      <a:xfrm>
                        <a:off x="1397000" y="2411413"/>
                        <a:ext cx="9947275" cy="2903537"/>
                      </a:xfrm>
                      <a:prstGeom prst="rect">
                        <a:avLst/>
                      </a:prstGeom>
                      <a:noFill/>
                      <a:ln>
                        <a:noFill/>
                      </a:ln>
                      <a:effec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May 2021</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10</a:t>
            </a:fld>
            <a:endParaRPr lang="en-US" altLang="en-US" sz="1200" b="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793848" y="719710"/>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Organization</a:t>
            </a: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11</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8112224" y="6458104"/>
            <a:ext cx="3352077" cy="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 name="Rectangle 4">
            <a:extLst>
              <a:ext uri="{FF2B5EF4-FFF2-40B4-BE49-F238E27FC236}">
                <a16:creationId xmlns:a16="http://schemas.microsoft.com/office/drawing/2014/main" id="{BE4A3CA3-DBC4-489E-88E9-AD137F728419}"/>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May 2021</a:t>
            </a:r>
          </a:p>
        </p:txBody>
      </p:sp>
      <p:sp>
        <p:nvSpPr>
          <p:cNvPr id="34" name="Line 8">
            <a:extLst>
              <a:ext uri="{FF2B5EF4-FFF2-40B4-BE49-F238E27FC236}">
                <a16:creationId xmlns:a16="http://schemas.microsoft.com/office/drawing/2014/main" id="{D8E8EB8E-F2F6-4AA9-B79E-A58196814F43}"/>
              </a:ext>
            </a:extLst>
          </p:cNvPr>
          <p:cNvSpPr>
            <a:spLocks noChangeShapeType="1"/>
          </p:cNvSpPr>
          <p:nvPr/>
        </p:nvSpPr>
        <p:spPr bwMode="auto">
          <a:xfrm>
            <a:off x="3174391" y="3080121"/>
            <a:ext cx="7254215" cy="43631"/>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5" name="Line 10">
            <a:extLst>
              <a:ext uri="{FF2B5EF4-FFF2-40B4-BE49-F238E27FC236}">
                <a16:creationId xmlns:a16="http://schemas.microsoft.com/office/drawing/2014/main" id="{BC549DFF-6782-4F45-9511-1CC5F4E4B126}"/>
              </a:ext>
            </a:extLst>
          </p:cNvPr>
          <p:cNvSpPr>
            <a:spLocks noChangeShapeType="1"/>
          </p:cNvSpPr>
          <p:nvPr/>
        </p:nvSpPr>
        <p:spPr bwMode="auto">
          <a:xfrm>
            <a:off x="7564747" y="3123752"/>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6" name="Line 11">
            <a:extLst>
              <a:ext uri="{FF2B5EF4-FFF2-40B4-BE49-F238E27FC236}">
                <a16:creationId xmlns:a16="http://schemas.microsoft.com/office/drawing/2014/main" id="{E706214B-5958-499D-84F0-46F13D24D3A9}"/>
              </a:ext>
            </a:extLst>
          </p:cNvPr>
          <p:cNvSpPr>
            <a:spLocks noChangeShapeType="1"/>
          </p:cNvSpPr>
          <p:nvPr/>
        </p:nvSpPr>
        <p:spPr bwMode="auto">
          <a:xfrm>
            <a:off x="3167622" y="3077983"/>
            <a:ext cx="6767" cy="19945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7" name="Line 13">
            <a:extLst>
              <a:ext uri="{FF2B5EF4-FFF2-40B4-BE49-F238E27FC236}">
                <a16:creationId xmlns:a16="http://schemas.microsoft.com/office/drawing/2014/main" id="{0EC4C499-B21D-47AB-8C47-698DB6CF2F03}"/>
              </a:ext>
            </a:extLst>
          </p:cNvPr>
          <p:cNvSpPr>
            <a:spLocks noChangeShapeType="1"/>
          </p:cNvSpPr>
          <p:nvPr/>
        </p:nvSpPr>
        <p:spPr bwMode="auto">
          <a:xfrm>
            <a:off x="4288810" y="1980377"/>
            <a:ext cx="4220805" cy="1724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8" name="Line 14">
            <a:extLst>
              <a:ext uri="{FF2B5EF4-FFF2-40B4-BE49-F238E27FC236}">
                <a16:creationId xmlns:a16="http://schemas.microsoft.com/office/drawing/2014/main" id="{E2F139C1-2B46-4F3D-9A31-B4E52D2F8D0C}"/>
              </a:ext>
            </a:extLst>
          </p:cNvPr>
          <p:cNvSpPr>
            <a:spLocks noChangeShapeType="1"/>
          </p:cNvSpPr>
          <p:nvPr/>
        </p:nvSpPr>
        <p:spPr bwMode="auto">
          <a:xfrm>
            <a:off x="8509615" y="1997623"/>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9" name="Line 15">
            <a:extLst>
              <a:ext uri="{FF2B5EF4-FFF2-40B4-BE49-F238E27FC236}">
                <a16:creationId xmlns:a16="http://schemas.microsoft.com/office/drawing/2014/main" id="{FB7646CC-7915-4AE2-AC1D-826D566B4E57}"/>
              </a:ext>
            </a:extLst>
          </p:cNvPr>
          <p:cNvSpPr>
            <a:spLocks noChangeShapeType="1"/>
          </p:cNvSpPr>
          <p:nvPr/>
        </p:nvSpPr>
        <p:spPr bwMode="auto">
          <a:xfrm>
            <a:off x="10435395" y="3124735"/>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0" name="Line 16">
            <a:extLst>
              <a:ext uri="{FF2B5EF4-FFF2-40B4-BE49-F238E27FC236}">
                <a16:creationId xmlns:a16="http://schemas.microsoft.com/office/drawing/2014/main" id="{08F52ABC-E604-48D4-96F6-C3179A444A12}"/>
              </a:ext>
            </a:extLst>
          </p:cNvPr>
          <p:cNvSpPr>
            <a:spLocks noChangeShapeType="1"/>
          </p:cNvSpPr>
          <p:nvPr/>
        </p:nvSpPr>
        <p:spPr bwMode="auto">
          <a:xfrm>
            <a:off x="5399303" y="1990379"/>
            <a:ext cx="6767" cy="1315143"/>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1" name="Line 17">
            <a:extLst>
              <a:ext uri="{FF2B5EF4-FFF2-40B4-BE49-F238E27FC236}">
                <a16:creationId xmlns:a16="http://schemas.microsoft.com/office/drawing/2014/main" id="{871F2A1E-CC31-4480-A265-B7319CCF8C99}"/>
              </a:ext>
            </a:extLst>
          </p:cNvPr>
          <p:cNvSpPr>
            <a:spLocks noChangeShapeType="1"/>
          </p:cNvSpPr>
          <p:nvPr/>
        </p:nvSpPr>
        <p:spPr bwMode="auto">
          <a:xfrm>
            <a:off x="4288811" y="1990380"/>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2" name="Rectangle 41">
            <a:extLst>
              <a:ext uri="{FF2B5EF4-FFF2-40B4-BE49-F238E27FC236}">
                <a16:creationId xmlns:a16="http://schemas.microsoft.com/office/drawing/2014/main" id="{532B84F1-E25F-494B-8757-29DF26E9BA24}"/>
              </a:ext>
            </a:extLst>
          </p:cNvPr>
          <p:cNvSpPr>
            <a:spLocks noChangeArrowheads="1"/>
          </p:cNvSpPr>
          <p:nvPr/>
        </p:nvSpPr>
        <p:spPr bwMode="auto">
          <a:xfrm>
            <a:off x="5476260" y="2162148"/>
            <a:ext cx="2016125"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802.3</a:t>
            </a:r>
          </a:p>
          <a:p>
            <a:pPr algn="ctr" eaLnBrk="0" hangingPunct="0">
              <a:defRPr/>
            </a:pPr>
            <a:r>
              <a:rPr lang="en-US" sz="1400" dirty="0">
                <a:solidFill>
                  <a:prstClr val="black"/>
                </a:solidFill>
                <a:latin typeface="Calibri"/>
              </a:rPr>
              <a:t>Ethernet </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David Law</a:t>
            </a:r>
          </a:p>
        </p:txBody>
      </p:sp>
      <p:sp>
        <p:nvSpPr>
          <p:cNvPr id="43" name="Rectangle 42">
            <a:extLst>
              <a:ext uri="{FF2B5EF4-FFF2-40B4-BE49-F238E27FC236}">
                <a16:creationId xmlns:a16="http://schemas.microsoft.com/office/drawing/2014/main" id="{4C5D44AD-F585-419F-85CB-96977852FF04}"/>
              </a:ext>
            </a:extLst>
          </p:cNvPr>
          <p:cNvSpPr>
            <a:spLocks noChangeArrowheads="1"/>
          </p:cNvSpPr>
          <p:nvPr/>
        </p:nvSpPr>
        <p:spPr bwMode="auto">
          <a:xfrm>
            <a:off x="7654309" y="2155400"/>
            <a:ext cx="2016125"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802.11</a:t>
            </a:r>
          </a:p>
          <a:p>
            <a:pPr algn="ctr" eaLnBrk="0" hangingPunct="0">
              <a:defRPr/>
            </a:pPr>
            <a:r>
              <a:rPr lang="en-US" sz="1400" dirty="0">
                <a:solidFill>
                  <a:prstClr val="black"/>
                </a:solidFill>
                <a:latin typeface="Calibri"/>
              </a:rPr>
              <a:t>Wireless LAN </a:t>
            </a:r>
            <a:br>
              <a:rPr lang="en-US" sz="1400" dirty="0">
                <a:solidFill>
                  <a:prstClr val="black"/>
                </a:solidFill>
                <a:latin typeface="Calibri"/>
              </a:rPr>
            </a:br>
            <a:r>
              <a:rPr lang="en-US" sz="1400" dirty="0">
                <a:solidFill>
                  <a:prstClr val="black"/>
                </a:solidFill>
                <a:latin typeface="Calibri"/>
              </a:rPr>
              <a:t>Working Group</a:t>
            </a:r>
          </a:p>
          <a:p>
            <a:pPr algn="ctr" eaLnBrk="0" hangingPunct="0">
              <a:defRPr/>
            </a:pPr>
            <a:r>
              <a:rPr lang="en-US" sz="1400" dirty="0">
                <a:solidFill>
                  <a:prstClr val="black"/>
                </a:solidFill>
                <a:latin typeface="Calibri"/>
              </a:rPr>
              <a:t>Dorothy Stanley</a:t>
            </a:r>
          </a:p>
        </p:txBody>
      </p:sp>
      <p:sp>
        <p:nvSpPr>
          <p:cNvPr id="44" name="Rectangle 43">
            <a:extLst>
              <a:ext uri="{FF2B5EF4-FFF2-40B4-BE49-F238E27FC236}">
                <a16:creationId xmlns:a16="http://schemas.microsoft.com/office/drawing/2014/main" id="{3578F960-00F0-48FF-9C89-B69A1B3CC427}"/>
              </a:ext>
            </a:extLst>
          </p:cNvPr>
          <p:cNvSpPr>
            <a:spLocks noChangeArrowheads="1"/>
          </p:cNvSpPr>
          <p:nvPr/>
        </p:nvSpPr>
        <p:spPr bwMode="auto">
          <a:xfrm>
            <a:off x="3263286" y="2151309"/>
            <a:ext cx="2051050"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a:t>
            </a:r>
          </a:p>
          <a:p>
            <a:pPr algn="ctr" eaLnBrk="0" hangingPunct="0">
              <a:defRPr/>
            </a:pPr>
            <a:r>
              <a:rPr lang="en-US" sz="1400" dirty="0">
                <a:solidFill>
                  <a:prstClr val="black"/>
                </a:solidFill>
                <a:latin typeface="Calibri"/>
              </a:rPr>
              <a:t>Bridging, Architecture</a:t>
            </a:r>
          </a:p>
          <a:p>
            <a:pPr algn="ctr" eaLnBrk="0" hangingPunct="0">
              <a:defRPr/>
            </a:pPr>
            <a:r>
              <a:rPr lang="en-GB" sz="1400" dirty="0">
                <a:solidFill>
                  <a:prstClr val="black"/>
                </a:solidFill>
                <a:latin typeface="Calibri"/>
              </a:rPr>
              <a:t>Working Group</a:t>
            </a:r>
          </a:p>
          <a:p>
            <a:pPr algn="ctr" eaLnBrk="0" hangingPunct="0">
              <a:defRPr/>
            </a:pPr>
            <a:r>
              <a:rPr lang="en-GB" sz="1400" dirty="0">
                <a:solidFill>
                  <a:prstClr val="black"/>
                </a:solidFill>
                <a:latin typeface="Calibri"/>
              </a:rPr>
              <a:t>Glenn Parsons</a:t>
            </a:r>
          </a:p>
        </p:txBody>
      </p:sp>
      <p:sp>
        <p:nvSpPr>
          <p:cNvPr id="45" name="Rectangle 44">
            <a:extLst>
              <a:ext uri="{FF2B5EF4-FFF2-40B4-BE49-F238E27FC236}">
                <a16:creationId xmlns:a16="http://schemas.microsoft.com/office/drawing/2014/main" id="{71910155-8085-40BD-8C26-80B562A5F785}"/>
              </a:ext>
            </a:extLst>
          </p:cNvPr>
          <p:cNvSpPr>
            <a:spLocks noChangeArrowheads="1"/>
          </p:cNvSpPr>
          <p:nvPr/>
        </p:nvSpPr>
        <p:spPr bwMode="auto">
          <a:xfrm>
            <a:off x="4288810" y="3298855"/>
            <a:ext cx="2579896"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802.15</a:t>
            </a:r>
          </a:p>
          <a:p>
            <a:pPr algn="ctr" eaLnBrk="0" hangingPunct="0">
              <a:defRPr/>
            </a:pPr>
            <a:r>
              <a:rPr lang="en-US" sz="1400" dirty="0">
                <a:solidFill>
                  <a:prstClr val="black"/>
                </a:solidFill>
                <a:latin typeface="Calibri"/>
              </a:rPr>
              <a:t>Wireless Personal Area Networks </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Pat Kinney</a:t>
            </a:r>
          </a:p>
        </p:txBody>
      </p:sp>
      <p:sp>
        <p:nvSpPr>
          <p:cNvPr id="46" name="Rectangle 45">
            <a:extLst>
              <a:ext uri="{FF2B5EF4-FFF2-40B4-BE49-F238E27FC236}">
                <a16:creationId xmlns:a16="http://schemas.microsoft.com/office/drawing/2014/main" id="{2256FD73-4FB9-4A4C-AE21-B47047FA3D11}"/>
              </a:ext>
            </a:extLst>
          </p:cNvPr>
          <p:cNvSpPr>
            <a:spLocks noChangeArrowheads="1"/>
          </p:cNvSpPr>
          <p:nvPr/>
        </p:nvSpPr>
        <p:spPr bwMode="auto">
          <a:xfrm>
            <a:off x="2137710" y="3303480"/>
            <a:ext cx="2016120" cy="827087"/>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802.18</a:t>
            </a:r>
          </a:p>
          <a:p>
            <a:pPr algn="ctr" eaLnBrk="0" hangingPunct="0">
              <a:defRPr/>
            </a:pPr>
            <a:r>
              <a:rPr lang="en-US" sz="1400" dirty="0">
                <a:solidFill>
                  <a:prstClr val="black"/>
                </a:solidFill>
                <a:latin typeface="Calibri"/>
              </a:rPr>
              <a:t>Radio Regulatory</a:t>
            </a:r>
            <a:br>
              <a:rPr lang="en-US" sz="1400" dirty="0">
                <a:solidFill>
                  <a:prstClr val="black"/>
                </a:solidFill>
                <a:latin typeface="Calibri"/>
              </a:rPr>
            </a:br>
            <a:r>
              <a:rPr lang="en-US" sz="1400" dirty="0">
                <a:solidFill>
                  <a:prstClr val="black"/>
                </a:solidFill>
                <a:latin typeface="Calibri"/>
              </a:rPr>
              <a:t>Technical Advisory Group</a:t>
            </a:r>
          </a:p>
          <a:p>
            <a:pPr algn="ctr" eaLnBrk="0" hangingPunct="0">
              <a:defRPr/>
            </a:pPr>
            <a:r>
              <a:rPr lang="en-US" sz="1400" dirty="0">
                <a:solidFill>
                  <a:prstClr val="black"/>
                </a:solidFill>
                <a:latin typeface="Calibri"/>
              </a:rPr>
              <a:t>Jay Holcomb</a:t>
            </a:r>
          </a:p>
        </p:txBody>
      </p:sp>
      <p:sp>
        <p:nvSpPr>
          <p:cNvPr id="47" name="Rectangle 46">
            <a:extLst>
              <a:ext uri="{FF2B5EF4-FFF2-40B4-BE49-F238E27FC236}">
                <a16:creationId xmlns:a16="http://schemas.microsoft.com/office/drawing/2014/main" id="{390BE688-2772-4508-9815-ADD199A88626}"/>
              </a:ext>
            </a:extLst>
          </p:cNvPr>
          <p:cNvSpPr>
            <a:spLocks noChangeArrowheads="1"/>
          </p:cNvSpPr>
          <p:nvPr/>
        </p:nvSpPr>
        <p:spPr bwMode="auto">
          <a:xfrm>
            <a:off x="7114728" y="3305441"/>
            <a:ext cx="2016125" cy="827087"/>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802.19</a:t>
            </a:r>
          </a:p>
          <a:p>
            <a:pPr algn="ctr" eaLnBrk="0" hangingPunct="0">
              <a:defRPr/>
            </a:pPr>
            <a:r>
              <a:rPr lang="en-US" sz="1400" dirty="0">
                <a:solidFill>
                  <a:prstClr val="black"/>
                </a:solidFill>
                <a:latin typeface="Calibri"/>
              </a:rPr>
              <a:t>Coexistence</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Steve </a:t>
            </a:r>
            <a:r>
              <a:rPr lang="en-US" sz="1400" dirty="0" err="1">
                <a:solidFill>
                  <a:prstClr val="black"/>
                </a:solidFill>
                <a:latin typeface="Calibri"/>
              </a:rPr>
              <a:t>Shellhammer</a:t>
            </a:r>
            <a:endParaRPr lang="en-US" sz="1400" dirty="0">
              <a:solidFill>
                <a:prstClr val="black"/>
              </a:solidFill>
              <a:latin typeface="Calibri"/>
            </a:endParaRPr>
          </a:p>
        </p:txBody>
      </p:sp>
      <p:sp>
        <p:nvSpPr>
          <p:cNvPr id="48" name="Line 31">
            <a:extLst>
              <a:ext uri="{FF2B5EF4-FFF2-40B4-BE49-F238E27FC236}">
                <a16:creationId xmlns:a16="http://schemas.microsoft.com/office/drawing/2014/main" id="{D18012FD-6130-4E1A-A30A-2FF50D1D0DD2}"/>
              </a:ext>
            </a:extLst>
          </p:cNvPr>
          <p:cNvSpPr>
            <a:spLocks noChangeShapeType="1"/>
          </p:cNvSpPr>
          <p:nvPr/>
        </p:nvSpPr>
        <p:spPr bwMode="auto">
          <a:xfrm>
            <a:off x="6399205" y="1612550"/>
            <a:ext cx="7" cy="374495"/>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prstClr val="black"/>
              </a:solidFill>
              <a:latin typeface="Calibri"/>
            </a:endParaRPr>
          </a:p>
        </p:txBody>
      </p:sp>
      <p:sp>
        <p:nvSpPr>
          <p:cNvPr id="49" name="Rectangle 48">
            <a:extLst>
              <a:ext uri="{FF2B5EF4-FFF2-40B4-BE49-F238E27FC236}">
                <a16:creationId xmlns:a16="http://schemas.microsoft.com/office/drawing/2014/main" id="{F3A85EA9-6591-4BA9-9BFA-806DA1D47898}"/>
              </a:ext>
            </a:extLst>
          </p:cNvPr>
          <p:cNvSpPr>
            <a:spLocks noChangeArrowheads="1"/>
          </p:cNvSpPr>
          <p:nvPr/>
        </p:nvSpPr>
        <p:spPr bwMode="auto">
          <a:xfrm>
            <a:off x="9308016" y="3283007"/>
            <a:ext cx="2393084" cy="830262"/>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GB" sz="1400" dirty="0">
                <a:solidFill>
                  <a:prstClr val="black"/>
                </a:solidFill>
                <a:latin typeface="Calibri"/>
              </a:rPr>
              <a:t>IEEE 802.24</a:t>
            </a:r>
          </a:p>
          <a:p>
            <a:pPr algn="ctr" eaLnBrk="0" hangingPunct="0">
              <a:defRPr/>
            </a:pPr>
            <a:r>
              <a:rPr lang="en-GB" sz="1400" dirty="0">
                <a:solidFill>
                  <a:prstClr val="black"/>
                </a:solidFill>
                <a:latin typeface="Calibri"/>
              </a:rPr>
              <a:t>Vertical Network Applications</a:t>
            </a:r>
          </a:p>
          <a:p>
            <a:pPr algn="ctr" eaLnBrk="0" hangingPunct="0">
              <a:defRPr/>
            </a:pPr>
            <a:r>
              <a:rPr lang="en-GB" sz="1400" dirty="0">
                <a:solidFill>
                  <a:prstClr val="black"/>
                </a:solidFill>
                <a:latin typeface="Calibri"/>
              </a:rPr>
              <a:t>Technical Advisory Group</a:t>
            </a:r>
          </a:p>
          <a:p>
            <a:pPr algn="ctr" eaLnBrk="0" hangingPunct="0">
              <a:defRPr/>
            </a:pPr>
            <a:r>
              <a:rPr lang="en-GB" sz="1400" dirty="0">
                <a:solidFill>
                  <a:prstClr val="black"/>
                </a:solidFill>
                <a:latin typeface="Calibri"/>
              </a:rPr>
              <a:t>Tim Godfrey</a:t>
            </a:r>
          </a:p>
        </p:txBody>
      </p:sp>
      <p:sp>
        <p:nvSpPr>
          <p:cNvPr id="50" name="Text Box 33">
            <a:extLst>
              <a:ext uri="{FF2B5EF4-FFF2-40B4-BE49-F238E27FC236}">
                <a16:creationId xmlns:a16="http://schemas.microsoft.com/office/drawing/2014/main" id="{89BF8FE6-4250-4C6A-A4EF-EF773098C454}"/>
              </a:ext>
            </a:extLst>
          </p:cNvPr>
          <p:cNvSpPr txBox="1">
            <a:spLocks noChangeArrowheads="1"/>
          </p:cNvSpPr>
          <p:nvPr/>
        </p:nvSpPr>
        <p:spPr bwMode="auto">
          <a:xfrm>
            <a:off x="5596910" y="1046848"/>
            <a:ext cx="3790950" cy="563564"/>
          </a:xfrm>
          <a:prstGeom prst="rect">
            <a:avLst/>
          </a:prstGeom>
          <a:solidFill>
            <a:srgbClr val="92D050"/>
          </a:solidFill>
          <a:ln w="9525">
            <a:solidFill>
              <a:schemeClr val="tx1"/>
            </a:solidFill>
            <a:miter lim="800000"/>
            <a:headEnd/>
            <a:tailEnd/>
          </a:ln>
          <a:effectLst>
            <a:outerShdw dist="53882" dir="2700000" algn="ctr" rotWithShape="0">
              <a:srgbClr val="808080">
                <a:alpha val="50000"/>
              </a:srgbClr>
            </a:outerShdw>
          </a:effectLst>
        </p:spPr>
        <p:txBody>
          <a:bodyPr wrap="none"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600" dirty="0">
                <a:solidFill>
                  <a:prstClr val="black"/>
                </a:solidFill>
                <a:latin typeface="Calibri"/>
              </a:rPr>
              <a:t>IEEE 802 Sponsor Executive Committee</a:t>
            </a:r>
          </a:p>
          <a:p>
            <a:pPr algn="ctr" eaLnBrk="0" hangingPunct="0">
              <a:defRPr/>
            </a:pPr>
            <a:r>
              <a:rPr lang="en-US" sz="1600" dirty="0">
                <a:solidFill>
                  <a:prstClr val="black"/>
                </a:solidFill>
                <a:latin typeface="Calibri"/>
              </a:rPr>
              <a:t>Paul Nikolich, Chairman</a:t>
            </a:r>
          </a:p>
        </p:txBody>
      </p:sp>
      <p:sp>
        <p:nvSpPr>
          <p:cNvPr id="51" name="Slide Number Placeholder 31">
            <a:extLst>
              <a:ext uri="{FF2B5EF4-FFF2-40B4-BE49-F238E27FC236}">
                <a16:creationId xmlns:a16="http://schemas.microsoft.com/office/drawing/2014/main" id="{EFD9A3BE-0ED9-4F0F-A162-FFCD4E56B099}"/>
              </a:ext>
            </a:extLst>
          </p:cNvPr>
          <p:cNvSpPr>
            <a:spLocks noGrp="1"/>
          </p:cNvSpPr>
          <p:nvPr/>
        </p:nvSpPr>
        <p:spPr>
          <a:xfrm>
            <a:off x="8153798" y="5912949"/>
            <a:ext cx="21336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1E3B10-A373-411F-86F0-1B0CDEC71A97}" type="slidenum">
              <a:rPr lang="en-US">
                <a:solidFill>
                  <a:prstClr val="black">
                    <a:tint val="75000"/>
                  </a:prstClr>
                </a:solidFill>
                <a:latin typeface="Arial" pitchFamily="34" charset="0"/>
                <a:ea typeface="ＭＳ Ｐゴシック" pitchFamily="34" charset="-128"/>
              </a:rPr>
              <a:pPr/>
              <a:t>11</a:t>
            </a:fld>
            <a:endParaRPr lang="en-US" sz="1400" dirty="0">
              <a:solidFill>
                <a:prstClr val="black">
                  <a:tint val="75000"/>
                </a:prstClr>
              </a:solidFill>
              <a:latin typeface="Myriad Pro"/>
              <a:ea typeface="ＭＳ Ｐゴシック" pitchFamily="34" charset="-128"/>
            </a:endParaRPr>
          </a:p>
        </p:txBody>
      </p:sp>
      <p:sp>
        <p:nvSpPr>
          <p:cNvPr id="52" name="TextBox 32">
            <a:extLst>
              <a:ext uri="{FF2B5EF4-FFF2-40B4-BE49-F238E27FC236}">
                <a16:creationId xmlns:a16="http://schemas.microsoft.com/office/drawing/2014/main" id="{2523B041-F373-4747-A042-10033BDCA6AD}"/>
              </a:ext>
            </a:extLst>
          </p:cNvPr>
          <p:cNvSpPr txBox="1"/>
          <p:nvPr/>
        </p:nvSpPr>
        <p:spPr>
          <a:xfrm>
            <a:off x="465267" y="4297932"/>
            <a:ext cx="7345793" cy="954107"/>
          </a:xfrm>
          <a:prstGeom prst="rect">
            <a:avLst/>
          </a:prstGeom>
          <a:noFill/>
          <a:ln>
            <a:solidFill>
              <a:schemeClr val="tx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prstClr val="black"/>
                </a:solidFill>
                <a:latin typeface="Calibri"/>
              </a:rPr>
              <a:t>Appointed Executive Committee members: </a:t>
            </a:r>
            <a:r>
              <a:rPr lang="en-US" sz="1400" dirty="0">
                <a:solidFill>
                  <a:prstClr val="black"/>
                </a:solidFill>
                <a:latin typeface="Calibri"/>
              </a:rPr>
              <a:t>	 	</a:t>
            </a:r>
            <a:br>
              <a:rPr lang="en-US" sz="1400" dirty="0">
                <a:solidFill>
                  <a:prstClr val="black"/>
                </a:solidFill>
                <a:latin typeface="Calibri"/>
              </a:rPr>
            </a:br>
            <a:r>
              <a:rPr lang="en-US" sz="1400" dirty="0">
                <a:solidFill>
                  <a:prstClr val="black"/>
                </a:solidFill>
                <a:latin typeface="Calibri"/>
              </a:rPr>
              <a:t>Executive Secretary Jon </a:t>
            </a:r>
            <a:r>
              <a:rPr lang="en-US" sz="1400" dirty="0" err="1">
                <a:solidFill>
                  <a:prstClr val="black"/>
                </a:solidFill>
                <a:latin typeface="Calibri"/>
              </a:rPr>
              <a:t>Rosdahl</a:t>
            </a:r>
            <a:r>
              <a:rPr lang="en-US" sz="1400" dirty="0">
                <a:solidFill>
                  <a:prstClr val="black"/>
                </a:solidFill>
                <a:latin typeface="Calibri"/>
              </a:rPr>
              <a:t>		1</a:t>
            </a:r>
            <a:r>
              <a:rPr lang="en-US" sz="1400" baseline="30000" dirty="0">
                <a:solidFill>
                  <a:prstClr val="black"/>
                </a:solidFill>
                <a:latin typeface="Calibri"/>
              </a:rPr>
              <a:t>st</a:t>
            </a:r>
            <a:r>
              <a:rPr lang="en-US" sz="1400" dirty="0">
                <a:solidFill>
                  <a:prstClr val="black"/>
                </a:solidFill>
                <a:latin typeface="Calibri"/>
              </a:rPr>
              <a:t> Vice Chair James </a:t>
            </a:r>
            <a:r>
              <a:rPr lang="en-US" sz="1400" dirty="0" err="1">
                <a:solidFill>
                  <a:prstClr val="black"/>
                </a:solidFill>
                <a:latin typeface="Calibri"/>
              </a:rPr>
              <a:t>Gilb</a:t>
            </a:r>
            <a:br>
              <a:rPr lang="en-US" sz="1400" dirty="0">
                <a:solidFill>
                  <a:prstClr val="black"/>
                </a:solidFill>
                <a:latin typeface="Calibri"/>
              </a:rPr>
            </a:br>
            <a:r>
              <a:rPr lang="en-US" sz="1400" dirty="0">
                <a:solidFill>
                  <a:prstClr val="black"/>
                </a:solidFill>
                <a:latin typeface="Calibri"/>
              </a:rPr>
              <a:t>Recording Secretary John </a:t>
            </a:r>
            <a:r>
              <a:rPr lang="en-US" sz="1400" dirty="0" err="1">
                <a:solidFill>
                  <a:prstClr val="black"/>
                </a:solidFill>
                <a:latin typeface="Calibri"/>
              </a:rPr>
              <a:t>D’Ambrosia</a:t>
            </a:r>
            <a:r>
              <a:rPr lang="en-US" sz="1400" dirty="0">
                <a:solidFill>
                  <a:prstClr val="black"/>
                </a:solidFill>
                <a:latin typeface="Calibri"/>
              </a:rPr>
              <a:t>		2</a:t>
            </a:r>
            <a:r>
              <a:rPr lang="en-US" sz="1400" baseline="30000" dirty="0">
                <a:solidFill>
                  <a:prstClr val="black"/>
                </a:solidFill>
                <a:latin typeface="Calibri"/>
              </a:rPr>
              <a:t>nd</a:t>
            </a:r>
            <a:r>
              <a:rPr lang="en-US" sz="1400" dirty="0">
                <a:solidFill>
                  <a:prstClr val="black"/>
                </a:solidFill>
                <a:latin typeface="Calibri"/>
              </a:rPr>
              <a:t> Vice Chair Roger Marks</a:t>
            </a:r>
          </a:p>
          <a:p>
            <a:r>
              <a:rPr lang="en-US" sz="1400" dirty="0">
                <a:solidFill>
                  <a:prstClr val="black"/>
                </a:solidFill>
                <a:latin typeface="Calibri"/>
              </a:rPr>
              <a:t>Treasurer George Zimmerman		Member Emeriti Geoff Thompson, Clint Chaplin</a:t>
            </a:r>
            <a:endParaRPr lang="en-US" sz="2000" dirty="0">
              <a:solidFill>
                <a:prstClr val="black"/>
              </a:solidFill>
              <a:latin typeface="Calibri"/>
            </a:endParaRPr>
          </a:p>
        </p:txBody>
      </p:sp>
      <p:sp>
        <p:nvSpPr>
          <p:cNvPr id="53" name="TextBox 31">
            <a:extLst>
              <a:ext uri="{FF2B5EF4-FFF2-40B4-BE49-F238E27FC236}">
                <a16:creationId xmlns:a16="http://schemas.microsoft.com/office/drawing/2014/main" id="{57CA279E-1770-473D-8942-658962117BA6}"/>
              </a:ext>
            </a:extLst>
          </p:cNvPr>
          <p:cNvSpPr txBox="1"/>
          <p:nvPr/>
        </p:nvSpPr>
        <p:spPr>
          <a:xfrm>
            <a:off x="465268" y="5388541"/>
            <a:ext cx="11261463" cy="1015663"/>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Calibri"/>
              </a:rPr>
              <a:t>Hibernating Groups:</a:t>
            </a:r>
            <a:r>
              <a:rPr lang="en-US" sz="1200" dirty="0">
                <a:solidFill>
                  <a:prstClr val="black"/>
                </a:solidFill>
                <a:latin typeface="Calibri"/>
              </a:rPr>
              <a:t> 802.16 Broadband Wireless Access, 802.21 Media Independent Handover, 802.22 Wireless Regional Area Networks</a:t>
            </a:r>
            <a:br>
              <a:rPr lang="en-US" sz="1200" dirty="0">
                <a:solidFill>
                  <a:prstClr val="black"/>
                </a:solidFill>
                <a:latin typeface="Calibri"/>
              </a:rPr>
            </a:br>
            <a:br>
              <a:rPr lang="en-US" sz="1200" b="1" dirty="0">
                <a:solidFill>
                  <a:prstClr val="black"/>
                </a:solidFill>
                <a:latin typeface="Calibri"/>
              </a:rPr>
            </a:br>
            <a:r>
              <a:rPr lang="en-US" sz="1200" b="1" dirty="0">
                <a:solidFill>
                  <a:prstClr val="black"/>
                </a:solidFill>
                <a:latin typeface="Calibri"/>
              </a:rPr>
              <a:t>Disbanded Groups: </a:t>
            </a:r>
            <a:r>
              <a:rPr lang="en-US" sz="1200" dirty="0">
                <a:solidFill>
                  <a:prstClr val="black"/>
                </a:solidFill>
                <a:latin typeface="Calibri"/>
              </a:rPr>
              <a:t>802.2 Logical Link Control, 802.4 Token Bus, 802.5 Token Ring, 802.6 Metro Area Network, 802.7 Broadband TAG, 802.8 Fiber TAG, 802.9 Integrated </a:t>
            </a:r>
            <a:r>
              <a:rPr lang="en-US" sz="1200" dirty="0" err="1">
                <a:solidFill>
                  <a:prstClr val="black"/>
                </a:solidFill>
                <a:latin typeface="Calibri"/>
              </a:rPr>
              <a:t>Svcs</a:t>
            </a:r>
            <a:r>
              <a:rPr lang="en-US" sz="1200" dirty="0">
                <a:solidFill>
                  <a:prstClr val="black"/>
                </a:solidFill>
                <a:latin typeface="Calibri"/>
              </a:rPr>
              <a:t> LAN, 802.10 Security, 802.12 Demand Priority, </a:t>
            </a:r>
            <a:r>
              <a:rPr lang="en-US" sz="1200" dirty="0">
                <a:solidFill>
                  <a:prstClr val="black"/>
                </a:solidFill>
              </a:rPr>
              <a:t>802.14 CATV Broadband, </a:t>
            </a:r>
            <a:r>
              <a:rPr lang="en-US" sz="1200" dirty="0">
                <a:solidFill>
                  <a:prstClr val="black"/>
                </a:solidFill>
                <a:latin typeface="Calibri"/>
              </a:rPr>
              <a:t>802.17 Resilient Packet Ring, 802.23 Emergency Services	 	</a:t>
            </a:r>
            <a:br>
              <a:rPr lang="en-US" sz="1200" dirty="0">
                <a:solidFill>
                  <a:prstClr val="black"/>
                </a:solidFill>
                <a:latin typeface="Calibri"/>
              </a:rPr>
            </a:br>
            <a:endParaRPr lang="en-US" sz="1200" dirty="0">
              <a:solidFill>
                <a:prstClr val="black"/>
              </a:solidFill>
              <a:latin typeface="Calibri"/>
            </a:endParaRPr>
          </a:p>
        </p:txBody>
      </p:sp>
      <p:sp>
        <p:nvSpPr>
          <p:cNvPr id="54" name="Line 13">
            <a:extLst>
              <a:ext uri="{FF2B5EF4-FFF2-40B4-BE49-F238E27FC236}">
                <a16:creationId xmlns:a16="http://schemas.microsoft.com/office/drawing/2014/main" id="{0AF64673-90A9-462C-864A-60D816B30207}"/>
              </a:ext>
            </a:extLst>
          </p:cNvPr>
          <p:cNvSpPr>
            <a:spLocks noChangeShapeType="1"/>
          </p:cNvSpPr>
          <p:nvPr/>
        </p:nvSpPr>
        <p:spPr bwMode="auto">
          <a:xfrm flipV="1">
            <a:off x="1090390" y="1347253"/>
            <a:ext cx="4500743" cy="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55" name="Line 11">
            <a:extLst>
              <a:ext uri="{FF2B5EF4-FFF2-40B4-BE49-F238E27FC236}">
                <a16:creationId xmlns:a16="http://schemas.microsoft.com/office/drawing/2014/main" id="{43F384EA-3DF4-4144-9114-8F04FB59A5EA}"/>
              </a:ext>
            </a:extLst>
          </p:cNvPr>
          <p:cNvSpPr>
            <a:spLocks noChangeShapeType="1"/>
          </p:cNvSpPr>
          <p:nvPr/>
        </p:nvSpPr>
        <p:spPr bwMode="auto">
          <a:xfrm>
            <a:off x="1090388" y="1340428"/>
            <a:ext cx="3527" cy="2970232"/>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Specialty Networks (WSN)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Wireless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r>
              <a:rPr lang="en-US" altLang="en-US" sz="2000" b="0" dirty="0">
                <a:solidFill>
                  <a:srgbClr val="000000"/>
                </a:solidFill>
                <a:latin typeface="+mj-lt"/>
                <a:cs typeface="DejaVu Sans" charset="0"/>
                <a:hlinkClick r:id="rId3"/>
              </a:rPr>
              <a:t>Hibernating and Disbanded Groups</a:t>
            </a: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12</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May 2021</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802 enabled markets/technologies</a:t>
            </a: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13</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May 2021</a:t>
            </a:r>
          </a:p>
        </p:txBody>
      </p:sp>
      <p:graphicFrame>
        <p:nvGraphicFramePr>
          <p:cNvPr id="8" name="Table 7">
            <a:extLst>
              <a:ext uri="{FF2B5EF4-FFF2-40B4-BE49-F238E27FC236}">
                <a16:creationId xmlns:a16="http://schemas.microsoft.com/office/drawing/2014/main" id="{26B8EF1E-E69C-472F-8D3C-AECBA4D65190}"/>
              </a:ext>
            </a:extLst>
          </p:cNvPr>
          <p:cNvGraphicFramePr>
            <a:graphicFrameLocks noGrp="1"/>
          </p:cNvGraphicFramePr>
          <p:nvPr>
            <p:extLst>
              <p:ext uri="{D42A27DB-BD31-4B8C-83A1-F6EECF244321}">
                <p14:modId xmlns:p14="http://schemas.microsoft.com/office/powerpoint/2010/main" val="2494523012"/>
              </p:ext>
            </p:extLst>
          </p:nvPr>
        </p:nvGraphicFramePr>
        <p:xfrm>
          <a:off x="838200" y="1589186"/>
          <a:ext cx="10515599" cy="4677127"/>
        </p:xfrm>
        <a:graphic>
          <a:graphicData uri="http://schemas.openxmlformats.org/drawingml/2006/table">
            <a:tbl>
              <a:tblPr firstRow="1" bandRow="1">
                <a:tableStyleId>{5C22544A-7EE6-4342-B048-85BDC9FD1C3A}</a:tableStyleId>
              </a:tblPr>
              <a:tblGrid>
                <a:gridCol w="1647235">
                  <a:extLst>
                    <a:ext uri="{9D8B030D-6E8A-4147-A177-3AD203B41FA5}">
                      <a16:colId xmlns:a16="http://schemas.microsoft.com/office/drawing/2014/main" val="20000"/>
                    </a:ext>
                  </a:extLst>
                </a:gridCol>
                <a:gridCol w="8868364">
                  <a:extLst>
                    <a:ext uri="{9D8B030D-6E8A-4147-A177-3AD203B41FA5}">
                      <a16:colId xmlns:a16="http://schemas.microsoft.com/office/drawing/2014/main" val="20001"/>
                    </a:ext>
                  </a:extLst>
                </a:gridCol>
              </a:tblGrid>
              <a:tr h="690302">
                <a:tc>
                  <a:txBody>
                    <a:bodyPr/>
                    <a:lstStyle/>
                    <a:p>
                      <a:r>
                        <a:rPr lang="en-US" sz="1400" b="0" baseline="0" dirty="0">
                          <a:solidFill>
                            <a:schemeClr val="tx1"/>
                          </a:solidFill>
                        </a:rPr>
                        <a:t>1970 to 1980</a:t>
                      </a:r>
                    </a:p>
                    <a:p>
                      <a:r>
                        <a:rPr lang="en-US" sz="1400" b="0" baseline="0" dirty="0">
                          <a:solidFill>
                            <a:schemeClr val="tx1"/>
                          </a:solidFill>
                        </a:rPr>
                        <a:t>(pre IEEE 802)</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Mainframe and</a:t>
                      </a:r>
                      <a:r>
                        <a:rPr lang="en-US" sz="1400" b="0" baseline="0" dirty="0">
                          <a:solidFill>
                            <a:schemeClr val="tx1"/>
                          </a:solidFill>
                        </a:rPr>
                        <a:t> Mini </a:t>
                      </a:r>
                      <a:r>
                        <a:rPr lang="en-US" sz="1400" b="0" dirty="0">
                          <a:solidFill>
                            <a:schemeClr val="tx1"/>
                          </a:solidFill>
                        </a:rPr>
                        <a:t>Computers (100s of thousands)</a:t>
                      </a:r>
                      <a:br>
                        <a:rPr lang="en-US" sz="1400" b="0" dirty="0">
                          <a:solidFill>
                            <a:schemeClr val="tx1"/>
                          </a:solidFill>
                        </a:rPr>
                      </a:br>
                      <a:r>
                        <a:rPr lang="en-US" sz="1400" b="0" dirty="0">
                          <a:solidFill>
                            <a:schemeClr val="tx1"/>
                          </a:solidFill>
                        </a:rPr>
                        <a:t>Proprietary LANs</a:t>
                      </a:r>
                      <a:r>
                        <a:rPr lang="en-US" sz="1400" b="0" baseline="0" dirty="0">
                          <a:solidFill>
                            <a:schemeClr val="tx1"/>
                          </a:solidFill>
                        </a:rPr>
                        <a:t> and WANs (sub 10Mbps)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98309">
                <a:tc>
                  <a:txBody>
                    <a:bodyPr/>
                    <a:lstStyle/>
                    <a:p>
                      <a:r>
                        <a:rPr lang="en-US" sz="1400" b="0" dirty="0">
                          <a:solidFill>
                            <a:schemeClr val="tx1"/>
                          </a:solidFill>
                        </a:rPr>
                        <a:t>1980 to 1989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Mini and Personal Computers (millions)</a:t>
                      </a:r>
                    </a:p>
                    <a:p>
                      <a:r>
                        <a:rPr lang="en-US" sz="1400" b="0" dirty="0">
                          <a:solidFill>
                            <a:schemeClr val="tx1"/>
                          </a:solidFill>
                        </a:rPr>
                        <a:t>Enterprise</a:t>
                      </a:r>
                      <a:r>
                        <a:rPr lang="en-US" sz="1400" b="0" baseline="0" dirty="0">
                          <a:solidFill>
                            <a:schemeClr val="tx1"/>
                          </a:solidFill>
                        </a:rPr>
                        <a:t> LANs (802.1 Bridges, 802.3 Ethernet, 802.5 Token Ring)</a:t>
                      </a:r>
                    </a:p>
                    <a:p>
                      <a:r>
                        <a:rPr lang="en-US" sz="1400" b="0" baseline="0">
                          <a:solidFill>
                            <a:schemeClr val="tx1"/>
                          </a:solidFill>
                        </a:rPr>
                        <a:t>Proprietary Leased </a:t>
                      </a:r>
                      <a:r>
                        <a:rPr lang="en-US" sz="1400" b="0" baseline="0" dirty="0">
                          <a:solidFill>
                            <a:schemeClr val="tx1"/>
                          </a:solidFill>
                        </a:rPr>
                        <a:t>Line WANs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7802">
                <a:tc>
                  <a:txBody>
                    <a:bodyPr/>
                    <a:lstStyle/>
                    <a:p>
                      <a:r>
                        <a:rPr lang="en-US" sz="1400" b="0" dirty="0">
                          <a:solidFill>
                            <a:schemeClr val="tx1"/>
                          </a:solidFill>
                        </a:rPr>
                        <a:t>1990 to 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PCs, Tablets,  (100s of millions)</a:t>
                      </a:r>
                    </a:p>
                    <a:p>
                      <a:r>
                        <a:rPr lang="en-US" sz="1400" b="0" dirty="0">
                          <a:solidFill>
                            <a:schemeClr val="tx1"/>
                          </a:solidFill>
                        </a:rPr>
                        <a:t>Enterprise and Home LANs—wired and wireless (802.11)</a:t>
                      </a:r>
                    </a:p>
                    <a:p>
                      <a:r>
                        <a:rPr lang="en-US" sz="1400" b="0" dirty="0">
                          <a:solidFill>
                            <a:schemeClr val="tx1"/>
                          </a:solidFill>
                        </a:rPr>
                        <a:t>Broadband Access—cable modems and Ethernet</a:t>
                      </a:r>
                      <a:r>
                        <a:rPr lang="en-US" sz="1400" b="0" baseline="0" dirty="0">
                          <a:solidFill>
                            <a:schemeClr val="tx1"/>
                          </a:solidFill>
                        </a:rPr>
                        <a:t> PONs (802.3)</a:t>
                      </a:r>
                      <a:endParaRPr lang="en-US" sz="1400" b="0" dirty="0">
                        <a:solidFill>
                          <a:schemeClr val="tx1"/>
                        </a:solidFill>
                      </a:endParaRPr>
                    </a:p>
                    <a:p>
                      <a:r>
                        <a:rPr lang="en-US" sz="1400" b="0" dirty="0">
                          <a:solidFill>
                            <a:schemeClr val="tx1"/>
                          </a:solidFill>
                        </a:rPr>
                        <a:t>Fiber</a:t>
                      </a:r>
                      <a:r>
                        <a:rPr lang="en-US" sz="1400" b="0" baseline="0" dirty="0">
                          <a:solidFill>
                            <a:schemeClr val="tx1"/>
                          </a:solidFill>
                        </a:rPr>
                        <a:t> based Metro and Wide-Area Networks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8309">
                <a:tc>
                  <a:txBody>
                    <a:bodyPr/>
                    <a:lstStyle/>
                    <a:p>
                      <a:r>
                        <a:rPr lang="en-US" sz="1400" b="0" dirty="0">
                          <a:solidFill>
                            <a:schemeClr val="tx1"/>
                          </a:solidFill>
                        </a:rPr>
                        <a:t>2000 to 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Tablets, Smart Phones (billions)</a:t>
                      </a:r>
                    </a:p>
                    <a:p>
                      <a:r>
                        <a:rPr lang="en-US" sz="1400" b="0" dirty="0">
                          <a:solidFill>
                            <a:schemeClr val="tx1"/>
                          </a:solidFill>
                        </a:rPr>
                        <a:t>Ubiquitous wireless (802.11, mobile</a:t>
                      </a:r>
                      <a:r>
                        <a:rPr lang="en-US" sz="1400" b="0" baseline="0" dirty="0">
                          <a:solidFill>
                            <a:schemeClr val="tx1"/>
                          </a:solidFill>
                        </a:rPr>
                        <a:t> cellular)</a:t>
                      </a:r>
                      <a:br>
                        <a:rPr lang="en-US" sz="1400" b="0" dirty="0">
                          <a:solidFill>
                            <a:schemeClr val="tx1"/>
                          </a:solidFill>
                        </a:rPr>
                      </a:br>
                      <a:r>
                        <a:rPr lang="en-US" sz="1400" b="0" dirty="0">
                          <a:solidFill>
                            <a:schemeClr val="tx1"/>
                          </a:solidFill>
                        </a:rPr>
                        <a:t>Faster fiber and broadband access (EPONs)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4245">
                <a:tc>
                  <a:txBody>
                    <a:bodyPr/>
                    <a:lstStyle/>
                    <a:p>
                      <a:r>
                        <a:rPr lang="en-US" sz="1400" b="0" dirty="0">
                          <a:solidFill>
                            <a:schemeClr val="tx1"/>
                          </a:solidFill>
                        </a:rPr>
                        <a:t>2010 to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Sensors/Internet of Things</a:t>
                      </a:r>
                      <a:r>
                        <a:rPr lang="en-US" sz="1400" b="0" baseline="0" dirty="0">
                          <a:solidFill>
                            <a:schemeClr val="tx1"/>
                          </a:solidFill>
                        </a:rPr>
                        <a:t> (100s of billions)</a:t>
                      </a:r>
                    </a:p>
                    <a:p>
                      <a:r>
                        <a:rPr lang="en-US" sz="1400" b="0" baseline="0" dirty="0">
                          <a:solidFill>
                            <a:schemeClr val="tx1"/>
                          </a:solidFill>
                        </a:rPr>
                        <a:t>Automotive Networks (802.3, 802.11, mobile cellular)</a:t>
                      </a:r>
                    </a:p>
                    <a:p>
                      <a:r>
                        <a:rPr lang="en-US" sz="1400" b="0" baseline="0" dirty="0">
                          <a:solidFill>
                            <a:schemeClr val="tx1"/>
                          </a:solidFill>
                        </a:rPr>
                        <a:t>IoT, M2M, faster/slower, low latency, low power, more reliable, more secure, more private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9082">
                <a:tc>
                  <a:txBody>
                    <a:bodyPr/>
                    <a:lstStyle/>
                    <a:p>
                      <a:r>
                        <a:rPr lang="en-US" sz="1400" b="0" dirty="0">
                          <a:solidFill>
                            <a:schemeClr val="tx1"/>
                          </a:solidFill>
                        </a:rPr>
                        <a:t>2020 to 2029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More networked devices (trillions), privacy, security, Time Sensitive Networks, faster, further</a:t>
                      </a:r>
                    </a:p>
                    <a:p>
                      <a:r>
                        <a:rPr lang="en-US" sz="1400" b="0" dirty="0">
                          <a:solidFill>
                            <a:schemeClr val="tx1"/>
                          </a:solidFill>
                        </a:rPr>
                        <a:t>Factory Automation, Autonomous Vehicles, AR/VR, Edge Computing, Gaming, Entertainment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670197"/>
                  </a:ext>
                </a:extLst>
              </a:tr>
            </a:tbl>
          </a:graphicData>
        </a:graphic>
      </p:graphicFrame>
    </p:spTree>
    <p:extLst>
      <p:ext uri="{BB962C8B-B14F-4D97-AF65-F5344CB8AC3E}">
        <p14:creationId xmlns:p14="http://schemas.microsoft.com/office/powerpoint/2010/main" val="413645031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3E4CA9C-090B-4B70-94B4-321438D7686F}"/>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46083" name="Footer Placeholder 5">
            <a:extLst>
              <a:ext uri="{FF2B5EF4-FFF2-40B4-BE49-F238E27FC236}">
                <a16:creationId xmlns:a16="http://schemas.microsoft.com/office/drawing/2014/main" id="{6D70353E-E677-4811-BE5D-082490702360}"/>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6084" name="Slide Number Placeholder 10">
            <a:extLst>
              <a:ext uri="{FF2B5EF4-FFF2-40B4-BE49-F238E27FC236}">
                <a16:creationId xmlns:a16="http://schemas.microsoft.com/office/drawing/2014/main" id="{EF53C5B0-1BC2-4E60-8C21-63CEE1F7DD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29B4CA0-3DAD-4034-971A-FC268EBDB6E4}" type="slidenum">
              <a:rPr lang="en-US" altLang="en-US" sz="1200" b="0"/>
              <a:pPr>
                <a:spcBef>
                  <a:spcPct val="0"/>
                </a:spcBef>
                <a:buFontTx/>
                <a:buNone/>
              </a:pPr>
              <a:t>14</a:t>
            </a:fld>
            <a:endParaRPr lang="en-US" altLang="en-US" sz="1200" b="0"/>
          </a:p>
        </p:txBody>
      </p:sp>
      <p:sp>
        <p:nvSpPr>
          <p:cNvPr id="2" name="Date Placeholder 1">
            <a:extLst>
              <a:ext uri="{FF2B5EF4-FFF2-40B4-BE49-F238E27FC236}">
                <a16:creationId xmlns:a16="http://schemas.microsoft.com/office/drawing/2014/main" id="{E4F781F0-855F-47BC-B8BC-EEE2D9AC3484}"/>
              </a:ext>
            </a:extLst>
          </p:cNvPr>
          <p:cNvSpPr>
            <a:spLocks noGrp="1"/>
          </p:cNvSpPr>
          <p:nvPr>
            <p:ph type="dt" idx="10"/>
          </p:nvPr>
        </p:nvSpPr>
        <p:spPr/>
        <p:txBody>
          <a:bodyPr/>
          <a:lstStyle/>
          <a:p>
            <a:r>
              <a:rPr lang="en-US" dirty="0"/>
              <a:t>May 2021</a:t>
            </a:r>
            <a:endParaRPr lang="en-GB" dirty="0"/>
          </a:p>
        </p:txBody>
      </p:sp>
      <p:pic>
        <p:nvPicPr>
          <p:cNvPr id="3" name="Picture 2">
            <a:extLst>
              <a:ext uri="{FF2B5EF4-FFF2-40B4-BE49-F238E27FC236}">
                <a16:creationId xmlns:a16="http://schemas.microsoft.com/office/drawing/2014/main" id="{E9399851-DC6D-43D0-8F44-DB8BF9EBA538}"/>
              </a:ext>
            </a:extLst>
          </p:cNvPr>
          <p:cNvPicPr>
            <a:picLocks noChangeAspect="1"/>
          </p:cNvPicPr>
          <p:nvPr/>
        </p:nvPicPr>
        <p:blipFill>
          <a:blip r:embed="rId3"/>
          <a:stretch>
            <a:fillRect/>
          </a:stretch>
        </p:blipFill>
        <p:spPr>
          <a:xfrm>
            <a:off x="391648" y="1068219"/>
            <a:ext cx="10998137" cy="54259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15</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15</a:t>
            </a:fld>
            <a:endParaRPr lang="en-US" altLang="en-US" sz="1200" b="0"/>
          </a:p>
        </p:txBody>
      </p:sp>
      <p:sp>
        <p:nvSpPr>
          <p:cNvPr id="5" name="Date Placeholder 4">
            <a:extLst>
              <a:ext uri="{FF2B5EF4-FFF2-40B4-BE49-F238E27FC236}">
                <a16:creationId xmlns:a16="http://schemas.microsoft.com/office/drawing/2014/main" id="{D9C7BA83-0A70-472D-9F88-E38ED2DDD72F}"/>
              </a:ext>
            </a:extLst>
          </p:cNvPr>
          <p:cNvSpPr>
            <a:spLocks noGrp="1"/>
          </p:cNvSpPr>
          <p:nvPr>
            <p:ph type="dt" idx="10"/>
          </p:nvPr>
        </p:nvSpPr>
        <p:spPr/>
        <p:txBody>
          <a:bodyPr/>
          <a:lstStyle/>
          <a:p>
            <a:r>
              <a:rPr lang="en-US" dirty="0"/>
              <a:t>May 2021</a:t>
            </a:r>
            <a:endParaRPr lang="en-GB" dirty="0"/>
          </a:p>
        </p:txBody>
      </p:sp>
      <p:sp>
        <p:nvSpPr>
          <p:cNvPr id="49" name="Text Box 3">
            <a:extLst>
              <a:ext uri="{FF2B5EF4-FFF2-40B4-BE49-F238E27FC236}">
                <a16:creationId xmlns:a16="http://schemas.microsoft.com/office/drawing/2014/main" id="{C78233A7-EED6-44B7-A3C1-BAEC86789D2A}"/>
              </a:ext>
            </a:extLst>
          </p:cNvPr>
          <p:cNvSpPr txBox="1">
            <a:spLocks noChangeArrowheads="1"/>
          </p:cNvSpPr>
          <p:nvPr/>
        </p:nvSpPr>
        <p:spPr bwMode="auto">
          <a:xfrm>
            <a:off x="3689569" y="466640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Text Box 4">
            <a:extLst>
              <a:ext uri="{FF2B5EF4-FFF2-40B4-BE49-F238E27FC236}">
                <a16:creationId xmlns:a16="http://schemas.microsoft.com/office/drawing/2014/main" id="{693D33E0-C029-4902-B3D5-459F9031A3B6}"/>
              </a:ext>
            </a:extLst>
          </p:cNvPr>
          <p:cNvSpPr txBox="1">
            <a:spLocks noChangeArrowheads="1"/>
          </p:cNvSpPr>
          <p:nvPr/>
        </p:nvSpPr>
        <p:spPr bwMode="auto">
          <a:xfrm>
            <a:off x="7507916" y="5890641"/>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SA</a:t>
            </a:r>
          </a:p>
          <a:p>
            <a:pPr algn="ctr"/>
            <a:r>
              <a:rPr lang="en-US" sz="1200" b="1" dirty="0">
                <a:latin typeface="Tahoma" pitchFamily="34" charset="0"/>
                <a:ea typeface="ＭＳ Ｐゴシック" charset="-128"/>
                <a:cs typeface="Arial" pitchFamily="34" charset="0"/>
              </a:rPr>
              <a:t>Ballot</a:t>
            </a:r>
          </a:p>
        </p:txBody>
      </p:sp>
      <p:sp>
        <p:nvSpPr>
          <p:cNvPr id="51" name="AutoShape 5">
            <a:extLst>
              <a:ext uri="{FF2B5EF4-FFF2-40B4-BE49-F238E27FC236}">
                <a16:creationId xmlns:a16="http://schemas.microsoft.com/office/drawing/2014/main" id="{B5DD22E8-2738-4B4F-A5AC-6C83785C7E28}"/>
              </a:ext>
            </a:extLst>
          </p:cNvPr>
          <p:cNvSpPr>
            <a:spLocks/>
          </p:cNvSpPr>
          <p:nvPr/>
        </p:nvSpPr>
        <p:spPr bwMode="auto">
          <a:xfrm rot="-5400000">
            <a:off x="6470807" y="5317795"/>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3" name="Text Box 6">
            <a:extLst>
              <a:ext uri="{FF2B5EF4-FFF2-40B4-BE49-F238E27FC236}">
                <a16:creationId xmlns:a16="http://schemas.microsoft.com/office/drawing/2014/main" id="{4843279A-0395-4609-8029-EB6A0077DB3B}"/>
              </a:ext>
            </a:extLst>
          </p:cNvPr>
          <p:cNvSpPr txBox="1">
            <a:spLocks noChangeArrowheads="1"/>
          </p:cNvSpPr>
          <p:nvPr/>
        </p:nvSpPr>
        <p:spPr bwMode="auto">
          <a:xfrm>
            <a:off x="4146695" y="1943634"/>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4" name="Text Box 7">
            <a:extLst>
              <a:ext uri="{FF2B5EF4-FFF2-40B4-BE49-F238E27FC236}">
                <a16:creationId xmlns:a16="http://schemas.microsoft.com/office/drawing/2014/main" id="{0B56CD35-AA68-467B-9D7B-94BAEF689A67}"/>
              </a:ext>
            </a:extLst>
          </p:cNvPr>
          <p:cNvSpPr txBox="1">
            <a:spLocks noChangeArrowheads="1"/>
          </p:cNvSpPr>
          <p:nvPr/>
        </p:nvSpPr>
        <p:spPr bwMode="auto">
          <a:xfrm>
            <a:off x="3620457" y="5929417"/>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55" name="AutoShape 8">
            <a:extLst>
              <a:ext uri="{FF2B5EF4-FFF2-40B4-BE49-F238E27FC236}">
                <a16:creationId xmlns:a16="http://schemas.microsoft.com/office/drawing/2014/main" id="{E918C8B8-A067-4473-9617-CD4D7F91B308}"/>
              </a:ext>
            </a:extLst>
          </p:cNvPr>
          <p:cNvSpPr>
            <a:spLocks/>
          </p:cNvSpPr>
          <p:nvPr/>
        </p:nvSpPr>
        <p:spPr bwMode="auto">
          <a:xfrm rot="-5400000">
            <a:off x="4160997" y="5289220"/>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Text Box 13">
            <a:extLst>
              <a:ext uri="{FF2B5EF4-FFF2-40B4-BE49-F238E27FC236}">
                <a16:creationId xmlns:a16="http://schemas.microsoft.com/office/drawing/2014/main" id="{B8176B39-99E7-4322-9BE0-8DA829B00563}"/>
              </a:ext>
            </a:extLst>
          </p:cNvPr>
          <p:cNvSpPr txBox="1">
            <a:spLocks noChangeArrowheads="1"/>
          </p:cNvSpPr>
          <p:nvPr/>
        </p:nvSpPr>
        <p:spPr bwMode="auto">
          <a:xfrm>
            <a:off x="10044076" y="586419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57" name="Text Box 26">
            <a:extLst>
              <a:ext uri="{FF2B5EF4-FFF2-40B4-BE49-F238E27FC236}">
                <a16:creationId xmlns:a16="http://schemas.microsoft.com/office/drawing/2014/main" id="{5D0C8ED2-85E3-44EE-BEA4-6B6F70DB7B17}"/>
              </a:ext>
            </a:extLst>
          </p:cNvPr>
          <p:cNvSpPr txBox="1">
            <a:spLocks noChangeArrowheads="1"/>
          </p:cNvSpPr>
          <p:nvPr/>
        </p:nvSpPr>
        <p:spPr bwMode="auto">
          <a:xfrm>
            <a:off x="6081595" y="5953375"/>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58" name="AutoShape 27">
            <a:extLst>
              <a:ext uri="{FF2B5EF4-FFF2-40B4-BE49-F238E27FC236}">
                <a16:creationId xmlns:a16="http://schemas.microsoft.com/office/drawing/2014/main" id="{0469D715-5A9E-4A03-8F45-97907E0F60DB}"/>
              </a:ext>
            </a:extLst>
          </p:cNvPr>
          <p:cNvSpPr>
            <a:spLocks/>
          </p:cNvSpPr>
          <p:nvPr/>
        </p:nvSpPr>
        <p:spPr bwMode="auto">
          <a:xfrm rot="-5400000">
            <a:off x="7676533"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9" name="Line 29">
            <a:extLst>
              <a:ext uri="{FF2B5EF4-FFF2-40B4-BE49-F238E27FC236}">
                <a16:creationId xmlns:a16="http://schemas.microsoft.com/office/drawing/2014/main" id="{DB9069C0-5636-4206-98FB-75FF7A5A9A3D}"/>
              </a:ext>
            </a:extLst>
          </p:cNvPr>
          <p:cNvSpPr>
            <a:spLocks noChangeShapeType="1"/>
          </p:cNvSpPr>
          <p:nvPr/>
        </p:nvSpPr>
        <p:spPr bwMode="auto">
          <a:xfrm>
            <a:off x="3548223" y="3506457"/>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b="1">
              <a:solidFill>
                <a:schemeClr val="tx1"/>
              </a:solidFill>
            </a:endParaRPr>
          </a:p>
        </p:txBody>
      </p:sp>
      <p:sp>
        <p:nvSpPr>
          <p:cNvPr id="60" name="AutoShape 34">
            <a:extLst>
              <a:ext uri="{FF2B5EF4-FFF2-40B4-BE49-F238E27FC236}">
                <a16:creationId xmlns:a16="http://schemas.microsoft.com/office/drawing/2014/main" id="{6CEAEC55-5BAD-42BB-9272-F4E1ADB5AF5E}"/>
              </a:ext>
            </a:extLst>
          </p:cNvPr>
          <p:cNvSpPr>
            <a:spLocks/>
          </p:cNvSpPr>
          <p:nvPr/>
        </p:nvSpPr>
        <p:spPr bwMode="auto">
          <a:xfrm rot="-5400000">
            <a:off x="5291298" y="5290808"/>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1" name="Text Box 35">
            <a:extLst>
              <a:ext uri="{FF2B5EF4-FFF2-40B4-BE49-F238E27FC236}">
                <a16:creationId xmlns:a16="http://schemas.microsoft.com/office/drawing/2014/main" id="{B66DDE99-79EE-4D40-897A-5215A45ACAB4}"/>
              </a:ext>
            </a:extLst>
          </p:cNvPr>
          <p:cNvSpPr txBox="1">
            <a:spLocks noChangeArrowheads="1"/>
          </p:cNvSpPr>
          <p:nvPr/>
        </p:nvSpPr>
        <p:spPr bwMode="auto">
          <a:xfrm>
            <a:off x="4758373" y="5944857"/>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62" name="Text Box 36">
            <a:extLst>
              <a:ext uri="{FF2B5EF4-FFF2-40B4-BE49-F238E27FC236}">
                <a16:creationId xmlns:a16="http://schemas.microsoft.com/office/drawing/2014/main" id="{2BF279A1-D45D-4F98-B68B-B80634E0FC83}"/>
              </a:ext>
            </a:extLst>
          </p:cNvPr>
          <p:cNvSpPr txBox="1">
            <a:spLocks noChangeArrowheads="1"/>
          </p:cNvSpPr>
          <p:nvPr/>
        </p:nvSpPr>
        <p:spPr bwMode="auto">
          <a:xfrm>
            <a:off x="2509995"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63" name="AutoShape 37">
            <a:extLst>
              <a:ext uri="{FF2B5EF4-FFF2-40B4-BE49-F238E27FC236}">
                <a16:creationId xmlns:a16="http://schemas.microsoft.com/office/drawing/2014/main" id="{0151C663-A96B-4F76-8258-907EB7B78BF3}"/>
              </a:ext>
            </a:extLst>
          </p:cNvPr>
          <p:cNvSpPr>
            <a:spLocks/>
          </p:cNvSpPr>
          <p:nvPr/>
        </p:nvSpPr>
        <p:spPr bwMode="auto">
          <a:xfrm rot="-5400000">
            <a:off x="2971144"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4" name="Text Box 38">
            <a:extLst>
              <a:ext uri="{FF2B5EF4-FFF2-40B4-BE49-F238E27FC236}">
                <a16:creationId xmlns:a16="http://schemas.microsoft.com/office/drawing/2014/main" id="{890F26CE-AF9A-4778-976B-1FDBB5CD6607}"/>
              </a:ext>
            </a:extLst>
          </p:cNvPr>
          <p:cNvSpPr txBox="1">
            <a:spLocks noChangeArrowheads="1"/>
          </p:cNvSpPr>
          <p:nvPr/>
        </p:nvSpPr>
        <p:spPr bwMode="auto">
          <a:xfrm>
            <a:off x="8508760" y="5882582"/>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65" name="Cloud">
            <a:extLst>
              <a:ext uri="{FF2B5EF4-FFF2-40B4-BE49-F238E27FC236}">
                <a16:creationId xmlns:a16="http://schemas.microsoft.com/office/drawing/2014/main" id="{0AB38E47-A96F-4EF8-BCB6-B2654F3D3F79}"/>
              </a:ext>
            </a:extLst>
          </p:cNvPr>
          <p:cNvSpPr>
            <a:spLocks noChangeAspect="1" noEditPoints="1" noChangeArrowheads="1"/>
          </p:cNvSpPr>
          <p:nvPr/>
        </p:nvSpPr>
        <p:spPr bwMode="auto">
          <a:xfrm>
            <a:off x="2121057" y="2109460"/>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b="1">
              <a:solidFill>
                <a:schemeClr val="tx1"/>
              </a:solidFill>
            </a:endParaRPr>
          </a:p>
        </p:txBody>
      </p:sp>
      <p:sp>
        <p:nvSpPr>
          <p:cNvPr id="66" name="AutoShape 46">
            <a:extLst>
              <a:ext uri="{FF2B5EF4-FFF2-40B4-BE49-F238E27FC236}">
                <a16:creationId xmlns:a16="http://schemas.microsoft.com/office/drawing/2014/main" id="{25D3F3C5-359F-4E86-9CC9-562CCDAFC469}"/>
              </a:ext>
            </a:extLst>
          </p:cNvPr>
          <p:cNvSpPr>
            <a:spLocks noChangeArrowheads="1"/>
          </p:cNvSpPr>
          <p:nvPr/>
        </p:nvSpPr>
        <p:spPr bwMode="auto">
          <a:xfrm>
            <a:off x="2425857" y="320324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7" name="AutoShape 46">
            <a:extLst>
              <a:ext uri="{FF2B5EF4-FFF2-40B4-BE49-F238E27FC236}">
                <a16:creationId xmlns:a16="http://schemas.microsoft.com/office/drawing/2014/main" id="{333891D6-6F44-4C40-87A5-D43CE8318411}"/>
              </a:ext>
            </a:extLst>
          </p:cNvPr>
          <p:cNvSpPr>
            <a:spLocks noChangeArrowheads="1"/>
          </p:cNvSpPr>
          <p:nvPr/>
        </p:nvSpPr>
        <p:spPr bwMode="auto">
          <a:xfrm>
            <a:off x="8307478" y="3594916"/>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8" name="AutoShape 46">
            <a:extLst>
              <a:ext uri="{FF2B5EF4-FFF2-40B4-BE49-F238E27FC236}">
                <a16:creationId xmlns:a16="http://schemas.microsoft.com/office/drawing/2014/main" id="{06BDDE38-EE98-4BD5-8D2C-39F3A31126C8}"/>
              </a:ext>
            </a:extLst>
          </p:cNvPr>
          <p:cNvSpPr>
            <a:spLocks noChangeArrowheads="1"/>
          </p:cNvSpPr>
          <p:nvPr/>
        </p:nvSpPr>
        <p:spPr bwMode="auto">
          <a:xfrm>
            <a:off x="7926264" y="4271540"/>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9" name="AutoShape 11">
            <a:extLst>
              <a:ext uri="{FF2B5EF4-FFF2-40B4-BE49-F238E27FC236}">
                <a16:creationId xmlns:a16="http://schemas.microsoft.com/office/drawing/2014/main" id="{8C3DA1D8-AD47-4BC2-8837-882B9F757CA6}"/>
              </a:ext>
            </a:extLst>
          </p:cNvPr>
          <p:cNvSpPr>
            <a:spLocks noChangeArrowheads="1"/>
          </p:cNvSpPr>
          <p:nvPr/>
        </p:nvSpPr>
        <p:spPr bwMode="auto">
          <a:xfrm>
            <a:off x="10044073" y="1361974"/>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-2020</a:t>
            </a:r>
          </a:p>
        </p:txBody>
      </p:sp>
      <p:sp>
        <p:nvSpPr>
          <p:cNvPr id="70" name="AutoShape 46">
            <a:extLst>
              <a:ext uri="{FF2B5EF4-FFF2-40B4-BE49-F238E27FC236}">
                <a16:creationId xmlns:a16="http://schemas.microsoft.com/office/drawing/2014/main" id="{82345E72-8420-42C9-A636-9E4205846B8D}"/>
              </a:ext>
            </a:extLst>
          </p:cNvPr>
          <p:cNvSpPr>
            <a:spLocks noChangeArrowheads="1"/>
          </p:cNvSpPr>
          <p:nvPr/>
        </p:nvSpPr>
        <p:spPr bwMode="auto">
          <a:xfrm>
            <a:off x="6192430" y="2720703"/>
            <a:ext cx="912568"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71" name="AutoShape 46">
            <a:extLst>
              <a:ext uri="{FF2B5EF4-FFF2-40B4-BE49-F238E27FC236}">
                <a16:creationId xmlns:a16="http://schemas.microsoft.com/office/drawing/2014/main" id="{912997D6-FBEF-4D8A-B354-B3F7C90DE47B}"/>
              </a:ext>
            </a:extLst>
          </p:cNvPr>
          <p:cNvSpPr>
            <a:spLocks noChangeArrowheads="1"/>
          </p:cNvSpPr>
          <p:nvPr/>
        </p:nvSpPr>
        <p:spPr bwMode="auto">
          <a:xfrm>
            <a:off x="7929212" y="2870547"/>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72" name="AutoShape 46">
            <a:extLst>
              <a:ext uri="{FF2B5EF4-FFF2-40B4-BE49-F238E27FC236}">
                <a16:creationId xmlns:a16="http://schemas.microsoft.com/office/drawing/2014/main" id="{BBED0C5F-4702-4194-8CDE-B0F6F8F7CB3A}"/>
              </a:ext>
            </a:extLst>
          </p:cNvPr>
          <p:cNvSpPr>
            <a:spLocks noChangeArrowheads="1"/>
          </p:cNvSpPr>
          <p:nvPr/>
        </p:nvSpPr>
        <p:spPr bwMode="auto">
          <a:xfrm>
            <a:off x="4999447" y="4255810"/>
            <a:ext cx="906803" cy="49842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3" name="AutoShape 27">
            <a:extLst>
              <a:ext uri="{FF2B5EF4-FFF2-40B4-BE49-F238E27FC236}">
                <a16:creationId xmlns:a16="http://schemas.microsoft.com/office/drawing/2014/main" id="{68A75956-3700-42AB-B6D8-C961B86C21FD}"/>
              </a:ext>
            </a:extLst>
          </p:cNvPr>
          <p:cNvSpPr>
            <a:spLocks/>
          </p:cNvSpPr>
          <p:nvPr/>
        </p:nvSpPr>
        <p:spPr bwMode="auto">
          <a:xfrm rot="-5400000">
            <a:off x="8979758"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4" name="AutoShape 46">
            <a:extLst>
              <a:ext uri="{FF2B5EF4-FFF2-40B4-BE49-F238E27FC236}">
                <a16:creationId xmlns:a16="http://schemas.microsoft.com/office/drawing/2014/main" id="{C5C78BAA-8F41-4BD5-AD56-522FD5E4DA19}"/>
              </a:ext>
            </a:extLst>
          </p:cNvPr>
          <p:cNvSpPr>
            <a:spLocks noChangeArrowheads="1"/>
          </p:cNvSpPr>
          <p:nvPr/>
        </p:nvSpPr>
        <p:spPr bwMode="auto">
          <a:xfrm>
            <a:off x="4978298" y="1276014"/>
            <a:ext cx="949103" cy="457976"/>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802.11</a:t>
            </a:r>
          </a:p>
          <a:p>
            <a:pPr algn="ctr"/>
            <a:r>
              <a:rPr lang="en-US"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REVme</a:t>
            </a:r>
            <a:endPar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5" name="AutoShape 46">
            <a:extLst>
              <a:ext uri="{FF2B5EF4-FFF2-40B4-BE49-F238E27FC236}">
                <a16:creationId xmlns:a16="http://schemas.microsoft.com/office/drawing/2014/main" id="{60776E22-B141-4B9A-BCDF-ED657A0AB43C}"/>
              </a:ext>
            </a:extLst>
          </p:cNvPr>
          <p:cNvSpPr>
            <a:spLocks noChangeArrowheads="1"/>
          </p:cNvSpPr>
          <p:nvPr/>
        </p:nvSpPr>
        <p:spPr bwMode="auto">
          <a:xfrm>
            <a:off x="6203055" y="1955964"/>
            <a:ext cx="901943" cy="55970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6" name="AutoShape 46">
            <a:extLst>
              <a:ext uri="{FF2B5EF4-FFF2-40B4-BE49-F238E27FC236}">
                <a16:creationId xmlns:a16="http://schemas.microsoft.com/office/drawing/2014/main" id="{C60394A9-9C1D-4998-86E0-4EF4B75B6BC8}"/>
              </a:ext>
            </a:extLst>
          </p:cNvPr>
          <p:cNvSpPr>
            <a:spLocks noChangeArrowheads="1"/>
          </p:cNvSpPr>
          <p:nvPr/>
        </p:nvSpPr>
        <p:spPr bwMode="auto">
          <a:xfrm>
            <a:off x="6188586" y="3599806"/>
            <a:ext cx="916412" cy="49676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108" name="AutoShape 46">
            <a:extLst>
              <a:ext uri="{FF2B5EF4-FFF2-40B4-BE49-F238E27FC236}">
                <a16:creationId xmlns:a16="http://schemas.microsoft.com/office/drawing/2014/main" id="{BD5A62B8-9183-4680-8495-A3414546F8FF}"/>
              </a:ext>
            </a:extLst>
          </p:cNvPr>
          <p:cNvSpPr>
            <a:spLocks noChangeArrowheads="1"/>
          </p:cNvSpPr>
          <p:nvPr/>
        </p:nvSpPr>
        <p:spPr bwMode="auto">
          <a:xfrm>
            <a:off x="4974749" y="4946644"/>
            <a:ext cx="931502" cy="4984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109" name="AutoShape 46">
            <a:extLst>
              <a:ext uri="{FF2B5EF4-FFF2-40B4-BE49-F238E27FC236}">
                <a16:creationId xmlns:a16="http://schemas.microsoft.com/office/drawing/2014/main" id="{3A9B2F9B-570F-4C2F-910F-04CB26E0C582}"/>
              </a:ext>
            </a:extLst>
          </p:cNvPr>
          <p:cNvSpPr>
            <a:spLocks noChangeArrowheads="1"/>
          </p:cNvSpPr>
          <p:nvPr/>
        </p:nvSpPr>
        <p:spPr bwMode="auto">
          <a:xfrm>
            <a:off x="4987877" y="2720704"/>
            <a:ext cx="929946" cy="53177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802.11bi</a:t>
            </a:r>
          </a:p>
          <a:p>
            <a:pPr algn="ctr"/>
            <a:r>
              <a:rPr lang="en-US" sz="1200" b="1" dirty="0">
                <a:solidFill>
                  <a:schemeClr val="tx1"/>
                </a:solidFill>
                <a:latin typeface="Tahoma" pitchFamily="34" charset="0"/>
                <a:ea typeface="ＭＳ Ｐゴシック" charset="-128"/>
                <a:cs typeface="Arial" pitchFamily="34" charset="0"/>
              </a:rPr>
              <a:t>EDP</a:t>
            </a:r>
          </a:p>
        </p:txBody>
      </p:sp>
      <p:sp>
        <p:nvSpPr>
          <p:cNvPr id="114" name="AutoShape 46">
            <a:extLst>
              <a:ext uri="{FF2B5EF4-FFF2-40B4-BE49-F238E27FC236}">
                <a16:creationId xmlns:a16="http://schemas.microsoft.com/office/drawing/2014/main" id="{5F4B0259-B3C3-48C0-A2C7-01A124780571}"/>
              </a:ext>
            </a:extLst>
          </p:cNvPr>
          <p:cNvSpPr>
            <a:spLocks noChangeArrowheads="1"/>
          </p:cNvSpPr>
          <p:nvPr/>
        </p:nvSpPr>
        <p:spPr bwMode="auto">
          <a:xfrm>
            <a:off x="4999447" y="3602127"/>
            <a:ext cx="906803" cy="5109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802.11bf</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SENS</a:t>
            </a:r>
          </a:p>
        </p:txBody>
      </p:sp>
      <p:sp>
        <p:nvSpPr>
          <p:cNvPr id="115" name="AutoShape 46">
            <a:extLst>
              <a:ext uri="{FF2B5EF4-FFF2-40B4-BE49-F238E27FC236}">
                <a16:creationId xmlns:a16="http://schemas.microsoft.com/office/drawing/2014/main" id="{09B0181C-A2EE-4CBB-A8BE-D951E644C7AC}"/>
              </a:ext>
            </a:extLst>
          </p:cNvPr>
          <p:cNvSpPr>
            <a:spLocks noChangeArrowheads="1"/>
          </p:cNvSpPr>
          <p:nvPr/>
        </p:nvSpPr>
        <p:spPr bwMode="auto">
          <a:xfrm>
            <a:off x="1047484" y="3065855"/>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ITU Liaison</a:t>
            </a:r>
          </a:p>
          <a:p>
            <a:pPr algn="ctr"/>
            <a:r>
              <a:rPr lang="en-US" sz="1100" b="1" dirty="0">
                <a:solidFill>
                  <a:schemeClr val="tx1"/>
                </a:solidFill>
                <a:latin typeface="Tahoma" pitchFamily="34" charset="0"/>
                <a:ea typeface="ＭＳ Ｐゴシック" charset="-128"/>
                <a:cs typeface="Arial" pitchFamily="34" charset="0"/>
              </a:rPr>
              <a:t>(ITU) AHG</a:t>
            </a:r>
          </a:p>
        </p:txBody>
      </p:sp>
      <p:sp>
        <p:nvSpPr>
          <p:cNvPr id="116" name="Text Box 3">
            <a:extLst>
              <a:ext uri="{FF2B5EF4-FFF2-40B4-BE49-F238E27FC236}">
                <a16:creationId xmlns:a16="http://schemas.microsoft.com/office/drawing/2014/main" id="{D4B39A81-F71C-44E8-8765-BABC97FCBFF6}"/>
              </a:ext>
            </a:extLst>
          </p:cNvPr>
          <p:cNvSpPr txBox="1">
            <a:spLocks noChangeArrowheads="1"/>
          </p:cNvSpPr>
          <p:nvPr/>
        </p:nvSpPr>
        <p:spPr bwMode="auto">
          <a:xfrm>
            <a:off x="1054257" y="5107805"/>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Liaison</a:t>
            </a:r>
            <a:endParaRPr lang="en-US" sz="2000" b="1" dirty="0">
              <a:latin typeface="Tahoma" pitchFamily="34" charset="0"/>
              <a:ea typeface="ＭＳ Ｐゴシック" charset="-128"/>
              <a:cs typeface="Arial" pitchFamily="34" charset="0"/>
            </a:endParaRPr>
          </a:p>
        </p:txBody>
      </p:sp>
      <p:sp>
        <p:nvSpPr>
          <p:cNvPr id="117" name="Text Box 36">
            <a:extLst>
              <a:ext uri="{FF2B5EF4-FFF2-40B4-BE49-F238E27FC236}">
                <a16:creationId xmlns:a16="http://schemas.microsoft.com/office/drawing/2014/main" id="{A29B1D1C-D966-4639-9ED2-7FE26CA1CDAE}"/>
              </a:ext>
            </a:extLst>
          </p:cNvPr>
          <p:cNvSpPr txBox="1">
            <a:spLocks noChangeArrowheads="1"/>
          </p:cNvSpPr>
          <p:nvPr/>
        </p:nvSpPr>
        <p:spPr bwMode="auto">
          <a:xfrm>
            <a:off x="1137164"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Liaison  Topics</a:t>
            </a:r>
          </a:p>
        </p:txBody>
      </p:sp>
      <p:sp>
        <p:nvSpPr>
          <p:cNvPr id="118" name="AutoShape 37">
            <a:extLst>
              <a:ext uri="{FF2B5EF4-FFF2-40B4-BE49-F238E27FC236}">
                <a16:creationId xmlns:a16="http://schemas.microsoft.com/office/drawing/2014/main" id="{3D91D57C-5F86-468C-A113-845A08D90CDC}"/>
              </a:ext>
            </a:extLst>
          </p:cNvPr>
          <p:cNvSpPr>
            <a:spLocks/>
          </p:cNvSpPr>
          <p:nvPr/>
        </p:nvSpPr>
        <p:spPr bwMode="auto">
          <a:xfrm rot="-5400000">
            <a:off x="1598313"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119" name="AutoShape 46">
            <a:extLst>
              <a:ext uri="{FF2B5EF4-FFF2-40B4-BE49-F238E27FC236}">
                <a16:creationId xmlns:a16="http://schemas.microsoft.com/office/drawing/2014/main" id="{FBA4FA15-5B54-4A99-B99E-E5D6430AEFE1}"/>
              </a:ext>
            </a:extLst>
          </p:cNvPr>
          <p:cNvSpPr>
            <a:spLocks noChangeArrowheads="1"/>
          </p:cNvSpPr>
          <p:nvPr/>
        </p:nvSpPr>
        <p:spPr bwMode="auto">
          <a:xfrm>
            <a:off x="5003423" y="1951412"/>
            <a:ext cx="914400" cy="56425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802.11bh </a:t>
            </a:r>
          </a:p>
          <a:p>
            <a:pPr algn="ctr"/>
            <a:r>
              <a:rPr lang="en-US" sz="1200" b="1" dirty="0">
                <a:solidFill>
                  <a:schemeClr val="tx1"/>
                </a:solidFill>
                <a:latin typeface="Tahoma" pitchFamily="34" charset="0"/>
                <a:ea typeface="ＭＳ Ｐゴシック" charset="-128"/>
                <a:cs typeface="Arial" pitchFamily="34" charset="0"/>
              </a:rPr>
              <a:t>RCM</a:t>
            </a:r>
          </a:p>
        </p:txBody>
      </p:sp>
      <p:sp>
        <p:nvSpPr>
          <p:cNvPr id="120" name="AutoShape 46">
            <a:extLst>
              <a:ext uri="{FF2B5EF4-FFF2-40B4-BE49-F238E27FC236}">
                <a16:creationId xmlns:a16="http://schemas.microsoft.com/office/drawing/2014/main" id="{7287A421-ECFC-4E88-92C3-1ECD78B02382}"/>
              </a:ext>
            </a:extLst>
          </p:cNvPr>
          <p:cNvSpPr>
            <a:spLocks noChangeArrowheads="1"/>
          </p:cNvSpPr>
          <p:nvPr/>
        </p:nvSpPr>
        <p:spPr bwMode="auto">
          <a:xfrm>
            <a:off x="3801838" y="2730113"/>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Study </a:t>
            </a:r>
          </a:p>
          <a:p>
            <a:pPr algn="ctr"/>
            <a:r>
              <a:rPr lang="en-US" sz="1100" b="1" dirty="0">
                <a:solidFill>
                  <a:schemeClr val="tx1"/>
                </a:solidFill>
                <a:latin typeface="Tahoma" pitchFamily="34" charset="0"/>
                <a:ea typeface="ＭＳ Ｐゴシック" charset="-128"/>
                <a:cs typeface="Arial" pitchFamily="34" charset="0"/>
              </a:rPr>
              <a:t>Group(s)</a:t>
            </a:r>
          </a:p>
        </p:txBody>
      </p:sp>
      <p:sp>
        <p:nvSpPr>
          <p:cNvPr id="121" name="AutoShape 46">
            <a:extLst>
              <a:ext uri="{FF2B5EF4-FFF2-40B4-BE49-F238E27FC236}">
                <a16:creationId xmlns:a16="http://schemas.microsoft.com/office/drawing/2014/main" id="{60E39A34-BF69-47E2-AA34-434EEFE5AC1F}"/>
              </a:ext>
            </a:extLst>
          </p:cNvPr>
          <p:cNvSpPr>
            <a:spLocks noChangeArrowheads="1"/>
          </p:cNvSpPr>
          <p:nvPr/>
        </p:nvSpPr>
        <p:spPr bwMode="auto">
          <a:xfrm>
            <a:off x="3801838" y="3595358"/>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Topic </a:t>
            </a:r>
          </a:p>
          <a:p>
            <a:pPr algn="ctr"/>
            <a:r>
              <a:rPr lang="en-US" sz="1100" b="1" dirty="0">
                <a:solidFill>
                  <a:schemeClr val="tx1"/>
                </a:solidFill>
                <a:latin typeface="Tahoma" pitchFamily="34" charset="0"/>
                <a:ea typeface="ＭＳ Ｐゴシック" charset="-128"/>
                <a:cs typeface="Arial" pitchFamily="34" charset="0"/>
              </a:rPr>
              <a:t>Interest</a:t>
            </a:r>
          </a:p>
          <a:p>
            <a:pPr algn="ctr"/>
            <a:r>
              <a:rPr lang="en-US" sz="1100" b="1" dirty="0">
                <a:solidFill>
                  <a:schemeClr val="tx1"/>
                </a:solidFill>
                <a:latin typeface="Tahoma" pitchFamily="34" charset="0"/>
                <a:ea typeface="ＭＳ Ｐゴシック" charset="-128"/>
                <a:cs typeface="Arial" pitchFamily="34" charset="0"/>
              </a:rPr>
              <a:t>Group(s)</a:t>
            </a:r>
          </a:p>
        </p:txBody>
      </p:sp>
    </p:spTree>
    <p:extLst>
      <p:ext uri="{BB962C8B-B14F-4D97-AF65-F5344CB8AC3E}">
        <p14:creationId xmlns:p14="http://schemas.microsoft.com/office/powerpoint/2010/main" val="2795555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16</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AEADACA-C836-4C4F-BB31-97995E348307}"/>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17</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8184232" y="6462714"/>
            <a:ext cx="336148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BE354399-663D-49DD-B447-67D53A7EB9FD}"/>
              </a:ext>
            </a:extLst>
          </p:cNvPr>
          <p:cNvSpPr>
            <a:spLocks noGrp="1"/>
          </p:cNvSpPr>
          <p:nvPr>
            <p:ph type="dt" sz="half" idx="11"/>
          </p:nvPr>
        </p:nvSpPr>
        <p:spPr/>
        <p:txBody>
          <a:bodyPr/>
          <a:lstStyle/>
          <a:p>
            <a:pPr>
              <a:defRPr/>
            </a:pPr>
            <a:r>
              <a:rPr lang="en-US" dirty="0"/>
              <a:t>May 2021</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1" y="758329"/>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18</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8184232" y="6431111"/>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C02B6F8B-230E-466B-A345-33283C3C6EC8}"/>
              </a:ext>
            </a:extLst>
          </p:cNvPr>
          <p:cNvSpPr>
            <a:spLocks noGrp="1"/>
          </p:cNvSpPr>
          <p:nvPr>
            <p:ph type="dt" sz="half" idx="11"/>
          </p:nvPr>
        </p:nvSpPr>
        <p:spPr/>
        <p:txBody>
          <a:bodyPr/>
          <a:lstStyle/>
          <a:p>
            <a:pPr>
              <a:defRPr/>
            </a:pPr>
            <a:r>
              <a:rPr lang="en-US" dirty="0"/>
              <a:t>May 2021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786269"/>
            <a:ext cx="7886700" cy="758825"/>
          </a:xfrm>
        </p:spPr>
        <p:txBody>
          <a:bodyPr/>
          <a:lstStyle/>
          <a:p>
            <a:r>
              <a:rPr lang="en-US" altLang="en-US" dirty="0"/>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1916832"/>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“standards committee”</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19</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8256240" y="6470307"/>
            <a:ext cx="336728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3337ACD4-38AE-4B71-B0EC-4F8325EBC920}"/>
              </a:ext>
            </a:extLst>
          </p:cNvPr>
          <p:cNvSpPr>
            <a:spLocks noGrp="1"/>
          </p:cNvSpPr>
          <p:nvPr>
            <p:ph type="dt" sz="half" idx="11"/>
          </p:nvPr>
        </p:nvSpPr>
        <p:spPr/>
        <p:txBody>
          <a:bodyPr/>
          <a:lstStyle/>
          <a:p>
            <a:pPr>
              <a:defRPr/>
            </a:pPr>
            <a:r>
              <a:rPr lang="en-US" dirty="0"/>
              <a:t>May 2021</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 Members Introduction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802.11 WG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May 10</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2021</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7" name="Rectangle 5">
            <a:extLst>
              <a:ext uri="{FF2B5EF4-FFF2-40B4-BE49-F238E27FC236}">
                <a16:creationId xmlns:a16="http://schemas.microsoft.com/office/drawing/2014/main" id="{8E1B949C-93FD-4901-8F11-509D97A3909A}"/>
              </a:ext>
            </a:extLst>
          </p:cNvPr>
          <p:cNvSpPr txBox="1">
            <a:spLocks noChangeArrowheads="1"/>
          </p:cNvSpPr>
          <p:nvPr/>
        </p:nvSpPr>
        <p:spPr>
          <a:xfrm>
            <a:off x="8184232" y="6472390"/>
            <a:ext cx="3371437"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8" name="Rectangle 4">
            <a:extLst>
              <a:ext uri="{FF2B5EF4-FFF2-40B4-BE49-F238E27FC236}">
                <a16:creationId xmlns:a16="http://schemas.microsoft.com/office/drawing/2014/main" id="{B3E27F6A-7413-4CBB-B86B-D8ECFA945CE2}"/>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May 2021</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834595"/>
            <a:ext cx="7886700" cy="679450"/>
          </a:xfrm>
        </p:spPr>
        <p:txBody>
          <a:bodyPr/>
          <a:lstStyle/>
          <a:p>
            <a:r>
              <a:rPr lang="en-US" altLang="en-US" dirty="0"/>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944356" y="1885554"/>
            <a:ext cx="10402771"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20</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8184232" y="6462714"/>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569CD397-2860-40F8-AACB-13F1FF741198}"/>
              </a:ext>
            </a:extLst>
          </p:cNvPr>
          <p:cNvSpPr>
            <a:spLocks noGrp="1"/>
          </p:cNvSpPr>
          <p:nvPr>
            <p:ph type="dt" sz="half" idx="11"/>
          </p:nvPr>
        </p:nvSpPr>
        <p:spPr/>
        <p:txBody>
          <a:bodyPr/>
          <a:lstStyle/>
          <a:p>
            <a:pPr>
              <a:defRPr/>
            </a:pPr>
            <a:r>
              <a:rPr lang="en-US" dirty="0"/>
              <a:t>May 2021</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08172" y="850845"/>
            <a:ext cx="7886700" cy="654050"/>
          </a:xfrm>
        </p:spPr>
        <p:txBody>
          <a:bodyPr/>
          <a:lstStyle/>
          <a:p>
            <a:r>
              <a:rPr lang="en-US" altLang="en-US" dirty="0"/>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9416" y="2060848"/>
            <a:ext cx="8928992" cy="4084364"/>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eaLnBrk="1" hangingPunct="1">
              <a:lnSpc>
                <a:spcPct val="80000"/>
              </a:lnSpc>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21</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8112224" y="6462713"/>
            <a:ext cx="338437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AAA1AEAD-E795-4DEB-94C3-359243C815E8}"/>
              </a:ext>
            </a:extLst>
          </p:cNvPr>
          <p:cNvSpPr>
            <a:spLocks noGrp="1"/>
          </p:cNvSpPr>
          <p:nvPr>
            <p:ph type="dt" sz="half" idx="11"/>
          </p:nvPr>
        </p:nvSpPr>
        <p:spPr/>
        <p:txBody>
          <a:bodyPr/>
          <a:lstStyle/>
          <a:p>
            <a:pPr>
              <a:defRPr/>
            </a:pPr>
            <a:r>
              <a:rPr lang="en-US" dirty="0"/>
              <a:t>May 2021</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22</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E8A5BA28-83C7-4B4D-95B4-B23F3A8F338B}"/>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23</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16642" y="724447"/>
            <a:ext cx="8458200" cy="609600"/>
          </a:xfrm>
          <a:noFill/>
        </p:spPr>
        <p:txBody>
          <a:bodyPr vert="horz" wrap="square" lIns="90488" tIns="44450" rIns="90488" bIns="44450" numCol="1" anchor="ctr" anchorCtr="0" compatLnSpc="1">
            <a:prstTxWarp prst="textNoShape">
              <a:avLst/>
            </a:prstTxWarp>
          </a:bodyPr>
          <a:lstStyle/>
          <a:p>
            <a:r>
              <a:rPr lang="en-US" altLang="en-US" dirty="0">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556792"/>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dirty="0"/>
              <a:t>Due Process</a:t>
            </a:r>
          </a:p>
          <a:p>
            <a:pPr>
              <a:spcBef>
                <a:spcPct val="45000"/>
              </a:spcBef>
            </a:pPr>
            <a:r>
              <a:rPr lang="en-US" altLang="en-US" b="0" dirty="0"/>
              <a:t>Develop, publish and follow procedures</a:t>
            </a:r>
          </a:p>
          <a:p>
            <a:pPr>
              <a:spcBef>
                <a:spcPct val="45000"/>
              </a:spcBef>
              <a:buFontTx/>
              <a:buNone/>
            </a:pPr>
            <a:r>
              <a:rPr lang="en-US" altLang="en-US" dirty="0"/>
              <a:t>Openness</a:t>
            </a:r>
          </a:p>
          <a:p>
            <a:pPr>
              <a:spcBef>
                <a:spcPct val="45000"/>
              </a:spcBef>
            </a:pPr>
            <a:r>
              <a:rPr lang="en-US" altLang="en-US" b="0" dirty="0"/>
              <a:t>All materially interested parties have access to the process and information</a:t>
            </a:r>
          </a:p>
          <a:p>
            <a:pPr>
              <a:spcBef>
                <a:spcPct val="45000"/>
              </a:spcBef>
              <a:buFontTx/>
              <a:buNone/>
            </a:pPr>
            <a:r>
              <a:rPr lang="en-US" altLang="en-US" dirty="0"/>
              <a:t>Consensus</a:t>
            </a:r>
          </a:p>
          <a:p>
            <a:pPr>
              <a:spcBef>
                <a:spcPct val="45000"/>
              </a:spcBef>
            </a:pPr>
            <a:r>
              <a:rPr lang="en-US" altLang="en-US" b="0" dirty="0"/>
              <a:t>Goal is agreement among the majority. For technical matters this means 75%</a:t>
            </a:r>
          </a:p>
          <a:p>
            <a:pPr>
              <a:spcBef>
                <a:spcPct val="45000"/>
              </a:spcBef>
              <a:buFontTx/>
              <a:buNone/>
            </a:pPr>
            <a:r>
              <a:rPr lang="en-US" altLang="en-US" dirty="0"/>
              <a:t>Balance</a:t>
            </a:r>
          </a:p>
          <a:p>
            <a:pPr>
              <a:spcBef>
                <a:spcPct val="45000"/>
              </a:spcBef>
            </a:pPr>
            <a:r>
              <a:rPr lang="en-US" altLang="en-US" b="0" dirty="0"/>
              <a:t>Representation from members of all materially interested parties</a:t>
            </a:r>
            <a:endParaRPr lang="en-US" altLang="en-US"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D363A74-A854-4B00-ABA3-0BA36A90D404}"/>
              </a:ext>
            </a:extLst>
          </p:cNvPr>
          <p:cNvSpPr>
            <a:spLocks noGrp="1"/>
          </p:cNvSpPr>
          <p:nvPr>
            <p:ph type="dt" idx="10"/>
          </p:nvPr>
        </p:nvSpPr>
        <p:spPr/>
        <p:txBody>
          <a:bodyPr/>
          <a:lstStyle/>
          <a:p>
            <a:r>
              <a:rPr lang="en-US" dirty="0"/>
              <a:t>May 2021</a:t>
            </a:r>
            <a:endParaRPr lang="en-GB"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24</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4689235F-48FE-404B-AFB6-EDDEE1F05F80}"/>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25</a:t>
            </a:fld>
            <a:endParaRPr lang="en-US" altLang="en-US" sz="1200" b="0" dirty="0"/>
          </a:p>
        </p:txBody>
      </p:sp>
      <p:sp>
        <p:nvSpPr>
          <p:cNvPr id="2" name="Date Placeholder 1">
            <a:extLst>
              <a:ext uri="{FF2B5EF4-FFF2-40B4-BE49-F238E27FC236}">
                <a16:creationId xmlns:a16="http://schemas.microsoft.com/office/drawing/2014/main" id="{674246E7-1309-484F-A8EF-7CB056BC8676}"/>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26</a:t>
            </a:fld>
            <a:endParaRPr lang="en-US" altLang="en-US" sz="1200" b="0"/>
          </a:p>
        </p:txBody>
      </p:sp>
      <p:sp>
        <p:nvSpPr>
          <p:cNvPr id="2" name="Date Placeholder 1">
            <a:extLst>
              <a:ext uri="{FF2B5EF4-FFF2-40B4-BE49-F238E27FC236}">
                <a16:creationId xmlns:a16="http://schemas.microsoft.com/office/drawing/2014/main" id="{90DE3FFD-BC46-451B-BD2A-EC96A97E6C17}"/>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27</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2" name="Date Placeholder 1">
            <a:extLst>
              <a:ext uri="{FF2B5EF4-FFF2-40B4-BE49-F238E27FC236}">
                <a16:creationId xmlns:a16="http://schemas.microsoft.com/office/drawing/2014/main" id="{4EBB6DED-D438-4337-B60A-4EBD22AF994F}"/>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28</a:t>
            </a:fld>
            <a:endParaRPr lang="en-US" altLang="en-US" sz="1200" b="0" dirty="0"/>
          </a:p>
        </p:txBody>
      </p:sp>
      <p:sp>
        <p:nvSpPr>
          <p:cNvPr id="2" name="Date Placeholder 1">
            <a:extLst>
              <a:ext uri="{FF2B5EF4-FFF2-40B4-BE49-F238E27FC236}">
                <a16:creationId xmlns:a16="http://schemas.microsoft.com/office/drawing/2014/main" id="{8EA9E857-9E9A-4E98-9134-ED24F9612B4C}"/>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2" name="Date Placeholder 1">
            <a:extLst>
              <a:ext uri="{FF2B5EF4-FFF2-40B4-BE49-F238E27FC236}">
                <a16:creationId xmlns:a16="http://schemas.microsoft.com/office/drawing/2014/main" id="{8FAA35CE-378E-4334-B6E4-A51FD0C49E88}"/>
              </a:ext>
            </a:extLst>
          </p:cNvPr>
          <p:cNvSpPr>
            <a:spLocks noGrp="1"/>
          </p:cNvSpPr>
          <p:nvPr>
            <p:ph type="dt" idx="10"/>
          </p:nvPr>
        </p:nvSpPr>
        <p:spPr>
          <a:xfrm>
            <a:off x="929218" y="354936"/>
            <a:ext cx="2499783" cy="273050"/>
          </a:xfrm>
        </p:spPr>
        <p:txBody>
          <a:bodyPr/>
          <a:lstStyle/>
          <a:p>
            <a:r>
              <a:rPr lang="en-US" dirty="0"/>
              <a:t>May 2021</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May 2021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2" name="Date Placeholder 1">
            <a:extLst>
              <a:ext uri="{FF2B5EF4-FFF2-40B4-BE49-F238E27FC236}">
                <a16:creationId xmlns:a16="http://schemas.microsoft.com/office/drawing/2014/main" id="{A020057F-CE1D-4AA7-9553-F39BA30993E7}"/>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2" name="Date Placeholder 1">
            <a:extLst>
              <a:ext uri="{FF2B5EF4-FFF2-40B4-BE49-F238E27FC236}">
                <a16:creationId xmlns:a16="http://schemas.microsoft.com/office/drawing/2014/main" id="{4C45A573-499D-479E-992D-3C754053DB22}"/>
              </a:ext>
            </a:extLst>
          </p:cNvPr>
          <p:cNvSpPr>
            <a:spLocks noGrp="1"/>
          </p:cNvSpPr>
          <p:nvPr>
            <p:ph type="dt" idx="10"/>
          </p:nvPr>
        </p:nvSpPr>
        <p:spPr/>
        <p:txBody>
          <a:bodyPr/>
          <a:lstStyle/>
          <a:p>
            <a:r>
              <a:rPr lang="en-US" dirty="0"/>
              <a:t>May 2021</a:t>
            </a:r>
            <a:endParaRPr lang="en-GB"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32</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2" name="Date Placeholder 1">
            <a:extLst>
              <a:ext uri="{FF2B5EF4-FFF2-40B4-BE49-F238E27FC236}">
                <a16:creationId xmlns:a16="http://schemas.microsoft.com/office/drawing/2014/main" id="{7983229A-57AB-4739-ACAE-E4455B71FDC5}"/>
              </a:ext>
            </a:extLst>
          </p:cNvPr>
          <p:cNvSpPr>
            <a:spLocks noGrp="1"/>
          </p:cNvSpPr>
          <p:nvPr>
            <p:ph type="dt" idx="10"/>
          </p:nvPr>
        </p:nvSpPr>
        <p:spPr/>
        <p:txBody>
          <a:bodyPr/>
          <a:lstStyle/>
          <a:p>
            <a:r>
              <a:rPr lang="en-US" dirty="0"/>
              <a:t>May 2021</a:t>
            </a:r>
            <a:endParaRPr lang="en-GB" dirty="0"/>
          </a:p>
        </p:txBody>
      </p:sp>
    </p:spTree>
    <p:extLst>
      <p:ext uri="{BB962C8B-B14F-4D97-AF65-F5344CB8AC3E}">
        <p14:creationId xmlns:p14="http://schemas.microsoft.com/office/powerpoint/2010/main" val="39393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May 2021</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33</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346465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May 2021</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117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35</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May 2021</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93308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May 2021</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43705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May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969542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39</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US" altLang="en-US" sz="4400" dirty="0">
                <a:latin typeface="Arial" panose="020B0604020202020204" pitchFamily="34" charset="0"/>
                <a:cs typeface="Arial" panose="020B0604020202020204" pitchFamily="34" charset="0"/>
              </a:rPr>
              <a:t>E</a:t>
            </a:r>
            <a:r>
              <a:rPr lang="en-GB" altLang="en-US" sz="4400" dirty="0">
                <a:latin typeface="Arial" panose="020B0604020202020204" pitchFamily="34" charset="0"/>
                <a:cs typeface="Arial" panose="020B0604020202020204" pitchFamily="34" charset="0"/>
              </a:rPr>
              <a:t>vent Conduct</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May 2021</a:t>
            </a:r>
            <a:endParaRPr lang="en-GB" dirty="0"/>
          </a:p>
        </p:txBody>
      </p:sp>
    </p:spTree>
    <p:extLst>
      <p:ext uri="{BB962C8B-B14F-4D97-AF65-F5344CB8AC3E}">
        <p14:creationId xmlns:p14="http://schemas.microsoft.com/office/powerpoint/2010/main" val="114180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a:t>
            </a:r>
            <a:r>
              <a:rPr lang="en-GB" altLang="en-US" b="0"/>
              <a:t>some short educational </a:t>
            </a:r>
            <a:r>
              <a:rPr lang="en-GB" altLang="en-US" b="0" dirty="0"/>
              <a:t>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May 2021</a:t>
            </a:r>
          </a:p>
        </p:txBody>
      </p:sp>
    </p:spTree>
    <p:extLst>
      <p:ext uri="{BB962C8B-B14F-4D97-AF65-F5344CB8AC3E}">
        <p14:creationId xmlns:p14="http://schemas.microsoft.com/office/powerpoint/2010/main" val="1654250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May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9" name="Content Placeholder 2">
            <a:extLst>
              <a:ext uri="{FF2B5EF4-FFF2-40B4-BE49-F238E27FC236}">
                <a16:creationId xmlns:a16="http://schemas.microsoft.com/office/drawing/2014/main" id="{B463F8AD-53CA-496C-B28A-F74AE7E52CED}"/>
              </a:ext>
            </a:extLst>
          </p:cNvPr>
          <p:cNvSpPr>
            <a:spLocks noGrp="1"/>
          </p:cNvSpPr>
          <p:nvPr>
            <p:ph idx="1"/>
          </p:nvPr>
        </p:nvSpPr>
        <p:spPr>
          <a:xfrm>
            <a:off x="914401" y="1981201"/>
            <a:ext cx="10361084" cy="4113213"/>
          </a:xfrm>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729865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May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12" name="Content Placeholder 2">
            <a:extLst>
              <a:ext uri="{FF2B5EF4-FFF2-40B4-BE49-F238E27FC236}">
                <a16:creationId xmlns:a16="http://schemas.microsoft.com/office/drawing/2014/main" id="{05FB9831-CCDA-4739-87D0-6DF544E30BCA}"/>
              </a:ext>
            </a:extLst>
          </p:cNvPr>
          <p:cNvSpPr>
            <a:spLocks noGrp="1"/>
          </p:cNvSpPr>
          <p:nvPr>
            <p:ph idx="1"/>
          </p:nvPr>
        </p:nvSpPr>
        <p:spPr>
          <a:xfrm>
            <a:off x="839417" y="1830390"/>
            <a:ext cx="10513168"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673387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42</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2" name="Date Placeholder 1">
            <a:extLst>
              <a:ext uri="{FF2B5EF4-FFF2-40B4-BE49-F238E27FC236}">
                <a16:creationId xmlns:a16="http://schemas.microsoft.com/office/drawing/2014/main" id="{F3D4436A-058C-41B7-9A04-AC7B1250188F}"/>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43</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dirty="0"/>
              <a:t>Example Online Session Graphic</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sp>
        <p:nvSpPr>
          <p:cNvPr id="2" name="Date Placeholder 1">
            <a:extLst>
              <a:ext uri="{FF2B5EF4-FFF2-40B4-BE49-F238E27FC236}">
                <a16:creationId xmlns:a16="http://schemas.microsoft.com/office/drawing/2014/main" id="{C827D4C7-12E3-479D-9A8E-28A88751D7B0}"/>
              </a:ext>
            </a:extLst>
          </p:cNvPr>
          <p:cNvSpPr>
            <a:spLocks noGrp="1"/>
          </p:cNvSpPr>
          <p:nvPr>
            <p:ph type="dt" sz="half" idx="10"/>
          </p:nvPr>
        </p:nvSpPr>
        <p:spPr/>
        <p:txBody>
          <a:bodyPr/>
          <a:lstStyle/>
          <a:p>
            <a:pPr>
              <a:defRPr/>
            </a:pPr>
            <a:r>
              <a:rPr lang="en-US" dirty="0"/>
              <a:t>May 2021</a:t>
            </a:r>
          </a:p>
        </p:txBody>
      </p:sp>
      <p:pic>
        <p:nvPicPr>
          <p:cNvPr id="3" name="Picture 2">
            <a:extLst>
              <a:ext uri="{FF2B5EF4-FFF2-40B4-BE49-F238E27FC236}">
                <a16:creationId xmlns:a16="http://schemas.microsoft.com/office/drawing/2014/main" id="{CDF79A38-E1B2-4DC3-A751-D5C87F8D912F}"/>
              </a:ext>
            </a:extLst>
          </p:cNvPr>
          <p:cNvPicPr>
            <a:picLocks noChangeAspect="1"/>
          </p:cNvPicPr>
          <p:nvPr/>
        </p:nvPicPr>
        <p:blipFill>
          <a:blip r:embed="rId3"/>
          <a:stretch>
            <a:fillRect/>
          </a:stretch>
        </p:blipFill>
        <p:spPr>
          <a:xfrm>
            <a:off x="523124" y="1295400"/>
            <a:ext cx="11145752" cy="5085926"/>
          </a:xfrm>
          <a:prstGeom prst="rect">
            <a:avLst/>
          </a:prstGeom>
        </p:spPr>
      </p:pic>
    </p:spTree>
    <p:extLst>
      <p:ext uri="{BB962C8B-B14F-4D97-AF65-F5344CB8AC3E}">
        <p14:creationId xmlns:p14="http://schemas.microsoft.com/office/powerpoint/2010/main" val="1783760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44</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sz="2000" dirty="0"/>
              <a:t>It is an </a:t>
            </a:r>
            <a:r>
              <a:rPr lang="en-GB" altLang="en-US" sz="2000" dirty="0">
                <a:solidFill>
                  <a:srgbClr val="FF0000"/>
                </a:solidFill>
              </a:rPr>
              <a:t>IEEE-SA</a:t>
            </a:r>
            <a:r>
              <a:rPr lang="en-GB" altLang="en-US" sz="2000" dirty="0"/>
              <a:t> </a:t>
            </a:r>
            <a:r>
              <a:rPr lang="en-GB" altLang="en-US" sz="2000" dirty="0">
                <a:solidFill>
                  <a:srgbClr val="FF3300"/>
                </a:solidFill>
              </a:rPr>
              <a:t>requirement</a:t>
            </a:r>
            <a:r>
              <a:rPr lang="en-GB" altLang="en-US" sz="2000" dirty="0"/>
              <a:t> that attendees register, in order that a correct record of attendees and their disclosed affiliations can be recorded in the minutes.</a:t>
            </a:r>
          </a:p>
          <a:p>
            <a:pPr>
              <a:lnSpc>
                <a:spcPct val="90000"/>
              </a:lnSpc>
            </a:pPr>
            <a:endParaRPr lang="en-GB" altLang="en-US" sz="2000" dirty="0"/>
          </a:p>
          <a:p>
            <a:pPr>
              <a:lnSpc>
                <a:spcPct val="90000"/>
              </a:lnSpc>
            </a:pPr>
            <a:r>
              <a:rPr lang="en-GB" altLang="en-US" sz="2000" dirty="0"/>
              <a:t>You must record 75% attendance of eligible 802.11 slots in a session for that session to count towards gaining or maintaining 802.11 voting membership</a:t>
            </a:r>
          </a:p>
          <a:p>
            <a:pPr>
              <a:lnSpc>
                <a:spcPct val="90000"/>
              </a:lnSpc>
            </a:pPr>
            <a:endParaRPr lang="en-GB" altLang="en-US" sz="2000" dirty="0"/>
          </a:p>
          <a:p>
            <a:pPr>
              <a:lnSpc>
                <a:spcPct val="90000"/>
              </a:lnSpc>
            </a:pPr>
            <a:r>
              <a:rPr lang="en-GB" altLang="en-US" sz="2000" dirty="0"/>
              <a:t>You need a single IEEE-SA web account</a:t>
            </a:r>
          </a:p>
          <a:p>
            <a:pPr lvl="1">
              <a:lnSpc>
                <a:spcPct val="90000"/>
              </a:lnSpc>
            </a:pPr>
            <a:r>
              <a:rPr lang="en-GB" altLang="en-US" sz="1800" dirty="0"/>
              <a:t>The IEEE-SA web account requires a working email address</a:t>
            </a:r>
          </a:p>
          <a:p>
            <a:pPr lvl="1">
              <a:lnSpc>
                <a:spcPct val="90000"/>
              </a:lnSpc>
            </a:pPr>
            <a:r>
              <a:rPr lang="en-GB" altLang="en-US" sz="1800" dirty="0"/>
              <a:t>do not remove your email address from the account</a:t>
            </a:r>
          </a:p>
          <a:p>
            <a:pPr lvl="1">
              <a:lnSpc>
                <a:spcPct val="90000"/>
              </a:lnSpc>
            </a:pPr>
            <a:endParaRPr lang="en-GB" altLang="en-US" sz="1800" dirty="0"/>
          </a:p>
          <a:p>
            <a:pPr>
              <a:lnSpc>
                <a:spcPct val="90000"/>
              </a:lnSpc>
            </a:pPr>
            <a:r>
              <a:rPr lang="en-GB" altLang="en-US" sz="2000" dirty="0"/>
              <a:t>Use the email address associated with that web account when registering attendance</a:t>
            </a:r>
          </a:p>
          <a:p>
            <a:pPr lvl="1">
              <a:lnSpc>
                <a:spcPct val="90000"/>
              </a:lnSpc>
            </a:pPr>
            <a:r>
              <a:rPr lang="en-GB" altLang="en-US" sz="1800" dirty="0"/>
              <a:t>If you change email addresses, update the web account,  don’t create a new web account,  or your membership status may not be calculated properly</a:t>
            </a:r>
          </a:p>
        </p:txBody>
      </p:sp>
      <p:sp>
        <p:nvSpPr>
          <p:cNvPr id="2" name="Date Placeholder 1">
            <a:extLst>
              <a:ext uri="{FF2B5EF4-FFF2-40B4-BE49-F238E27FC236}">
                <a16:creationId xmlns:a16="http://schemas.microsoft.com/office/drawing/2014/main" id="{F35571BE-B585-43EA-99CA-B9C556EE0AC8}"/>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45</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2" name="Date Placeholder 1">
            <a:extLst>
              <a:ext uri="{FF2B5EF4-FFF2-40B4-BE49-F238E27FC236}">
                <a16:creationId xmlns:a16="http://schemas.microsoft.com/office/drawing/2014/main" id="{890C15A0-2AD1-469F-BD36-427D93D3EDD2}"/>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46</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2" name="Date Placeholder 1">
            <a:extLst>
              <a:ext uri="{FF2B5EF4-FFF2-40B4-BE49-F238E27FC236}">
                <a16:creationId xmlns:a16="http://schemas.microsoft.com/office/drawing/2014/main" id="{7964A3B8-A897-4392-9034-5F40F14D94D6}"/>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47</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a:extLst>
              <a:ext uri="{FF2B5EF4-FFF2-40B4-BE49-F238E27FC236}">
                <a16:creationId xmlns:a16="http://schemas.microsoft.com/office/drawing/2014/main" id="{034EC056-7C66-466B-901F-AD14F217A86E}"/>
              </a:ext>
            </a:extLst>
          </p:cNvPr>
          <p:cNvSpPr>
            <a:spLocks noGrp="1"/>
          </p:cNvSpPr>
          <p:nvPr>
            <p:ph type="dt" idx="10"/>
          </p:nvPr>
        </p:nvSpPr>
        <p:spPr/>
        <p:txBody>
          <a:bodyPr/>
          <a:lstStyle/>
          <a:p>
            <a:r>
              <a:rPr lang="en-US" dirty="0"/>
              <a:t>May 2021</a:t>
            </a:r>
            <a:endParaRPr lang="en-GB"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48</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356E3FBE-21C8-4CF5-8365-ACB2543D7113}"/>
              </a:ext>
            </a:extLst>
          </p:cNvPr>
          <p:cNvSpPr>
            <a:spLocks noGrp="1"/>
          </p:cNvSpPr>
          <p:nvPr>
            <p:ph type="dt" idx="10"/>
          </p:nvPr>
        </p:nvSpPr>
        <p:spPr/>
        <p:txBody>
          <a:bodyPr/>
          <a:lstStyle/>
          <a:p>
            <a:r>
              <a:rPr lang="en-US" dirty="0"/>
              <a:t>May 2021</a:t>
            </a:r>
            <a:endParaRPr lang="en-GB"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49</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Date Placeholder 2">
            <a:extLst>
              <a:ext uri="{FF2B5EF4-FFF2-40B4-BE49-F238E27FC236}">
                <a16:creationId xmlns:a16="http://schemas.microsoft.com/office/drawing/2014/main" id="{8DA0D9E4-1784-412B-976C-E1A6BF40D318}"/>
              </a:ext>
            </a:extLst>
          </p:cNvPr>
          <p:cNvSpPr>
            <a:spLocks noGrp="1"/>
          </p:cNvSpPr>
          <p:nvPr>
            <p:ph type="dt" idx="10"/>
          </p:nvPr>
        </p:nvSpPr>
        <p:spPr/>
        <p:txBody>
          <a:bodyPr/>
          <a:lstStyle/>
          <a:p>
            <a:r>
              <a:rPr lang="en-US" dirty="0"/>
              <a:t>May 2021</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5</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May 2021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50</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24A537AA-85E0-4A17-AF37-E7B8B815314E}"/>
              </a:ext>
            </a:extLst>
          </p:cNvPr>
          <p:cNvSpPr>
            <a:spLocks noGrp="1"/>
          </p:cNvSpPr>
          <p:nvPr>
            <p:ph type="dt" idx="10"/>
          </p:nvPr>
        </p:nvSpPr>
        <p:spPr/>
        <p:txBody>
          <a:bodyPr/>
          <a:lstStyle/>
          <a:p>
            <a:r>
              <a:rPr lang="en-US" dirty="0"/>
              <a:t>May 2021</a:t>
            </a:r>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51</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A30E6A2A-C160-4538-87F5-BCA82E5EFEB6}"/>
              </a:ext>
            </a:extLst>
          </p:cNvPr>
          <p:cNvSpPr>
            <a:spLocks noGrp="1"/>
          </p:cNvSpPr>
          <p:nvPr>
            <p:ph type="dt" idx="10"/>
          </p:nvPr>
        </p:nvSpPr>
        <p:spPr/>
        <p:txBody>
          <a:bodyPr/>
          <a:lstStyle/>
          <a:p>
            <a:r>
              <a:rPr lang="en-US" dirty="0"/>
              <a:t>May 2021</a:t>
            </a:r>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52</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BD30148E-00F7-4FF9-8EF4-3206F603EAE2}"/>
              </a:ext>
            </a:extLst>
          </p:cNvPr>
          <p:cNvSpPr>
            <a:spLocks noGrp="1"/>
          </p:cNvSpPr>
          <p:nvPr>
            <p:ph type="dt" idx="10"/>
          </p:nvPr>
        </p:nvSpPr>
        <p:spPr/>
        <p:txBody>
          <a:bodyPr/>
          <a:lstStyle/>
          <a:p>
            <a:r>
              <a:rPr lang="en-US" dirty="0"/>
              <a:t>May 2021</a:t>
            </a:r>
            <a:endParaRPr lang="en-GB"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53</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dirty="0">
                <a:latin typeface="Arial" panose="020B0604020202020204" pitchFamily="34" charset="0"/>
                <a:cs typeface="Arial" panose="020B0604020202020204" pitchFamily="34" charset="0"/>
              </a:rPr>
              <a:t>Documentation</a:t>
            </a:r>
          </a:p>
        </p:txBody>
      </p:sp>
      <p:sp>
        <p:nvSpPr>
          <p:cNvPr id="2" name="Date Placeholder 1">
            <a:extLst>
              <a:ext uri="{FF2B5EF4-FFF2-40B4-BE49-F238E27FC236}">
                <a16:creationId xmlns:a16="http://schemas.microsoft.com/office/drawing/2014/main" id="{73742914-2859-4894-B4CC-16510BFA0102}"/>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54</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2" name="Date Placeholder 1">
            <a:extLst>
              <a:ext uri="{FF2B5EF4-FFF2-40B4-BE49-F238E27FC236}">
                <a16:creationId xmlns:a16="http://schemas.microsoft.com/office/drawing/2014/main" id="{D5114A30-B0F2-42FA-BFCB-AC767FBD740E}"/>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55</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2" name="Date Placeholder 1">
            <a:extLst>
              <a:ext uri="{FF2B5EF4-FFF2-40B4-BE49-F238E27FC236}">
                <a16:creationId xmlns:a16="http://schemas.microsoft.com/office/drawing/2014/main" id="{47669321-B016-46D1-A04B-1DC1166EA025}"/>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56</a:t>
            </a:fld>
            <a:endParaRPr lang="en-US" altLang="en-US" sz="1200" b="0"/>
          </a:p>
        </p:txBody>
      </p:sp>
      <p:sp>
        <p:nvSpPr>
          <p:cNvPr id="2" name="Date Placeholder 1">
            <a:extLst>
              <a:ext uri="{FF2B5EF4-FFF2-40B4-BE49-F238E27FC236}">
                <a16:creationId xmlns:a16="http://schemas.microsoft.com/office/drawing/2014/main" id="{464FF903-657D-43A7-98D3-8BAC2709BF69}"/>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57</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a:xfrm>
            <a:off x="914400" y="2130426"/>
            <a:ext cx="10363200" cy="2018654"/>
          </a:xfrm>
        </p:spPr>
        <p:txBody>
          <a:bodyPr/>
          <a:lstStyle/>
          <a:p>
            <a:r>
              <a:rPr lang="en-GB" altLang="en-US" sz="4400" dirty="0">
                <a:latin typeface="Arial" panose="020B0604020202020204" pitchFamily="34" charset="0"/>
                <a:cs typeface="Arial" panose="020B0604020202020204" pitchFamily="34" charset="0"/>
              </a:rPr>
              <a:t>Thank you for attending.</a:t>
            </a:r>
            <a:br>
              <a:rPr lang="en-GB" altLang="en-US" sz="4400" dirty="0">
                <a:latin typeface="Arial" panose="020B0604020202020204" pitchFamily="34" charset="0"/>
                <a:cs typeface="Arial" panose="020B0604020202020204" pitchFamily="34" charset="0"/>
              </a:rPr>
            </a:br>
            <a:r>
              <a:rPr lang="en-GB" altLang="en-US" sz="4400" dirty="0">
                <a:latin typeface="Arial" panose="020B0604020202020204" pitchFamily="34" charset="0"/>
                <a:cs typeface="Arial" panose="020B0604020202020204" pitchFamily="34" charset="0"/>
              </a:rPr>
              <a:t>Questions ?</a:t>
            </a:r>
          </a:p>
        </p:txBody>
      </p:sp>
      <p:sp>
        <p:nvSpPr>
          <p:cNvPr id="2" name="Date Placeholder 1">
            <a:extLst>
              <a:ext uri="{FF2B5EF4-FFF2-40B4-BE49-F238E27FC236}">
                <a16:creationId xmlns:a16="http://schemas.microsoft.com/office/drawing/2014/main" id="{D7F0FF11-651D-44FB-8FED-EAA8B6015A3B}"/>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58</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
        <p:nvSpPr>
          <p:cNvPr id="2" name="Date Placeholder 1">
            <a:extLst>
              <a:ext uri="{FF2B5EF4-FFF2-40B4-BE49-F238E27FC236}">
                <a16:creationId xmlns:a16="http://schemas.microsoft.com/office/drawing/2014/main" id="{C74CD073-DEB1-4C99-81BF-B681C50F67B3}"/>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59</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2" name="Date Placeholder 1">
            <a:extLst>
              <a:ext uri="{FF2B5EF4-FFF2-40B4-BE49-F238E27FC236}">
                <a16:creationId xmlns:a16="http://schemas.microsoft.com/office/drawing/2014/main" id="{CF6ABF14-A4AF-4B28-A846-9BDEBAC16C3B}"/>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May 2021</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6</a:t>
            </a:fld>
            <a:endParaRPr lang="en-US" altLang="en-US" sz="1200" b="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60</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811214" y="764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AEB2B5C-F971-457B-865C-FDA2C77D2F89}"/>
              </a:ext>
            </a:extLst>
          </p:cNvPr>
          <p:cNvSpPr>
            <a:spLocks noGrp="1"/>
          </p:cNvSpPr>
          <p:nvPr>
            <p:ph type="dt" idx="10"/>
          </p:nvPr>
        </p:nvSpPr>
        <p:spPr/>
        <p:txBody>
          <a:bodyPr/>
          <a:lstStyle/>
          <a:p>
            <a:r>
              <a:rPr lang="en-US" dirty="0"/>
              <a:t>May 2021</a:t>
            </a:r>
            <a:endParaRPr lang="en-GB" dirty="0"/>
          </a:p>
        </p:txBody>
      </p:sp>
      <p:sp>
        <p:nvSpPr>
          <p:cNvPr id="8" name="Rectangle 2">
            <a:extLst>
              <a:ext uri="{FF2B5EF4-FFF2-40B4-BE49-F238E27FC236}">
                <a16:creationId xmlns:a16="http://schemas.microsoft.com/office/drawing/2014/main" id="{34C55CA9-2FA6-4B94-A417-75AC6D3E20F2}"/>
              </a:ext>
            </a:extLst>
          </p:cNvPr>
          <p:cNvSpPr txBox="1">
            <a:spLocks noChangeArrowheads="1"/>
          </p:cNvSpPr>
          <p:nvPr/>
        </p:nvSpPr>
        <p:spPr bwMode="auto">
          <a:xfrm>
            <a:off x="899921" y="1747279"/>
            <a:ext cx="3518445" cy="1143000"/>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u="sng" kern="0" dirty="0">
                <a:solidFill>
                  <a:srgbClr val="FF0000"/>
                </a:solidFill>
              </a:rPr>
              <a:t>O</a:t>
            </a:r>
            <a:r>
              <a:rPr lang="en-GB" altLang="en-US" sz="2800" u="sng" kern="0" dirty="0" err="1">
                <a:solidFill>
                  <a:srgbClr val="FF0000"/>
                </a:solidFill>
              </a:rPr>
              <a:t>nline</a:t>
            </a:r>
            <a:r>
              <a:rPr lang="en-GB" altLang="en-US" sz="2800" u="sng" kern="0" dirty="0">
                <a:solidFill>
                  <a:srgbClr val="FF0000"/>
                </a:solidFill>
              </a:rPr>
              <a:t> meetings have modified rules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61</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2" name="Date Placeholder 1">
            <a:extLst>
              <a:ext uri="{FF2B5EF4-FFF2-40B4-BE49-F238E27FC236}">
                <a16:creationId xmlns:a16="http://schemas.microsoft.com/office/drawing/2014/main" id="{419A4CD6-FB1A-4CC2-8003-8967FAF755FB}"/>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62</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1652164077"/>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dirty="0">
                          <a:effectLst/>
                          <a:latin typeface="Arial" panose="020B0604020202020204" pitchFamily="34" charset="0"/>
                          <a:cs typeface="Arial" panose="020B0604020202020204" pitchFamily="34" charset="0"/>
                        </a:rPr>
                        <a:t>Family Name</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latin typeface="Arial" panose="020B0604020202020204" pitchFamily="34" charset="0"/>
                          <a:cs typeface="Arial" panose="020B0604020202020204" pitchFamily="34" charset="0"/>
                        </a:rPr>
                        <a:t>H</a:t>
                      </a:r>
                      <a:r>
                        <a:rPr lang="en-GB" sz="1400" dirty="0" err="1">
                          <a:effectLst/>
                          <a:latin typeface="Arial" panose="020B0604020202020204" pitchFamily="34" charset="0"/>
                          <a:cs typeface="Arial" panose="020B0604020202020204" pitchFamily="34" charset="0"/>
                        </a:rPr>
                        <a:t>uawei</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3" name="Date Placeholder 2">
            <a:extLst>
              <a:ext uri="{FF2B5EF4-FFF2-40B4-BE49-F238E27FC236}">
                <a16:creationId xmlns:a16="http://schemas.microsoft.com/office/drawing/2014/main" id="{34F31BBE-3B7F-40F2-9F88-7D5033C106D7}"/>
              </a:ext>
            </a:extLst>
          </p:cNvPr>
          <p:cNvSpPr>
            <a:spLocks noGrp="1"/>
          </p:cNvSpPr>
          <p:nvPr>
            <p:ph type="dt" idx="10"/>
          </p:nvPr>
        </p:nvSpPr>
        <p:spPr/>
        <p:txBody>
          <a:bodyPr/>
          <a:lstStyle/>
          <a:p>
            <a:r>
              <a:rPr lang="en-US" dirty="0"/>
              <a:t>May 2021</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May 2021</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7</a:t>
            </a:fld>
            <a:endParaRPr lang="en-US" altLang="en-US" sz="1200" b="0"/>
          </a:p>
        </p:txBody>
      </p:sp>
      <p:grpSp>
        <p:nvGrpSpPr>
          <p:cNvPr id="3" name="Group 2">
            <a:extLst>
              <a:ext uri="{FF2B5EF4-FFF2-40B4-BE49-F238E27FC236}">
                <a16:creationId xmlns:a16="http://schemas.microsoft.com/office/drawing/2014/main" id="{9E51D753-EAE4-49C1-9770-809357C81469}"/>
              </a:ext>
            </a:extLst>
          </p:cNvPr>
          <p:cNvGrpSpPr/>
          <p:nvPr/>
        </p:nvGrpSpPr>
        <p:grpSpPr>
          <a:xfrm>
            <a:off x="1133693" y="1143200"/>
            <a:ext cx="9924613" cy="5266475"/>
            <a:chOff x="1133693" y="795763"/>
            <a:chExt cx="9924613" cy="5266475"/>
          </a:xfrm>
        </p:grpSpPr>
        <p:cxnSp>
          <p:nvCxnSpPr>
            <p:cNvPr id="66" name="Straight Connector 65">
              <a:extLst>
                <a:ext uri="{FF2B5EF4-FFF2-40B4-BE49-F238E27FC236}">
                  <a16:creationId xmlns:a16="http://schemas.microsoft.com/office/drawing/2014/main" id="{B02EC8BB-3668-45E3-B7FA-B28EAD2315BF}"/>
                </a:ext>
              </a:extLst>
            </p:cNvPr>
            <p:cNvCxnSpPr>
              <a:cxnSpLocks/>
            </p:cNvCxnSpPr>
            <p:nvPr/>
          </p:nvCxnSpPr>
          <p:spPr bwMode="auto">
            <a:xfrm>
              <a:off x="8777098" y="1933632"/>
              <a:ext cx="0" cy="46432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3627F149-7DE4-4105-9B95-8FFE327547AA}"/>
                </a:ext>
              </a:extLst>
            </p:cNvPr>
            <p:cNvCxnSpPr>
              <a:cxnSpLocks/>
            </p:cNvCxnSpPr>
            <p:nvPr/>
          </p:nvCxnSpPr>
          <p:spPr bwMode="auto">
            <a:xfrm flipH="1">
              <a:off x="7021081" y="3221555"/>
              <a:ext cx="1" cy="79929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0" name="Freeform 105">
              <a:extLst>
                <a:ext uri="{FF2B5EF4-FFF2-40B4-BE49-F238E27FC236}">
                  <a16:creationId xmlns:a16="http://schemas.microsoft.com/office/drawing/2014/main" id="{0BA66799-0FA2-724E-BBDA-EBCE1E17E1E9}"/>
                </a:ext>
              </a:extLst>
            </p:cNvPr>
            <p:cNvSpPr/>
            <p:nvPr/>
          </p:nvSpPr>
          <p:spPr bwMode="auto">
            <a:xfrm>
              <a:off x="4990308" y="2086033"/>
              <a:ext cx="2030773" cy="299142"/>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72" name="Straight Connector 71">
              <a:extLst>
                <a:ext uri="{FF2B5EF4-FFF2-40B4-BE49-F238E27FC236}">
                  <a16:creationId xmlns:a16="http://schemas.microsoft.com/office/drawing/2014/main" id="{0F296BAB-48A0-E648-A8AD-1FCCFB9A70CB}"/>
                </a:ext>
              </a:extLst>
            </p:cNvPr>
            <p:cNvCxnSpPr>
              <a:cxnSpLocks/>
              <a:stCxn id="97" idx="2"/>
            </p:cNvCxnSpPr>
            <p:nvPr/>
          </p:nvCxnSpPr>
          <p:spPr bwMode="auto">
            <a:xfrm>
              <a:off x="6067988" y="1135710"/>
              <a:ext cx="0" cy="928641"/>
            </a:xfrm>
            <a:prstGeom prst="line">
              <a:avLst/>
            </a:prstGeom>
            <a:solidFill>
              <a:schemeClr val="accent1"/>
            </a:solidFill>
            <a:ln w="25400" cap="flat" cmpd="sng" algn="ctr">
              <a:solidFill>
                <a:srgbClr val="0432FF"/>
              </a:solidFill>
              <a:prstDash val="solid"/>
              <a:round/>
              <a:headEnd type="none" w="med" len="med"/>
              <a:tailEnd type="none" w="med" len="med"/>
            </a:ln>
            <a:effectLst/>
          </p:spPr>
        </p:cxnSp>
        <p:grpSp>
          <p:nvGrpSpPr>
            <p:cNvPr id="75" name="Group 74">
              <a:extLst>
                <a:ext uri="{FF2B5EF4-FFF2-40B4-BE49-F238E27FC236}">
                  <a16:creationId xmlns:a16="http://schemas.microsoft.com/office/drawing/2014/main" id="{4C8EFF97-06B7-4843-BB7A-AEB414A38D97}"/>
                </a:ext>
              </a:extLst>
            </p:cNvPr>
            <p:cNvGrpSpPr/>
            <p:nvPr/>
          </p:nvGrpSpPr>
          <p:grpSpPr>
            <a:xfrm>
              <a:off x="6355046" y="3472181"/>
              <a:ext cx="1411082" cy="933075"/>
              <a:chOff x="4726519" y="3791325"/>
              <a:chExt cx="1411082" cy="933075"/>
            </a:xfrm>
          </p:grpSpPr>
          <p:sp>
            <p:nvSpPr>
              <p:cNvPr id="108" name="Freeform 64">
                <a:extLst>
                  <a:ext uri="{FF2B5EF4-FFF2-40B4-BE49-F238E27FC236}">
                    <a16:creationId xmlns:a16="http://schemas.microsoft.com/office/drawing/2014/main" id="{BB1B3271-7C12-47F9-83C7-E6178D848691}"/>
                  </a:ext>
                </a:extLst>
              </p:cNvPr>
              <p:cNvSpPr/>
              <p:nvPr/>
            </p:nvSpPr>
            <p:spPr>
              <a:xfrm>
                <a:off x="4734991" y="4337506"/>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Standard Board</a:t>
                </a:r>
              </a:p>
            </p:txBody>
          </p:sp>
          <p:sp>
            <p:nvSpPr>
              <p:cNvPr id="112" name="Freeform 64">
                <a:extLst>
                  <a:ext uri="{FF2B5EF4-FFF2-40B4-BE49-F238E27FC236}">
                    <a16:creationId xmlns:a16="http://schemas.microsoft.com/office/drawing/2014/main" id="{2FE280A8-90BF-414F-AF1B-DF39641BE330}"/>
                  </a:ext>
                </a:extLst>
              </p:cNvPr>
              <p:cNvSpPr/>
              <p:nvPr/>
            </p:nvSpPr>
            <p:spPr>
              <a:xfrm>
                <a:off x="4726519" y="3791325"/>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Board of Governors</a:t>
                </a:r>
              </a:p>
            </p:txBody>
          </p:sp>
        </p:grpSp>
        <p:sp>
          <p:nvSpPr>
            <p:cNvPr id="76" name="TextBox 4">
              <a:extLst>
                <a:ext uri="{FF2B5EF4-FFF2-40B4-BE49-F238E27FC236}">
                  <a16:creationId xmlns:a16="http://schemas.microsoft.com/office/drawing/2014/main" id="{DB6099B3-2B8A-4187-AFB8-A0EC9C3DB21C}"/>
                </a:ext>
              </a:extLst>
            </p:cNvPr>
            <p:cNvSpPr txBox="1"/>
            <p:nvPr/>
          </p:nvSpPr>
          <p:spPr>
            <a:xfrm>
              <a:off x="1133693" y="4750760"/>
              <a:ext cx="287524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100" b="1" dirty="0">
                  <a:solidFill>
                    <a:srgbClr val="FF0000"/>
                  </a:solidFill>
                  <a:ea typeface="DejaVu Sans"/>
                  <a:cs typeface="DejaVu Sans"/>
                </a:rPr>
                <a:t>IEEE 802 LMSC is a Standards Committee</a:t>
              </a:r>
            </a:p>
            <a:p>
              <a:r>
                <a:rPr lang="en-US" altLang="en-US" sz="1100" b="1" dirty="0">
                  <a:solidFill>
                    <a:srgbClr val="FF0000"/>
                  </a:solidFill>
                  <a:ea typeface="DejaVu Sans"/>
                  <a:cs typeface="DejaVu Sans"/>
                </a:rPr>
                <a:t>of the IEEE Computer Society</a:t>
              </a:r>
            </a:p>
          </p:txBody>
        </p:sp>
        <p:cxnSp>
          <p:nvCxnSpPr>
            <p:cNvPr id="79" name="Straight Arrow Connector 78">
              <a:extLst>
                <a:ext uri="{FF2B5EF4-FFF2-40B4-BE49-F238E27FC236}">
                  <a16:creationId xmlns:a16="http://schemas.microsoft.com/office/drawing/2014/main" id="{823F151A-D06E-40D0-A185-8B7E3678BF8D}"/>
                </a:ext>
              </a:extLst>
            </p:cNvPr>
            <p:cNvCxnSpPr>
              <a:cxnSpLocks/>
            </p:cNvCxnSpPr>
            <p:nvPr/>
          </p:nvCxnSpPr>
          <p:spPr bwMode="auto">
            <a:xfrm>
              <a:off x="3726009" y="4992133"/>
              <a:ext cx="560941" cy="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grpSp>
          <p:nvGrpSpPr>
            <p:cNvPr id="80" name="Organization Chart 7">
              <a:extLst>
                <a:ext uri="{FF2B5EF4-FFF2-40B4-BE49-F238E27FC236}">
                  <a16:creationId xmlns:a16="http://schemas.microsoft.com/office/drawing/2014/main" id="{CFDAFAEB-4513-4779-9A5A-6081FF47FE72}"/>
                </a:ext>
              </a:extLst>
            </p:cNvPr>
            <p:cNvGrpSpPr>
              <a:grpSpLocks noChangeAspect="1"/>
            </p:cNvGrpSpPr>
            <p:nvPr/>
          </p:nvGrpSpPr>
          <p:grpSpPr bwMode="auto">
            <a:xfrm>
              <a:off x="2475492" y="795763"/>
              <a:ext cx="8582814" cy="2430042"/>
              <a:chOff x="563" y="1327"/>
              <a:chExt cx="6441" cy="2073"/>
            </a:xfrm>
          </p:grpSpPr>
          <p:sp>
            <p:nvSpPr>
              <p:cNvPr id="97" name="_s55304">
                <a:extLst>
                  <a:ext uri="{FF2B5EF4-FFF2-40B4-BE49-F238E27FC236}">
                    <a16:creationId xmlns:a16="http://schemas.microsoft.com/office/drawing/2014/main" id="{82B624D9-BC8A-4C08-9D30-4D84F4B138D0}"/>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600" b="1" dirty="0">
                    <a:solidFill>
                      <a:srgbClr val="000000"/>
                    </a:solidFill>
                    <a:latin typeface="Arial" pitchFamily="34" charset="0"/>
                    <a:ea typeface="MS PGothic" pitchFamily="34" charset="-128"/>
                  </a:rPr>
                  <a:t>IEEE MEMBERS</a:t>
                </a:r>
                <a:endParaRPr lang="en-US" sz="1600" dirty="0">
                  <a:solidFill>
                    <a:srgbClr val="000000"/>
                  </a:solidFill>
                  <a:latin typeface="Arial" pitchFamily="34" charset="0"/>
                  <a:ea typeface="MS PGothic" pitchFamily="34" charset="-128"/>
                </a:endParaRPr>
              </a:p>
            </p:txBody>
          </p:sp>
          <p:sp>
            <p:nvSpPr>
              <p:cNvPr id="99" name="_s55311">
                <a:extLst>
                  <a:ext uri="{FF2B5EF4-FFF2-40B4-BE49-F238E27FC236}">
                    <a16:creationId xmlns:a16="http://schemas.microsoft.com/office/drawing/2014/main" id="{F6EF7A7C-7683-4E71-A314-E0BA0CB06CAF}"/>
                  </a:ext>
                </a:extLst>
              </p:cNvPr>
              <p:cNvSpPr>
                <a:spLocks noChangeArrowheads="1"/>
              </p:cNvSpPr>
              <p:nvPr/>
            </p:nvSpPr>
            <p:spPr bwMode="auto">
              <a:xfrm>
                <a:off x="563" y="2555"/>
                <a:ext cx="979"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Publication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400" b="1" dirty="0">
                  <a:solidFill>
                    <a:srgbClr val="000000"/>
                  </a:solidFill>
                  <a:latin typeface="Arial" pitchFamily="34" charset="0"/>
                  <a:ea typeface="MS PGothic" pitchFamily="34" charset="-128"/>
                </a:endParaRPr>
              </a:p>
            </p:txBody>
          </p:sp>
          <p:sp>
            <p:nvSpPr>
              <p:cNvPr id="100" name="_s55315">
                <a:extLst>
                  <a:ext uri="{FF2B5EF4-FFF2-40B4-BE49-F238E27FC236}">
                    <a16:creationId xmlns:a16="http://schemas.microsoft.com/office/drawing/2014/main" id="{5604BF5B-78A8-4E5D-BA50-8FE761E96FFA}"/>
                  </a:ext>
                </a:extLst>
              </p:cNvPr>
              <p:cNvSpPr>
                <a:spLocks noChangeArrowheads="1"/>
              </p:cNvSpPr>
              <p:nvPr/>
            </p:nvSpPr>
            <p:spPr bwMode="auto">
              <a:xfrm>
                <a:off x="6108" y="2586"/>
                <a:ext cx="896" cy="81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Educational</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endParaRPr lang="en-US" sz="1400" dirty="0">
                  <a:solidFill>
                    <a:srgbClr val="000000"/>
                  </a:solidFill>
                  <a:latin typeface="Arial" pitchFamily="34" charset="0"/>
                  <a:ea typeface="MS PGothic" pitchFamily="34" charset="-128"/>
                </a:endParaRPr>
              </a:p>
            </p:txBody>
          </p:sp>
          <p:sp>
            <p:nvSpPr>
              <p:cNvPr id="101" name="_s55317">
                <a:extLst>
                  <a:ext uri="{FF2B5EF4-FFF2-40B4-BE49-F238E27FC236}">
                    <a16:creationId xmlns:a16="http://schemas.microsoft.com/office/drawing/2014/main" id="{9B71D2BA-6BCD-4889-A6E9-7184A2F739B8}"/>
                  </a:ext>
                </a:extLst>
              </p:cNvPr>
              <p:cNvSpPr>
                <a:spLocks noChangeArrowheads="1"/>
              </p:cNvSpPr>
              <p:nvPr/>
            </p:nvSpPr>
            <p:spPr bwMode="auto">
              <a:xfrm>
                <a:off x="4812" y="2586"/>
                <a:ext cx="1098" cy="80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Member &amp; Geographic</a:t>
                </a: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100" b="1" dirty="0">
                  <a:solidFill>
                    <a:srgbClr val="000000"/>
                  </a:solidFill>
                  <a:latin typeface="Arial" pitchFamily="34" charset="0"/>
                  <a:ea typeface="MS PGothic" pitchFamily="34" charset="-128"/>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2" name="_s55319">
                <a:extLst>
                  <a:ext uri="{FF2B5EF4-FFF2-40B4-BE49-F238E27FC236}">
                    <a16:creationId xmlns:a16="http://schemas.microsoft.com/office/drawing/2014/main" id="{4FAE84EE-A77B-4C7F-BC97-FB5AD34CD707}"/>
                  </a:ext>
                </a:extLst>
              </p:cNvPr>
              <p:cNvSpPr>
                <a:spLocks noChangeArrowheads="1"/>
              </p:cNvSpPr>
              <p:nvPr/>
            </p:nvSpPr>
            <p:spPr bwMode="auto">
              <a:xfrm>
                <a:off x="3433" y="2590"/>
                <a:ext cx="1053" cy="810"/>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Standards Association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(IEEE SA)</a:t>
                </a: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3" name="_s55325">
                <a:extLst>
                  <a:ext uri="{FF2B5EF4-FFF2-40B4-BE49-F238E27FC236}">
                    <a16:creationId xmlns:a16="http://schemas.microsoft.com/office/drawing/2014/main" id="{06B89379-989F-4FEA-90A8-2CA67A2A68E6}"/>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Exec Director &amp; Staff</a:t>
                </a:r>
                <a:endParaRPr lang="en-US" sz="1400" dirty="0">
                  <a:solidFill>
                    <a:srgbClr val="000000"/>
                  </a:solidFill>
                  <a:latin typeface="Arial" pitchFamily="34" charset="0"/>
                  <a:ea typeface="MS PGothic" pitchFamily="34" charset="-128"/>
                </a:endParaRPr>
              </a:p>
            </p:txBody>
          </p:sp>
          <p:cxnSp>
            <p:nvCxnSpPr>
              <p:cNvPr id="104" name="_s55329">
                <a:extLst>
                  <a:ext uri="{FF2B5EF4-FFF2-40B4-BE49-F238E27FC236}">
                    <a16:creationId xmlns:a16="http://schemas.microsoft.com/office/drawing/2014/main" id="{A0E64811-0E0F-4C8A-B01E-85CD912A5F8F}"/>
                  </a:ext>
                </a:extLst>
              </p:cNvPr>
              <p:cNvCxnSpPr>
                <a:cxnSpLocks noChangeShapeType="1"/>
                <a:stCxn id="103"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a14="http://schemas.microsoft.com/office/drawing/2010/main" xmlns="" xmlns:lc="http://schemas.openxmlformats.org/drawingml/2006/lockedCanvas">
                    <a:noFill/>
                  </a14:hiddenFill>
                </a:ext>
              </a:extLst>
            </p:spPr>
          </p:cxnSp>
          <p:sp>
            <p:nvSpPr>
              <p:cNvPr id="106" name="_s55309">
                <a:extLst>
                  <a:ext uri="{FF2B5EF4-FFF2-40B4-BE49-F238E27FC236}">
                    <a16:creationId xmlns:a16="http://schemas.microsoft.com/office/drawing/2014/main" id="{359E0D98-4FCE-482E-A482-4B9522A5AB27}"/>
                  </a:ext>
                </a:extLst>
              </p:cNvPr>
              <p:cNvSpPr>
                <a:spLocks noChangeArrowheads="1"/>
              </p:cNvSpPr>
              <p:nvPr/>
            </p:nvSpPr>
            <p:spPr bwMode="auto">
              <a:xfrm>
                <a:off x="2179" y="1894"/>
                <a:ext cx="2168" cy="23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Board of Directors (BOD)</a:t>
                </a:r>
                <a:endParaRPr lang="en-US" sz="1400" dirty="0">
                  <a:solidFill>
                    <a:srgbClr val="000000"/>
                  </a:solidFill>
                  <a:latin typeface="Arial" pitchFamily="34" charset="0"/>
                  <a:ea typeface="MS PGothic" pitchFamily="34" charset="-128"/>
                </a:endParaRPr>
              </a:p>
            </p:txBody>
          </p:sp>
          <p:sp>
            <p:nvSpPr>
              <p:cNvPr id="107" name="_s55321">
                <a:extLst>
                  <a:ext uri="{FF2B5EF4-FFF2-40B4-BE49-F238E27FC236}">
                    <a16:creationId xmlns:a16="http://schemas.microsoft.com/office/drawing/2014/main" id="{A876572A-6543-4B1B-9B97-EEA4E0535674}"/>
                  </a:ext>
                </a:extLst>
              </p:cNvPr>
              <p:cNvSpPr>
                <a:spLocks noChangeArrowheads="1"/>
              </p:cNvSpPr>
              <p:nvPr/>
            </p:nvSpPr>
            <p:spPr bwMode="auto">
              <a:xfrm>
                <a:off x="1909" y="2590"/>
                <a:ext cx="1039" cy="798"/>
              </a:xfrm>
              <a:prstGeom prst="rect">
                <a:avLst/>
              </a:prstGeom>
              <a:solidFill>
                <a:srgbClr val="00B0F0"/>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Technical </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r>
                  <a:rPr lang="en-US" sz="900" b="1" dirty="0">
                    <a:solidFill>
                      <a:srgbClr val="000000"/>
                    </a:solidFill>
                    <a:latin typeface="Arial" pitchFamily="34" charset="0"/>
                    <a:ea typeface="MS PGothic" pitchFamily="34" charset="-128"/>
                  </a:rPr>
                  <a:t>many technical societies and councils</a:t>
                </a:r>
              </a:p>
            </p:txBody>
          </p:sp>
        </p:grpSp>
        <p:cxnSp>
          <p:nvCxnSpPr>
            <p:cNvPr id="81" name="Straight Connector 80">
              <a:extLst>
                <a:ext uri="{FF2B5EF4-FFF2-40B4-BE49-F238E27FC236}">
                  <a16:creationId xmlns:a16="http://schemas.microsoft.com/office/drawing/2014/main" id="{7636158F-5E8E-C949-9963-2E4EA4BAD10F}"/>
                </a:ext>
              </a:extLst>
            </p:cNvPr>
            <p:cNvCxnSpPr>
              <a:cxnSpLocks/>
              <a:stCxn id="107" idx="2"/>
              <a:endCxn id="88" idx="0"/>
            </p:cNvCxnSpPr>
            <p:nvPr/>
          </p:nvCxnSpPr>
          <p:spPr bwMode="auto">
            <a:xfrm>
              <a:off x="4961324" y="3211735"/>
              <a:ext cx="12150" cy="80947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8" name="TextBox 77">
              <a:extLst>
                <a:ext uri="{FF2B5EF4-FFF2-40B4-BE49-F238E27FC236}">
                  <a16:creationId xmlns:a16="http://schemas.microsoft.com/office/drawing/2014/main" id="{F4FD3917-1EF3-0240-B513-2D7BE6C47074}"/>
                </a:ext>
              </a:extLst>
            </p:cNvPr>
            <p:cNvSpPr txBox="1"/>
            <p:nvPr/>
          </p:nvSpPr>
          <p:spPr>
            <a:xfrm>
              <a:off x="4177802" y="4021208"/>
              <a:ext cx="1591344" cy="384048"/>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Standards Activities Board</a:t>
              </a:r>
            </a:p>
          </p:txBody>
        </p:sp>
        <p:sp>
          <p:nvSpPr>
            <p:cNvPr id="90" name="TextBox 97">
              <a:extLst>
                <a:ext uri="{FF2B5EF4-FFF2-40B4-BE49-F238E27FC236}">
                  <a16:creationId xmlns:a16="http://schemas.microsoft.com/office/drawing/2014/main" id="{E2E19245-E1E4-4134-A896-D41BFC8D8767}"/>
                </a:ext>
              </a:extLst>
            </p:cNvPr>
            <p:cNvSpPr txBox="1"/>
            <p:nvPr/>
          </p:nvSpPr>
          <p:spPr>
            <a:xfrm>
              <a:off x="4331337" y="4723830"/>
              <a:ext cx="3426319" cy="484748"/>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en-US" sz="1050" b="1" dirty="0">
                <a:solidFill>
                  <a:srgbClr val="000000"/>
                </a:solidFill>
                <a:ea typeface="ＭＳ Ｐゴシック" charset="-128"/>
              </a:endParaRPr>
            </a:p>
            <a:p>
              <a:pPr algn="ctr" eaLnBrk="0" fontAlgn="base" hangingPunct="0">
                <a:spcBef>
                  <a:spcPct val="0"/>
                </a:spcBef>
                <a:spcAft>
                  <a:spcPct val="0"/>
                </a:spcAft>
              </a:pPr>
              <a:r>
                <a:rPr lang="en-US" sz="1050" b="1" dirty="0">
                  <a:solidFill>
                    <a:srgbClr val="000000"/>
                  </a:solidFill>
                  <a:ea typeface="ＭＳ Ｐゴシック" charset="-128"/>
                </a:rPr>
                <a:t>IEEE 802 LAN/MAN Standards Committee</a:t>
              </a:r>
            </a:p>
            <a:p>
              <a:pPr algn="ctr" eaLnBrk="0" fontAlgn="base" hangingPunct="0">
                <a:spcBef>
                  <a:spcPct val="0"/>
                </a:spcBef>
                <a:spcAft>
                  <a:spcPct val="0"/>
                </a:spcAft>
              </a:pPr>
              <a:endParaRPr lang="en-US" sz="1050" b="1" dirty="0">
                <a:solidFill>
                  <a:srgbClr val="000000"/>
                </a:solidFill>
                <a:ea typeface="ＭＳ Ｐゴシック" charset="-128"/>
              </a:endParaRPr>
            </a:p>
          </p:txBody>
        </p:sp>
        <p:cxnSp>
          <p:nvCxnSpPr>
            <p:cNvPr id="91" name="Straight Connector 90">
              <a:extLst>
                <a:ext uri="{FF2B5EF4-FFF2-40B4-BE49-F238E27FC236}">
                  <a16:creationId xmlns:a16="http://schemas.microsoft.com/office/drawing/2014/main" id="{DB913079-88E2-644A-BCA0-988AD007C1BA}"/>
                </a:ext>
              </a:extLst>
            </p:cNvPr>
            <p:cNvCxnSpPr>
              <a:cxnSpLocks/>
            </p:cNvCxnSpPr>
            <p:nvPr/>
          </p:nvCxnSpPr>
          <p:spPr bwMode="auto">
            <a:xfrm flipV="1">
              <a:off x="7021081" y="4418119"/>
              <a:ext cx="0" cy="332641"/>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92" name="TextBox 1">
              <a:extLst>
                <a:ext uri="{FF2B5EF4-FFF2-40B4-BE49-F238E27FC236}">
                  <a16:creationId xmlns:a16="http://schemas.microsoft.com/office/drawing/2014/main" id="{15235CEC-923C-4373-B819-458F9F7E3B80}"/>
                </a:ext>
              </a:extLst>
            </p:cNvPr>
            <p:cNvSpPr txBox="1"/>
            <p:nvPr/>
          </p:nvSpPr>
          <p:spPr>
            <a:xfrm>
              <a:off x="4177803" y="3483548"/>
              <a:ext cx="1567042" cy="323165"/>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Board of Governors</a:t>
              </a:r>
            </a:p>
          </p:txBody>
        </p:sp>
        <p:cxnSp>
          <p:nvCxnSpPr>
            <p:cNvPr id="93" name="Straight Connector 92">
              <a:extLst>
                <a:ext uri="{FF2B5EF4-FFF2-40B4-BE49-F238E27FC236}">
                  <a16:creationId xmlns:a16="http://schemas.microsoft.com/office/drawing/2014/main" id="{6C7168C1-C3EA-2B4B-BD2D-505A4112865A}"/>
                </a:ext>
              </a:extLst>
            </p:cNvPr>
            <p:cNvCxnSpPr>
              <a:cxnSpLocks/>
              <a:stCxn id="88" idx="2"/>
            </p:cNvCxnSpPr>
            <p:nvPr/>
          </p:nvCxnSpPr>
          <p:spPr bwMode="auto">
            <a:xfrm>
              <a:off x="4973474" y="4405256"/>
              <a:ext cx="0" cy="32424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4" name="Freeform 61">
              <a:extLst>
                <a:ext uri="{FF2B5EF4-FFF2-40B4-BE49-F238E27FC236}">
                  <a16:creationId xmlns:a16="http://schemas.microsoft.com/office/drawing/2014/main" id="{76378762-2916-C64F-AA84-AB00270D261F}"/>
                </a:ext>
              </a:extLst>
            </p:cNvPr>
            <p:cNvSpPr/>
            <p:nvPr/>
          </p:nvSpPr>
          <p:spPr bwMode="auto">
            <a:xfrm>
              <a:off x="3070310" y="1933632"/>
              <a:ext cx="7370366" cy="339947"/>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95" name="TextBox 111">
              <a:extLst>
                <a:ext uri="{FF2B5EF4-FFF2-40B4-BE49-F238E27FC236}">
                  <a16:creationId xmlns:a16="http://schemas.microsoft.com/office/drawing/2014/main" id="{C3D1826E-D7CA-4B0C-BAFA-7FF6D875BB67}"/>
                </a:ext>
              </a:extLst>
            </p:cNvPr>
            <p:cNvSpPr txBox="1"/>
            <p:nvPr/>
          </p:nvSpPr>
          <p:spPr>
            <a:xfrm>
              <a:off x="4828682" y="5415907"/>
              <a:ext cx="2431627" cy="646331"/>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750+ volunteer individual experts</a:t>
              </a:r>
              <a:br>
                <a:rPr lang="en-US" sz="1050" b="1" dirty="0">
                  <a:solidFill>
                    <a:srgbClr val="000000"/>
                  </a:solidFill>
                  <a:ea typeface="ＭＳ Ｐゴシック" charset="-128"/>
                </a:rPr>
              </a:br>
              <a:r>
                <a:rPr lang="en-US" sz="1050" b="1" dirty="0">
                  <a:solidFill>
                    <a:srgbClr val="000000"/>
                  </a:solidFill>
                  <a:ea typeface="ＭＳ Ｐゴシック" charset="-128"/>
                </a:rPr>
                <a:t>5 Working Groups</a:t>
              </a:r>
            </a:p>
            <a:p>
              <a:pPr algn="ctr" eaLnBrk="0" fontAlgn="base" hangingPunct="0">
                <a:spcBef>
                  <a:spcPct val="0"/>
                </a:spcBef>
                <a:spcAft>
                  <a:spcPct val="0"/>
                </a:spcAft>
              </a:pPr>
              <a:r>
                <a:rPr lang="en-US" sz="1050" b="1" dirty="0">
                  <a:solidFill>
                    <a:srgbClr val="000000"/>
                  </a:solidFill>
                  <a:ea typeface="ＭＳ Ｐゴシック" charset="-128"/>
                </a:rPr>
                <a:t>2 Technical Advisory Groups</a:t>
              </a:r>
            </a:p>
            <a:p>
              <a:pPr algn="ctr" eaLnBrk="0" fontAlgn="base" hangingPunct="0">
                <a:spcBef>
                  <a:spcPct val="0"/>
                </a:spcBef>
                <a:spcAft>
                  <a:spcPct val="0"/>
                </a:spcAft>
              </a:pPr>
              <a:r>
                <a:rPr lang="en-US" sz="1050" b="1" dirty="0">
                  <a:solidFill>
                    <a:srgbClr val="000000"/>
                  </a:solidFill>
                  <a:ea typeface="ＭＳ Ｐゴシック" charset="-128"/>
                </a:rPr>
                <a:t>1 Executive Committee</a:t>
              </a:r>
            </a:p>
          </p:txBody>
        </p:sp>
        <p:cxnSp>
          <p:nvCxnSpPr>
            <p:cNvPr id="96" name="Straight Connector 95">
              <a:extLst>
                <a:ext uri="{FF2B5EF4-FFF2-40B4-BE49-F238E27FC236}">
                  <a16:creationId xmlns:a16="http://schemas.microsoft.com/office/drawing/2014/main" id="{E203EAB7-5FE9-4A73-81BA-9BA88F7DBA54}"/>
                </a:ext>
              </a:extLst>
            </p:cNvPr>
            <p:cNvCxnSpPr>
              <a:cxnSpLocks/>
              <a:endCxn id="90" idx="2"/>
            </p:cNvCxnSpPr>
            <p:nvPr/>
          </p:nvCxnSpPr>
          <p:spPr bwMode="auto">
            <a:xfrm flipV="1">
              <a:off x="6044497" y="5208578"/>
              <a:ext cx="0" cy="215372"/>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 (alternative)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May 2021</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8</a:t>
            </a:fld>
            <a:endParaRPr lang="en-US" altLang="en-US" sz="1200" b="0"/>
          </a:p>
        </p:txBody>
      </p:sp>
      <p:pic>
        <p:nvPicPr>
          <p:cNvPr id="4" name="Picture 3" descr="Diagram&#10;&#10;Description automatically generated">
            <a:extLst>
              <a:ext uri="{FF2B5EF4-FFF2-40B4-BE49-F238E27FC236}">
                <a16:creationId xmlns:a16="http://schemas.microsoft.com/office/drawing/2014/main" id="{AC166F06-F19B-4AB3-BCA3-2A2D49BE9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228" y="1187450"/>
            <a:ext cx="8575543" cy="4914639"/>
          </a:xfrm>
          <a:prstGeom prst="rect">
            <a:avLst/>
          </a:prstGeom>
        </p:spPr>
      </p:pic>
    </p:spTree>
    <p:extLst>
      <p:ext uri="{BB962C8B-B14F-4D97-AF65-F5344CB8AC3E}">
        <p14:creationId xmlns:p14="http://schemas.microsoft.com/office/powerpoint/2010/main" val="382460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dirty="0"/>
              <a:t>Computer Society standards committees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a:bodyPr>
          <a:lstStyle/>
          <a:p>
            <a:pPr>
              <a:defRPr/>
            </a:pPr>
            <a:r>
              <a:rPr lang="en-US" sz="2000" dirty="0"/>
              <a:t>Cloud Computing Standards Committee: </a:t>
            </a:r>
            <a:r>
              <a:rPr lang="en-US" sz="2000" b="0" dirty="0"/>
              <a:t>Steve Diamond (</a:t>
            </a:r>
            <a:r>
              <a:rPr lang="en-US" sz="2000" b="0" dirty="0">
                <a:hlinkClick r:id="rId2"/>
              </a:rPr>
              <a:t>s.diamond@computer.org</a:t>
            </a:r>
            <a:r>
              <a:rPr lang="en-US" sz="2000" b="0" dirty="0"/>
              <a:t>) </a:t>
            </a:r>
          </a:p>
          <a:p>
            <a:pPr>
              <a:defRPr/>
            </a:pPr>
            <a:r>
              <a:rPr lang="en-US" sz="2000" dirty="0"/>
              <a:t>Design Automation Standards Committee: </a:t>
            </a:r>
            <a:r>
              <a:rPr lang="en-US" sz="2000" b="0" dirty="0"/>
              <a:t>Stan </a:t>
            </a:r>
            <a:r>
              <a:rPr lang="en-US" sz="2000" b="0" dirty="0" err="1"/>
              <a:t>Krolikoski</a:t>
            </a:r>
            <a:r>
              <a:rPr lang="en-US" sz="2000" b="0" dirty="0"/>
              <a:t> (</a:t>
            </a:r>
            <a:r>
              <a:rPr lang="en-US" sz="2000" b="0" dirty="0">
                <a:hlinkClick r:id="rId3"/>
              </a:rPr>
              <a:t>stanleyk@cadence.com</a:t>
            </a:r>
            <a:r>
              <a:rPr lang="en-US" sz="2000" b="0" dirty="0"/>
              <a:t>) </a:t>
            </a:r>
          </a:p>
          <a:p>
            <a:pPr>
              <a:defRPr/>
            </a:pPr>
            <a:r>
              <a:rPr lang="en-US" sz="2000" dirty="0"/>
              <a:t>Cybersecurity and Privacy Committee: </a:t>
            </a:r>
            <a:r>
              <a:rPr lang="en-US" sz="2000" b="0" dirty="0"/>
              <a:t>Eric Hibbard (</a:t>
            </a:r>
            <a:r>
              <a:rPr lang="en-US" sz="2000" b="0" dirty="0">
                <a:hlinkClick r:id="rId4"/>
              </a:rPr>
              <a:t>eric.hibbard@ieee.org</a:t>
            </a:r>
            <a:r>
              <a:rPr lang="en-US" sz="2000" b="0" dirty="0"/>
              <a:t>) </a:t>
            </a:r>
          </a:p>
          <a:p>
            <a:pPr>
              <a:defRPr/>
            </a:pPr>
            <a:r>
              <a:rPr lang="en-US" sz="2000" dirty="0"/>
              <a:t>Learning Technology Standards Committee: </a:t>
            </a:r>
            <a:r>
              <a:rPr lang="en-US" sz="2000" b="0" dirty="0" err="1"/>
              <a:t>Avron</a:t>
            </a:r>
            <a:r>
              <a:rPr lang="en-US" sz="2000" b="0" dirty="0"/>
              <a:t> Barr (</a:t>
            </a:r>
            <a:r>
              <a:rPr lang="en-US" sz="2000" b="0" dirty="0">
                <a:hlinkClick r:id="rId5"/>
              </a:rPr>
              <a:t>avron@aldo.com</a:t>
            </a:r>
            <a:r>
              <a:rPr lang="en-US" sz="2000" b="0" dirty="0"/>
              <a:t>)</a:t>
            </a:r>
          </a:p>
          <a:p>
            <a:pPr>
              <a:defRPr/>
            </a:pPr>
            <a:r>
              <a:rPr lang="en-US" sz="2000" dirty="0"/>
              <a:t>LAN/MAN (IEEE 802) Standards Committee: </a:t>
            </a:r>
            <a:r>
              <a:rPr lang="en-US" sz="2000" b="0" dirty="0"/>
              <a:t>Paul </a:t>
            </a:r>
            <a:r>
              <a:rPr lang="en-US" sz="2000" b="0" dirty="0" err="1"/>
              <a:t>Nikolich</a:t>
            </a:r>
            <a:r>
              <a:rPr lang="en-US" sz="2000" b="0" dirty="0"/>
              <a:t> (</a:t>
            </a:r>
            <a:r>
              <a:rPr lang="en-US" sz="2000" b="0" dirty="0">
                <a:hlinkClick r:id="rId6"/>
              </a:rPr>
              <a:t>p.nikolich@ieee.org</a:t>
            </a:r>
            <a:r>
              <a:rPr lang="en-US" sz="2000" b="0" dirty="0"/>
              <a:t>) </a:t>
            </a:r>
          </a:p>
          <a:p>
            <a:pPr>
              <a:defRPr/>
            </a:pPr>
            <a:r>
              <a:rPr lang="en-US" sz="2000" dirty="0"/>
              <a:t>Microprocessor Standards Committee: </a:t>
            </a:r>
            <a:r>
              <a:rPr lang="en-US" sz="2000" b="0" dirty="0"/>
              <a:t>Baker </a:t>
            </a:r>
            <a:r>
              <a:rPr lang="en-US" sz="2000" b="0" dirty="0" err="1"/>
              <a:t>Kearfott</a:t>
            </a:r>
            <a:r>
              <a:rPr lang="en-US" sz="2000" b="0" dirty="0"/>
              <a:t> (</a:t>
            </a:r>
            <a:r>
              <a:rPr lang="en-US" sz="2000" b="0" dirty="0">
                <a:hlinkClick r:id="rId7"/>
              </a:rPr>
              <a:t>rbk@louisiana.edu</a:t>
            </a:r>
            <a:r>
              <a:rPr lang="en-US" sz="2000" b="0" dirty="0"/>
              <a:t>)</a:t>
            </a:r>
          </a:p>
          <a:p>
            <a:pPr>
              <a:defRPr/>
            </a:pPr>
            <a:r>
              <a:rPr lang="en-US" sz="2000" dirty="0"/>
              <a:t>Portable Applications Standards Committee: </a:t>
            </a:r>
            <a:r>
              <a:rPr lang="en-US" sz="2000" b="0" dirty="0"/>
              <a:t>Joseph Gwinn (</a:t>
            </a:r>
            <a:r>
              <a:rPr lang="en-US" sz="2000" b="0" dirty="0">
                <a:hlinkClick r:id="rId8"/>
              </a:rPr>
              <a:t>gwinn@raytheon.com</a:t>
            </a:r>
            <a:r>
              <a:rPr lang="en-US" sz="2000" b="0" dirty="0"/>
              <a:t>)</a:t>
            </a:r>
          </a:p>
          <a:p>
            <a:pPr>
              <a:defRPr/>
            </a:pPr>
            <a:r>
              <a:rPr lang="en-US" sz="2000" dirty="0"/>
              <a:t>Software &amp; Systems Engineering Standards Committee: </a:t>
            </a:r>
            <a:r>
              <a:rPr lang="en-US" sz="2000" b="0" dirty="0"/>
              <a:t>Paul </a:t>
            </a:r>
            <a:r>
              <a:rPr lang="en-US" sz="2000" b="0" dirty="0" err="1"/>
              <a:t>Croll</a:t>
            </a:r>
            <a:r>
              <a:rPr lang="en-US" sz="2000" b="0" dirty="0"/>
              <a:t> (</a:t>
            </a:r>
            <a:r>
              <a:rPr lang="en-US" sz="2000" b="0" dirty="0">
                <a:hlinkClick r:id="rId9"/>
              </a:rPr>
              <a:t>pcroll@computer.org</a:t>
            </a:r>
            <a:r>
              <a:rPr lang="en-US" sz="2000" b="0" dirty="0"/>
              <a:t>)</a:t>
            </a:r>
          </a:p>
          <a:p>
            <a:pPr>
              <a:defRPr/>
            </a:pPr>
            <a:r>
              <a:rPr lang="en-US" sz="2000" dirty="0"/>
              <a:t>Simulation Interoperability Standards Organization Standards Committee: </a:t>
            </a:r>
            <a:r>
              <a:rPr lang="en-US" sz="2000" b="0" dirty="0"/>
              <a:t>Katherine Morse (</a:t>
            </a:r>
            <a:r>
              <a:rPr lang="en-US" sz="2000" b="0" dirty="0">
                <a:hlinkClick r:id="rId10"/>
              </a:rPr>
              <a:t>Katherine.Morse@jhuapl.edu</a:t>
            </a:r>
            <a:r>
              <a:rPr lang="en-US" sz="2000" b="0" dirty="0"/>
              <a:t>)</a:t>
            </a:r>
          </a:p>
          <a:p>
            <a:pPr>
              <a:defRPr/>
            </a:pPr>
            <a:r>
              <a:rPr lang="en-US" sz="2000" dirty="0"/>
              <a:t>Test Technology Standards Committee: </a:t>
            </a:r>
            <a:r>
              <a:rPr lang="en-US" sz="2000" b="0" dirty="0"/>
              <a:t>Adam </a:t>
            </a:r>
            <a:r>
              <a:rPr lang="en-US" sz="2000" b="0" dirty="0" err="1"/>
              <a:t>Cron</a:t>
            </a:r>
            <a:r>
              <a:rPr lang="en-US" sz="2000" b="0" dirty="0"/>
              <a:t> (</a:t>
            </a:r>
            <a:r>
              <a:rPr lang="en-US" sz="2000" b="0" dirty="0">
                <a:hlinkClick r:id="rId11"/>
              </a:rPr>
              <a:t>adam.cron@synopsys.com</a:t>
            </a:r>
            <a:r>
              <a:rPr lang="en-US" sz="2000" b="0"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8184232" y="6445253"/>
            <a:ext cx="3279370"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9</a:t>
            </a:fld>
            <a:endParaRPr lang="en-US" altLang="en-US" sz="1200" b="0" dirty="0"/>
          </a:p>
        </p:txBody>
      </p:sp>
      <p:sp>
        <p:nvSpPr>
          <p:cNvPr id="10" name="Rectangle 4">
            <a:extLst>
              <a:ext uri="{FF2B5EF4-FFF2-40B4-BE49-F238E27FC236}">
                <a16:creationId xmlns:a16="http://schemas.microsoft.com/office/drawing/2014/main" id="{E9C56A1E-B12E-4BE1-B126-99DA1B0460A8}"/>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May 2021</a:t>
            </a:r>
          </a:p>
        </p:txBody>
      </p:sp>
    </p:spTree>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7226</Words>
  <Application>Microsoft Office PowerPoint</Application>
  <PresentationFormat>Widescreen</PresentationFormat>
  <Paragraphs>1036</Paragraphs>
  <Slides>62</Slides>
  <Notes>50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3" baseType="lpstr">
      <vt:lpstr>Arial</vt:lpstr>
      <vt:lpstr>Calibri</vt:lpstr>
      <vt:lpstr>Helvetica</vt:lpstr>
      <vt:lpstr>Monotype Sorts</vt:lpstr>
      <vt:lpstr>Myriad Pro</vt:lpstr>
      <vt:lpstr>Tahoma</vt:lpstr>
      <vt:lpstr>Times New Roman</vt:lpstr>
      <vt:lpstr>Verdana</vt:lpstr>
      <vt:lpstr>Wingdings</vt:lpstr>
      <vt:lpstr>802-11 Theme</vt:lpstr>
      <vt:lpstr>Document</vt:lpstr>
      <vt:lpstr>IEEE 802.11 New Members Introduction</vt:lpstr>
      <vt:lpstr>PowerPoint Presentation</vt:lpstr>
      <vt:lpstr>Where can I access important information?</vt:lpstr>
      <vt:lpstr>IEEE 802.11 Presentations</vt:lpstr>
      <vt:lpstr>Who we are</vt:lpstr>
      <vt:lpstr>IEEE Standards Association (IEEE-SA)</vt:lpstr>
      <vt:lpstr>IEEE 802 within IEEE and IEEE-SA Structure</vt:lpstr>
      <vt:lpstr>IEEE 802 within IEEE and IEEE-SA Structure (alternative)</vt:lpstr>
      <vt:lpstr>Computer Society standards committees</vt:lpstr>
      <vt:lpstr>Lower-Layer Focus</vt:lpstr>
      <vt:lpstr>PowerPoint Presentation</vt:lpstr>
      <vt:lpstr>PowerPoint Presentation</vt:lpstr>
      <vt:lpstr>PowerPoint Presentation</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Event Conduct</vt:lpstr>
      <vt:lpstr>IEEE Event Conduct and Safety Statement</vt:lpstr>
      <vt:lpstr>IEEE Event Conduct and Safety Statement</vt:lpstr>
      <vt:lpstr>Attendance</vt:lpstr>
      <vt:lpstr>Example Online Session Graphic</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Documentation</vt:lpstr>
      <vt:lpstr>Documentation Generally</vt:lpstr>
      <vt:lpstr>Email Reflectors</vt:lpstr>
      <vt:lpstr>Email Reflectors</vt:lpstr>
      <vt:lpstr>Thank you for attending. Questions ?</vt:lpstr>
      <vt:lpstr>Badges</vt:lpstr>
      <vt:lpstr>Membership</vt:lpstr>
      <vt:lpstr>Member Status Graphic</vt:lpstr>
      <vt:lpstr>What are my rights/obligations?</vt:lpstr>
      <vt:lpstr>Website membership list</vt:lpstr>
    </vt:vector>
  </TitlesOfParts>
  <Company>BlackBerry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Participants Information</dc:title>
  <dc:subject>November 2019</dc:subject>
  <dc:creator>Stephen McCann</dc:creator>
  <dc:description>Stephen McCann (BlackBerry)</dc:description>
  <cp:lastModifiedBy>Stephen McCann</cp:lastModifiedBy>
  <cp:revision>336</cp:revision>
  <cp:lastPrinted>2020-01-13T01:47:50Z</cp:lastPrinted>
  <dcterms:created xsi:type="dcterms:W3CDTF">2014-04-14T10:59:07Z</dcterms:created>
  <dcterms:modified xsi:type="dcterms:W3CDTF">2021-05-10T08:14:34Z</dcterms:modified>
  <cp:category>Report</cp:category>
</cp:coreProperties>
</file>