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7"/>
  </p:notesMasterIdLst>
  <p:handoutMasterIdLst>
    <p:handoutMasterId r:id="rId28"/>
  </p:handoutMasterIdLst>
  <p:sldIdLst>
    <p:sldId id="256" r:id="rId5"/>
    <p:sldId id="257" r:id="rId6"/>
    <p:sldId id="265" r:id="rId7"/>
    <p:sldId id="393" r:id="rId8"/>
    <p:sldId id="368" r:id="rId9"/>
    <p:sldId id="412" r:id="rId10"/>
    <p:sldId id="268" r:id="rId11"/>
    <p:sldId id="413" r:id="rId12"/>
    <p:sldId id="367" r:id="rId13"/>
    <p:sldId id="371" r:id="rId14"/>
    <p:sldId id="370" r:id="rId15"/>
    <p:sldId id="408" r:id="rId16"/>
    <p:sldId id="395" r:id="rId17"/>
    <p:sldId id="407" r:id="rId18"/>
    <p:sldId id="399" r:id="rId19"/>
    <p:sldId id="381" r:id="rId20"/>
    <p:sldId id="400" r:id="rId21"/>
    <p:sldId id="384" r:id="rId22"/>
    <p:sldId id="409" r:id="rId23"/>
    <p:sldId id="410" r:id="rId24"/>
    <p:sldId id="411" r:id="rId25"/>
    <p:sldId id="274"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F3F649-635A-4F06-857C-75D3D632E667}" v="18" dt="2021-01-04T04:04:40.7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72" d="100"/>
          <a:sy n="72" d="100"/>
        </p:scale>
        <p:origin x="980"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15F3F649-635A-4F06-857C-75D3D632E667}"/>
    <pc:docChg chg="undo custSel addSld delSld modSld sldOrd modMainMaster">
      <pc:chgData name="Joseph Levy" userId="3766db8f-7892-44ce-ae9b-8fce39950acf" providerId="ADAL" clId="{15F3F649-635A-4F06-857C-75D3D632E667}" dt="2021-01-04T04:06:44.419" v="1291" actId="27107"/>
      <pc:docMkLst>
        <pc:docMk/>
      </pc:docMkLst>
      <pc:sldChg chg="modSp mod">
        <pc:chgData name="Joseph Levy" userId="3766db8f-7892-44ce-ae9b-8fce39950acf" providerId="ADAL" clId="{15F3F649-635A-4F06-857C-75D3D632E667}" dt="2021-01-04T02:44:59.808" v="7" actId="20577"/>
        <pc:sldMkLst>
          <pc:docMk/>
          <pc:sldMk cId="0" sldId="256"/>
        </pc:sldMkLst>
        <pc:spChg chg="mod">
          <ac:chgData name="Joseph Levy" userId="3766db8f-7892-44ce-ae9b-8fce39950acf" providerId="ADAL" clId="{15F3F649-635A-4F06-857C-75D3D632E667}" dt="2021-01-04T02:44:59.808" v="7" actId="20577"/>
          <ac:spMkLst>
            <pc:docMk/>
            <pc:sldMk cId="0" sldId="256"/>
            <ac:spMk id="3074" creationId="{00000000-0000-0000-0000-000000000000}"/>
          </ac:spMkLst>
        </pc:spChg>
      </pc:sldChg>
      <pc:sldChg chg="modSp mod">
        <pc:chgData name="Joseph Levy" userId="3766db8f-7892-44ce-ae9b-8fce39950acf" providerId="ADAL" clId="{15F3F649-635A-4F06-857C-75D3D632E667}" dt="2021-01-04T02:47:23.555" v="27" actId="6549"/>
        <pc:sldMkLst>
          <pc:docMk/>
          <pc:sldMk cId="0" sldId="257"/>
        </pc:sldMkLst>
        <pc:spChg chg="mod">
          <ac:chgData name="Joseph Levy" userId="3766db8f-7892-44ce-ae9b-8fce39950acf" providerId="ADAL" clId="{15F3F649-635A-4F06-857C-75D3D632E667}" dt="2021-01-04T02:47:23.555" v="27" actId="6549"/>
          <ac:spMkLst>
            <pc:docMk/>
            <pc:sldMk cId="0" sldId="257"/>
            <ac:spMk id="3" creationId="{443B98C9-C847-4EA9-A208-0AE53C2FE4EA}"/>
          </ac:spMkLst>
        </pc:spChg>
        <pc:spChg chg="mod">
          <ac:chgData name="Joseph Levy" userId="3766db8f-7892-44ce-ae9b-8fce39950acf" providerId="ADAL" clId="{15F3F649-635A-4F06-857C-75D3D632E667}" dt="2021-01-04T02:47:18.819" v="26" actId="6549"/>
          <ac:spMkLst>
            <pc:docMk/>
            <pc:sldMk cId="0" sldId="257"/>
            <ac:spMk id="4098" creationId="{00000000-0000-0000-0000-000000000000}"/>
          </ac:spMkLst>
        </pc:spChg>
      </pc:sldChg>
      <pc:sldChg chg="modSp mod">
        <pc:chgData name="Joseph Levy" userId="3766db8f-7892-44ce-ae9b-8fce39950acf" providerId="ADAL" clId="{15F3F649-635A-4F06-857C-75D3D632E667}" dt="2021-01-04T03:35:05.433" v="1267" actId="20577"/>
        <pc:sldMkLst>
          <pc:docMk/>
          <pc:sldMk cId="3512326192" sldId="265"/>
        </pc:sldMkLst>
        <pc:spChg chg="mod">
          <ac:chgData name="Joseph Levy" userId="3766db8f-7892-44ce-ae9b-8fce39950acf" providerId="ADAL" clId="{15F3F649-635A-4F06-857C-75D3D632E667}" dt="2021-01-04T03:35:05.433" v="1267" actId="20577"/>
          <ac:spMkLst>
            <pc:docMk/>
            <pc:sldMk cId="3512326192" sldId="265"/>
            <ac:spMk id="10243" creationId="{00000000-0000-0000-0000-000000000000}"/>
          </ac:spMkLst>
        </pc:spChg>
      </pc:sldChg>
      <pc:sldChg chg="modSp mod">
        <pc:chgData name="Joseph Levy" userId="3766db8f-7892-44ce-ae9b-8fce39950acf" providerId="ADAL" clId="{15F3F649-635A-4F06-857C-75D3D632E667}" dt="2021-01-04T03:29:24.135" v="1137" actId="6549"/>
        <pc:sldMkLst>
          <pc:docMk/>
          <pc:sldMk cId="1268977485" sldId="268"/>
        </pc:sldMkLst>
        <pc:spChg chg="mod">
          <ac:chgData name="Joseph Levy" userId="3766db8f-7892-44ce-ae9b-8fce39950acf" providerId="ADAL" clId="{15F3F649-635A-4F06-857C-75D3D632E667}" dt="2021-01-04T03:29:24.135" v="1137" actId="6549"/>
          <ac:spMkLst>
            <pc:docMk/>
            <pc:sldMk cId="1268977485" sldId="268"/>
            <ac:spMk id="15363" creationId="{00000000-0000-0000-0000-000000000000}"/>
          </ac:spMkLst>
        </pc:spChg>
      </pc:sldChg>
      <pc:sldChg chg="modSp mod">
        <pc:chgData name="Joseph Levy" userId="3766db8f-7892-44ce-ae9b-8fce39950acf" providerId="ADAL" clId="{15F3F649-635A-4F06-857C-75D3D632E667}" dt="2021-01-04T02:51:43.437" v="71" actId="6549"/>
        <pc:sldMkLst>
          <pc:docMk/>
          <pc:sldMk cId="884494122" sldId="274"/>
        </pc:sldMkLst>
        <pc:spChg chg="mod">
          <ac:chgData name="Joseph Levy" userId="3766db8f-7892-44ce-ae9b-8fce39950acf" providerId="ADAL" clId="{15F3F649-635A-4F06-857C-75D3D632E667}" dt="2021-01-04T02:51:43.437" v="71" actId="6549"/>
          <ac:spMkLst>
            <pc:docMk/>
            <pc:sldMk cId="884494122" sldId="274"/>
            <ac:spMk id="37891" creationId="{00000000-0000-0000-0000-000000000000}"/>
          </ac:spMkLst>
        </pc:spChg>
      </pc:sldChg>
      <pc:sldChg chg="del">
        <pc:chgData name="Joseph Levy" userId="3766db8f-7892-44ce-ae9b-8fce39950acf" providerId="ADAL" clId="{15F3F649-635A-4F06-857C-75D3D632E667}" dt="2021-01-04T03:28:01.070" v="1136" actId="2696"/>
        <pc:sldMkLst>
          <pc:docMk/>
          <pc:sldMk cId="1943740662" sldId="280"/>
        </pc:sldMkLst>
      </pc:sldChg>
      <pc:sldChg chg="ord">
        <pc:chgData name="Joseph Levy" userId="3766db8f-7892-44ce-ae9b-8fce39950acf" providerId="ADAL" clId="{15F3F649-635A-4F06-857C-75D3D632E667}" dt="2021-01-04T03:26:41.078" v="1131"/>
        <pc:sldMkLst>
          <pc:docMk/>
          <pc:sldMk cId="18803189" sldId="368"/>
        </pc:sldMkLst>
      </pc:sldChg>
      <pc:sldChg chg="addSp delSp modSp mod">
        <pc:chgData name="Joseph Levy" userId="3766db8f-7892-44ce-ae9b-8fce39950acf" providerId="ADAL" clId="{15F3F649-635A-4F06-857C-75D3D632E667}" dt="2021-01-04T04:04:15.090" v="1290" actId="14734"/>
        <pc:sldMkLst>
          <pc:docMk/>
          <pc:sldMk cId="2972509850" sldId="370"/>
        </pc:sldMkLst>
        <pc:graphicFrameChg chg="del modGraphic">
          <ac:chgData name="Joseph Levy" userId="3766db8f-7892-44ce-ae9b-8fce39950acf" providerId="ADAL" clId="{15F3F649-635A-4F06-857C-75D3D632E667}" dt="2021-01-04T04:01:59.194" v="1271" actId="478"/>
          <ac:graphicFrameMkLst>
            <pc:docMk/>
            <pc:sldMk cId="2972509850" sldId="370"/>
            <ac:graphicFrameMk id="7" creationId="{9E348773-4128-46F9-8301-970C1901D437}"/>
          </ac:graphicFrameMkLst>
        </pc:graphicFrameChg>
        <pc:graphicFrameChg chg="add mod modGraphic">
          <ac:chgData name="Joseph Levy" userId="3766db8f-7892-44ce-ae9b-8fce39950acf" providerId="ADAL" clId="{15F3F649-635A-4F06-857C-75D3D632E667}" dt="2021-01-04T04:04:15.090" v="1290" actId="14734"/>
          <ac:graphicFrameMkLst>
            <pc:docMk/>
            <pc:sldMk cId="2972509850" sldId="370"/>
            <ac:graphicFrameMk id="8" creationId="{1DFAD0DB-C392-4A1F-9E51-A4CEC85552D6}"/>
          </ac:graphicFrameMkLst>
        </pc:graphicFrameChg>
      </pc:sldChg>
      <pc:sldChg chg="modSp mod">
        <pc:chgData name="Joseph Levy" userId="3766db8f-7892-44ce-ae9b-8fce39950acf" providerId="ADAL" clId="{15F3F649-635A-4F06-857C-75D3D632E667}" dt="2021-01-04T02:57:59.942" v="249" actId="6549"/>
        <pc:sldMkLst>
          <pc:docMk/>
          <pc:sldMk cId="1014535486" sldId="371"/>
        </pc:sldMkLst>
        <pc:spChg chg="mod">
          <ac:chgData name="Joseph Levy" userId="3766db8f-7892-44ce-ae9b-8fce39950acf" providerId="ADAL" clId="{15F3F649-635A-4F06-857C-75D3D632E667}" dt="2021-01-04T02:57:59.942" v="249" actId="6549"/>
          <ac:spMkLst>
            <pc:docMk/>
            <pc:sldMk cId="1014535486" sldId="371"/>
            <ac:spMk id="3" creationId="{00000000-0000-0000-0000-000000000000}"/>
          </ac:spMkLst>
        </pc:spChg>
      </pc:sldChg>
      <pc:sldChg chg="modSp mod">
        <pc:chgData name="Joseph Levy" userId="3766db8f-7892-44ce-ae9b-8fce39950acf" providerId="ADAL" clId="{15F3F649-635A-4F06-857C-75D3D632E667}" dt="2021-01-04T03:36:13.480" v="1269" actId="20577"/>
        <pc:sldMkLst>
          <pc:docMk/>
          <pc:sldMk cId="1942127335" sldId="393"/>
        </pc:sldMkLst>
        <pc:spChg chg="mod">
          <ac:chgData name="Joseph Levy" userId="3766db8f-7892-44ce-ae9b-8fce39950acf" providerId="ADAL" clId="{15F3F649-635A-4F06-857C-75D3D632E667}" dt="2021-01-04T03:36:13.480" v="1269" actId="20577"/>
          <ac:spMkLst>
            <pc:docMk/>
            <pc:sldMk cId="1942127335" sldId="393"/>
            <ac:spMk id="20483" creationId="{00000000-0000-0000-0000-000000000000}"/>
          </ac:spMkLst>
        </pc:spChg>
      </pc:sldChg>
      <pc:sldChg chg="modSp mod">
        <pc:chgData name="Joseph Levy" userId="3766db8f-7892-44ce-ae9b-8fce39950acf" providerId="ADAL" clId="{15F3F649-635A-4F06-857C-75D3D632E667}" dt="2021-01-04T03:04:31.188" v="265" actId="313"/>
        <pc:sldMkLst>
          <pc:docMk/>
          <pc:sldMk cId="3670489836" sldId="395"/>
        </pc:sldMkLst>
        <pc:spChg chg="mod">
          <ac:chgData name="Joseph Levy" userId="3766db8f-7892-44ce-ae9b-8fce39950acf" providerId="ADAL" clId="{15F3F649-635A-4F06-857C-75D3D632E667}" dt="2021-01-04T03:04:31.188" v="265" actId="313"/>
          <ac:spMkLst>
            <pc:docMk/>
            <pc:sldMk cId="3670489836" sldId="395"/>
            <ac:spMk id="3" creationId="{9D800194-6C28-4B68-8C28-CC3A8B96A2C7}"/>
          </ac:spMkLst>
        </pc:spChg>
      </pc:sldChg>
      <pc:sldChg chg="modSp mod">
        <pc:chgData name="Joseph Levy" userId="3766db8f-7892-44ce-ae9b-8fce39950acf" providerId="ADAL" clId="{15F3F649-635A-4F06-857C-75D3D632E667}" dt="2021-01-04T03:15:46.742" v="1109" actId="20577"/>
        <pc:sldMkLst>
          <pc:docMk/>
          <pc:sldMk cId="15744420" sldId="407"/>
        </pc:sldMkLst>
        <pc:spChg chg="mod">
          <ac:chgData name="Joseph Levy" userId="3766db8f-7892-44ce-ae9b-8fce39950acf" providerId="ADAL" clId="{15F3F649-635A-4F06-857C-75D3D632E667}" dt="2021-01-04T03:15:46.742" v="1109" actId="20577"/>
          <ac:spMkLst>
            <pc:docMk/>
            <pc:sldMk cId="15744420" sldId="407"/>
            <ac:spMk id="2" creationId="{7EFC7668-92BA-4CF1-BA6C-8CFD8CD6EEC2}"/>
          </ac:spMkLst>
        </pc:spChg>
      </pc:sldChg>
      <pc:sldChg chg="modSp mod ord">
        <pc:chgData name="Joseph Levy" userId="3766db8f-7892-44ce-ae9b-8fce39950acf" providerId="ADAL" clId="{15F3F649-635A-4F06-857C-75D3D632E667}" dt="2021-01-04T03:15:31.810" v="1092"/>
        <pc:sldMkLst>
          <pc:docMk/>
          <pc:sldMk cId="2386314671" sldId="408"/>
        </pc:sldMkLst>
        <pc:spChg chg="mod">
          <ac:chgData name="Joseph Levy" userId="3766db8f-7892-44ce-ae9b-8fce39950acf" providerId="ADAL" clId="{15F3F649-635A-4F06-857C-75D3D632E667}" dt="2021-01-04T03:15:26.310" v="1090" actId="1076"/>
          <ac:spMkLst>
            <pc:docMk/>
            <pc:sldMk cId="2386314671" sldId="408"/>
            <ac:spMk id="3" creationId="{2A05EE47-B670-443D-9CED-7769DB5DEEC4}"/>
          </ac:spMkLst>
        </pc:spChg>
      </pc:sldChg>
      <pc:sldChg chg="modSp new mod">
        <pc:chgData name="Joseph Levy" userId="3766db8f-7892-44ce-ae9b-8fce39950acf" providerId="ADAL" clId="{15F3F649-635A-4F06-857C-75D3D632E667}" dt="2021-01-04T03:29:39.137" v="1142" actId="6549"/>
        <pc:sldMkLst>
          <pc:docMk/>
          <pc:sldMk cId="3019701325" sldId="412"/>
        </pc:sldMkLst>
        <pc:spChg chg="mod">
          <ac:chgData name="Joseph Levy" userId="3766db8f-7892-44ce-ae9b-8fce39950acf" providerId="ADAL" clId="{15F3F649-635A-4F06-857C-75D3D632E667}" dt="2021-01-04T03:29:39.137" v="1142" actId="6549"/>
          <ac:spMkLst>
            <pc:docMk/>
            <pc:sldMk cId="3019701325" sldId="412"/>
            <ac:spMk id="2" creationId="{F9350AB4-EDAB-47F7-9D29-CA50AE2F98D3}"/>
          </ac:spMkLst>
        </pc:spChg>
        <pc:spChg chg="mod">
          <ac:chgData name="Joseph Levy" userId="3766db8f-7892-44ce-ae9b-8fce39950acf" providerId="ADAL" clId="{15F3F649-635A-4F06-857C-75D3D632E667}" dt="2021-01-04T03:22:39.529" v="1116"/>
          <ac:spMkLst>
            <pc:docMk/>
            <pc:sldMk cId="3019701325" sldId="412"/>
            <ac:spMk id="3" creationId="{B4AE936D-A4A1-44CC-9983-10EE75866C78}"/>
          </ac:spMkLst>
        </pc:spChg>
      </pc:sldChg>
      <pc:sldChg chg="modSp new mod ord">
        <pc:chgData name="Joseph Levy" userId="3766db8f-7892-44ce-ae9b-8fce39950acf" providerId="ADAL" clId="{15F3F649-635A-4F06-857C-75D3D632E667}" dt="2021-01-04T04:06:44.419" v="1291" actId="27107"/>
        <pc:sldMkLst>
          <pc:docMk/>
          <pc:sldMk cId="2378569085" sldId="413"/>
        </pc:sldMkLst>
        <pc:spChg chg="mod">
          <ac:chgData name="Joseph Levy" userId="3766db8f-7892-44ce-ae9b-8fce39950acf" providerId="ADAL" clId="{15F3F649-635A-4F06-857C-75D3D632E667}" dt="2021-01-04T03:29:50.748" v="1147" actId="6549"/>
          <ac:spMkLst>
            <pc:docMk/>
            <pc:sldMk cId="2378569085" sldId="413"/>
            <ac:spMk id="2" creationId="{C9BA90A0-C36D-4E4E-BE25-F3D23E2E2E92}"/>
          </ac:spMkLst>
        </pc:spChg>
        <pc:spChg chg="mod">
          <ac:chgData name="Joseph Levy" userId="3766db8f-7892-44ce-ae9b-8fce39950acf" providerId="ADAL" clId="{15F3F649-635A-4F06-857C-75D3D632E667}" dt="2021-01-04T04:06:44.419" v="1291" actId="27107"/>
          <ac:spMkLst>
            <pc:docMk/>
            <pc:sldMk cId="2378569085" sldId="413"/>
            <ac:spMk id="3" creationId="{CBABB861-F921-4D72-AAE9-C11B101704FB}"/>
          </ac:spMkLst>
        </pc:spChg>
      </pc:sldChg>
      <pc:sldChg chg="modSp new del mod ord">
        <pc:chgData name="Joseph Levy" userId="3766db8f-7892-44ce-ae9b-8fce39950acf" providerId="ADAL" clId="{15F3F649-635A-4F06-857C-75D3D632E667}" dt="2021-01-04T03:31:01.599" v="1153" actId="2696"/>
        <pc:sldMkLst>
          <pc:docMk/>
          <pc:sldMk cId="2780256919" sldId="414"/>
        </pc:sldMkLst>
        <pc:spChg chg="mod">
          <ac:chgData name="Joseph Levy" userId="3766db8f-7892-44ce-ae9b-8fce39950acf" providerId="ADAL" clId="{15F3F649-635A-4F06-857C-75D3D632E667}" dt="2021-01-04T03:30:03.177" v="1152" actId="6549"/>
          <ac:spMkLst>
            <pc:docMk/>
            <pc:sldMk cId="2780256919" sldId="414"/>
            <ac:spMk id="2" creationId="{B1CA7141-6AFD-40BE-B3FD-47932F0CFF97}"/>
          </ac:spMkLst>
        </pc:spChg>
        <pc:spChg chg="mod">
          <ac:chgData name="Joseph Levy" userId="3766db8f-7892-44ce-ae9b-8fce39950acf" providerId="ADAL" clId="{15F3F649-635A-4F06-857C-75D3D632E667}" dt="2021-01-04T03:24:29.992" v="1129" actId="1076"/>
          <ac:spMkLst>
            <pc:docMk/>
            <pc:sldMk cId="2780256919" sldId="414"/>
            <ac:spMk id="3" creationId="{395947F5-9C91-4314-91DC-80E199089194}"/>
          </ac:spMkLst>
        </pc:spChg>
      </pc:sldChg>
      <pc:sldMasterChg chg="modSp mod">
        <pc:chgData name="Joseph Levy" userId="3766db8f-7892-44ce-ae9b-8fce39950acf" providerId="ADAL" clId="{15F3F649-635A-4F06-857C-75D3D632E667}" dt="2021-01-04T02:48:02.608" v="37" actId="6549"/>
        <pc:sldMasterMkLst>
          <pc:docMk/>
          <pc:sldMasterMk cId="0" sldId="2147483648"/>
        </pc:sldMasterMkLst>
        <pc:spChg chg="mod">
          <ac:chgData name="Joseph Levy" userId="3766db8f-7892-44ce-ae9b-8fce39950acf" providerId="ADAL" clId="{15F3F649-635A-4F06-857C-75D3D632E667}" dt="2021-01-04T02:48:02.608" v="3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22</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802.11-21/0004r0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20/11-20-1376-00-AANI-technical-report-on-interworking-between-3gpp-5g-system-and-wlan.docx" TargetMode="External"/><Relationship Id="rId13" Type="http://schemas.openxmlformats.org/officeDocument/2006/relationships/hyperlink" Target="https://mentor.ieee.org/802.11/dcn/20/11-20-1601" TargetMode="External"/><Relationship Id="rId3" Type="http://schemas.openxmlformats.org/officeDocument/2006/relationships/hyperlink" Target="https://mentor.ieee.org/802.11/dcn/20/11-20-0013-05-AANI-draft-technical-report-on-interworking-between-3gpp-5g-network-wlan.docx" TargetMode="External"/><Relationship Id="rId7" Type="http://schemas.openxmlformats.org/officeDocument/2006/relationships/hyperlink" Target="https://mentor.ieee.org/802.11/dcn/20/11-20-1356-00-AANI-proposed-comment-resolution-for-cid-10-11-12-105-on-comment-collection-sheet-11-20-1262r2.docx" TargetMode="External"/><Relationship Id="rId12" Type="http://schemas.openxmlformats.org/officeDocument/2006/relationships/hyperlink" Target="https://mentor.ieee.org/802.11/dcn/20/11-20-1668-00-AANI-aani-sc-teleconference-13-oct-2020-meeting-minutes.docx" TargetMode="External"/><Relationship Id="rId17" Type="http://schemas.openxmlformats.org/officeDocument/2006/relationships/hyperlink" Target="https://mentor.ieee.org/802.11/dcn/20/11-20-1977-00-AANI-aani-sc-teleconference-minutes-15-december-2020.docx" TargetMode="External"/><Relationship Id="rId2" Type="http://schemas.openxmlformats.org/officeDocument/2006/relationships/hyperlink" Target="https://mentor.ieee.org/802.11/dcn/20/11-20-0013-04-AANI-draft-technical-report-on-interworking-between-3gpp-5g-network-wlan.docx" TargetMode="External"/><Relationship Id="rId16" Type="http://schemas.openxmlformats.org/officeDocument/2006/relationships/hyperlink" Target="https://mentor.ieee.org/802.11/dcn/20/11-20-1926-00-AANI-aani-sc-teleconference-minutes-november-2020-plenary.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5-AANI-draft-technical-report-on-interworking-between-3gpp-5g-network-wlan.pdf" TargetMode="External"/><Relationship Id="rId11" Type="http://schemas.openxmlformats.org/officeDocument/2006/relationships/hyperlink" Target="https://mentor.ieee.org/802.11/dcn/20/11-20-1600-00-AANI-aani-sc-teleconference-6-oct-2020-meeting-minutes.docx" TargetMode="External"/><Relationship Id="rId5" Type="http://schemas.openxmlformats.org/officeDocument/2006/relationships/hyperlink" Target="https://mentor.ieee.org/802.11/dcn/20/11-20-1262-03-AANI-cc32-aani-report-comments.xlsx" TargetMode="External"/><Relationship Id="rId15" Type="http://schemas.openxmlformats.org/officeDocument/2006/relationships/hyperlink" Target="https://mentor.ieee.org/802.11/dcn/20/11-20-1748-00-AANI-aani-sc-teleconference-27-oct-2020-meeting-minutes.docx" TargetMode="External"/><Relationship Id="rId10" Type="http://schemas.openxmlformats.org/officeDocument/2006/relationships/hyperlink" Target="https://mentor.ieee.org/802.11/dcn/20/11-20-1567-AANI-aani-sc-teleconference-1-oct-2020-meeting-minutes.docx" TargetMode="External"/><Relationship Id="rId4" Type="http://schemas.openxmlformats.org/officeDocument/2006/relationships/hyperlink" Target="https://mentor.ieee.org/802.11/dcn/20/11-20-1262-02-AANI-cc32-aani-report-comments.xlsx" TargetMode="External"/><Relationship Id="rId9" Type="http://schemas.openxmlformats.org/officeDocument/2006/relationships/hyperlink" Target="https://mentor.ieee.org/802.11/dcn/20/11-20-1512-01-AANI-aani-sc-teleconference-15-sep-2020-meeting-minutes.docx" TargetMode="External"/><Relationship Id="rId14" Type="http://schemas.openxmlformats.org/officeDocument/2006/relationships/hyperlink" Target="https://mentor.ieee.org/802.11/dcn/20/11-20-1689-00-AANI-aani-sc-teleconference-20-oct-2020-meeting-minute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0/11-20-1262-07-AANI-cc32-aani-report-comments.xlsx" TargetMode="External"/><Relationship Id="rId2" Type="http://schemas.openxmlformats.org/officeDocument/2006/relationships/hyperlink" Target="https://mentor.ieee.org/802.11/dcn/20/11-20-1262-00-AANI-cc32-aani-report-comments.xls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0/11-20-0013-07-AANI-draft-technical-report-on-interworking-between-3gpp-5g-network-wla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013-09-AANI-draft-technical-report-on-interworking-between-3gpp-5g-network-wlan.docx" TargetMode="External"/><Relationship Id="rId2" Type="http://schemas.openxmlformats.org/officeDocument/2006/relationships/hyperlink" Target="https://mentor.ieee.org/802.11/dcn/20/11-20-0013-08-AANI-draft-technical-report-on-interworking-between-3gpp-5g-network-wlan.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001-00-AANI-comment-review-on-technical-report-on-wlan-inetrworking-to-3gpp-5g-network.docx" TargetMode="External"/><Relationship Id="rId4" Type="http://schemas.openxmlformats.org/officeDocument/2006/relationships/hyperlink" Target="https://mentor.ieee.org/802.11/dcn/20/11-20-1645-02-AANI-the-original-figures-in-the-draft-technical-report-on-interworking-between-3gpp-5g-network-and-wlan.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0/11-20-1262-06-AANI-cc32-aani-report-comments.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1376-00-AANI-technical-report-on-interworking-between-3gpp-5g-system-and-wlan.docx" TargetMode="External"/><Relationship Id="rId2" Type="http://schemas.openxmlformats.org/officeDocument/2006/relationships/hyperlink" Target="https://mentor.ieee.org/802.11/dcn/20/11-20-1472-00-AANI-context-on-11-20-1376r0-technical-report.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512-01-AANI-aani-sc-teleconference-15-sep-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4" Type="http://schemas.openxmlformats.org/officeDocument/2006/relationships/hyperlink" Target="https://mentor.ieee.org/802.11/dcn/20/11-20-1031-00-AANI-comments-on-11-20-0013-03-aani-draft-technical-report-on-interworking-between-3gpp-5g-network-wlan.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0013-09-AANI-draft-technical-report-on-interworking-between-3gpp-5g-network-wlan.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d=01/05/2021&amp;p=32832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2021-01-05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January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17994"/>
            <a:ext cx="11999913" cy="5535842"/>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600" dirty="0">
                <a:solidFill>
                  <a:schemeClr val="tx1"/>
                </a:solidFill>
                <a:cs typeface="+mn-cs"/>
                <a:hlinkClick r:id="rId2">
                  <a:extLst>
                    <a:ext uri="{A12FA001-AC4F-418D-AE19-62706E023703}">
                      <ahyp:hlinkClr xmlns:ahyp="http://schemas.microsoft.com/office/drawing/2018/hyperlinkcolor" val="tx"/>
                    </a:ext>
                  </a:extLst>
                </a:hlinkClick>
              </a:rPr>
              <a:t>11-20/0013r4</a:t>
            </a:r>
            <a:r>
              <a:rPr lang="en-US" sz="1600" dirty="0">
                <a:solidFill>
                  <a:schemeClr val="tx1"/>
                </a:solidFill>
                <a:cs typeface="+mn-cs"/>
              </a:rPr>
              <a:t> “Draft technical report on interworking between 3GPP 5G network &amp; WLAN”, Hyun Seo OH (ETRI), et al. was reviewed.</a:t>
            </a:r>
          </a:p>
          <a:p>
            <a:pPr marL="857250" lvl="1" indent="-457200">
              <a:spcBef>
                <a:spcPts val="200"/>
              </a:spcBef>
              <a:buFont typeface="Arial" panose="020B0604020202020204" pitchFamily="34" charset="0"/>
              <a:buChar char="•"/>
              <a:defRPr/>
            </a:pPr>
            <a:r>
              <a:rPr lang="en-US" sz="1600" dirty="0">
                <a:solidFill>
                  <a:schemeClr val="tx1"/>
                </a:solidFill>
                <a:cs typeface="+mn-cs"/>
              </a:rPr>
              <a:t>A Straw Poll: </a:t>
            </a:r>
            <a:r>
              <a:rPr lang="en-US" sz="1600" b="0" dirty="0">
                <a:solidFill>
                  <a:schemeClr val="tx1"/>
                </a:solidFill>
              </a:rPr>
              <a:t>Should the AANI SC request a 20 day 802.11 WG comment collection on the “Draft technical report on interworking between 3GPP 5G network &amp; WLAN" 11-20/0013R4? </a:t>
            </a:r>
            <a:r>
              <a:rPr lang="en-US" altLang="en-US" sz="1600" b="0" dirty="0">
                <a:solidFill>
                  <a:schemeClr val="tx1"/>
                </a:solidFill>
              </a:rPr>
              <a:t>Yes:15, No:0, Abstain:1, No Answer: 2</a:t>
            </a:r>
          </a:p>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3">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4">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6">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7">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10">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a:t>
            </a:r>
            <a:r>
              <a:rPr lang="en-US" altLang="en-US" sz="1600" b="0" dirty="0">
                <a:solidFill>
                  <a:schemeClr val="tx1"/>
                </a:solidFill>
                <a:hlinkClick r:id="rId11"/>
              </a:rPr>
              <a:t>11-20/1600)</a:t>
            </a:r>
            <a:r>
              <a:rPr lang="en-US" altLang="en-US" sz="1600" b="0" dirty="0">
                <a:solidFill>
                  <a:schemeClr val="tx1"/>
                </a:solidFill>
              </a:rPr>
              <a:t>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a:t>
            </a:r>
            <a:r>
              <a:rPr lang="en-US" altLang="en-US" sz="1600" b="0" dirty="0">
                <a:solidFill>
                  <a:schemeClr val="tx1"/>
                </a:solidFill>
                <a:hlinkClick r:id="rId12"/>
              </a:rPr>
              <a:t>11-20/1668</a:t>
            </a:r>
            <a:r>
              <a:rPr lang="en-US" altLang="en-US" sz="1600" b="0" dirty="0">
                <a:solidFill>
                  <a:schemeClr val="tx1"/>
                </a:solidFill>
              </a:rPr>
              <a:t>) – no Straw Polls  - 802 Tutorial (</a:t>
            </a:r>
            <a:r>
              <a:rPr lang="en-US" sz="1800" u="sng" dirty="0">
                <a:solidFill>
                  <a:srgbClr val="0000FF"/>
                </a:solidFill>
                <a:effectLst/>
                <a:latin typeface="DejaVu Serif"/>
                <a:ea typeface="DengXian" panose="02010600030101010101" pitchFamily="2" charset="-122"/>
                <a:hlinkClick r:id="rId13"/>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a:t>
            </a:r>
            <a:r>
              <a:rPr lang="en-US" altLang="en-US" sz="1600" b="0" dirty="0">
                <a:solidFill>
                  <a:schemeClr val="tx1"/>
                </a:solidFill>
                <a:hlinkClick r:id="rId14"/>
              </a:rPr>
              <a:t>11-20/1689</a:t>
            </a:r>
            <a:r>
              <a:rPr lang="en-US" altLang="en-US" sz="1600" b="0" dirty="0">
                <a:solidFill>
                  <a:schemeClr val="tx1"/>
                </a:solidFill>
              </a:rPr>
              <a:t>)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a:t>
            </a:r>
            <a:r>
              <a:rPr lang="en-US" altLang="en-US" sz="1600" b="0" dirty="0">
                <a:solidFill>
                  <a:schemeClr val="tx1"/>
                </a:solidFill>
                <a:hlinkClick r:id="rId15"/>
              </a:rPr>
              <a:t>11-20/1748</a:t>
            </a:r>
            <a:r>
              <a:rPr lang="en-US" altLang="en-US" sz="1600" b="0" dirty="0">
                <a:solidFill>
                  <a:schemeClr val="tx1"/>
                </a:solidFill>
              </a:rPr>
              <a:t>)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6"/>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600" b="0" dirty="0">
                <a:solidFill>
                  <a:schemeClr val="tx1"/>
                </a:solidFill>
              </a:rPr>
              <a:t>15 December 2020 – (see minutes: </a:t>
            </a:r>
            <a:r>
              <a:rPr lang="en-US" altLang="en-US" sz="1600" b="0" dirty="0">
                <a:solidFill>
                  <a:schemeClr val="tx1"/>
                </a:solidFill>
                <a:hlinkClick r:id="rId17"/>
              </a:rPr>
              <a:t>11-20/1977r0</a:t>
            </a:r>
            <a:r>
              <a:rPr lang="en-US" altLang="en-US" sz="1600" b="0" dirty="0">
                <a:solidFill>
                  <a:schemeClr val="tx1"/>
                </a:solidFill>
              </a:rPr>
              <a:t>) – reviewed open comments and proposed resolutions</a:t>
            </a:r>
          </a:p>
          <a:p>
            <a:pPr>
              <a:spcBef>
                <a:spcPts val="200"/>
              </a:spcBef>
              <a:buFont typeface="Arial" panose="020B0604020202020204" pitchFamily="34" charset="0"/>
              <a:buChar char="•"/>
              <a:defRPr/>
            </a:pPr>
            <a:endParaRPr lang="en-US" altLang="en-US" sz="1600" b="0" dirty="0">
              <a:solidFill>
                <a:schemeClr val="tx1"/>
              </a:solidFill>
            </a:endParaRP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pPr>
              <a:spcBef>
                <a:spcPts val="200"/>
              </a:spcBef>
              <a:defRPr/>
            </a:pPr>
            <a:r>
              <a:rPr lang="en-US" altLang="en-US" dirty="0"/>
              <a:t>Comment Resolution Status</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sz="3200" b="0" dirty="0">
                <a:hlinkClick r:id="rId2"/>
              </a:rPr>
              <a:t>1</a:t>
            </a:r>
            <a:r>
              <a:rPr lang="en-US" sz="3200" b="0" dirty="0">
                <a:hlinkClick r:id="rId3"/>
              </a:rPr>
              <a:t>1-20/1262r7</a:t>
            </a:r>
            <a:r>
              <a:rPr lang="en-US" sz="3200" b="0" dirty="0"/>
              <a:t> “CC32 AANI Report Comments”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
        <p:nvSpPr>
          <p:cNvPr id="10" name="TextBox 9">
            <a:extLst>
              <a:ext uri="{FF2B5EF4-FFF2-40B4-BE49-F238E27FC236}">
                <a16:creationId xmlns:a16="http://schemas.microsoft.com/office/drawing/2014/main" id="{EF4DA3D6-93AE-47C0-8DDA-A81C0F27EE56}"/>
              </a:ext>
            </a:extLst>
          </p:cNvPr>
          <p:cNvSpPr txBox="1"/>
          <p:nvPr/>
        </p:nvSpPr>
        <p:spPr>
          <a:xfrm>
            <a:off x="3047215" y="3015858"/>
            <a:ext cx="6094428" cy="830997"/>
          </a:xfrm>
          <a:prstGeom prst="rect">
            <a:avLst/>
          </a:prstGeom>
          <a:noFill/>
        </p:spPr>
        <p:txBody>
          <a:bodyPr wrap="square">
            <a:spAutoFit/>
          </a:bodyPr>
          <a:lstStyle/>
          <a:p>
            <a:r>
              <a:rPr lang="en-US" altLang="en-US" dirty="0"/>
              <a:t>Motions related to the Technical report are not in order</a:t>
            </a:r>
            <a:endParaRPr lang="en-US" dirty="0"/>
          </a:p>
        </p:txBody>
      </p:sp>
      <p:graphicFrame>
        <p:nvGraphicFramePr>
          <p:cNvPr id="8" name="Table 7">
            <a:extLst>
              <a:ext uri="{FF2B5EF4-FFF2-40B4-BE49-F238E27FC236}">
                <a16:creationId xmlns:a16="http://schemas.microsoft.com/office/drawing/2014/main" id="{1DFAD0DB-C392-4A1F-9E51-A4CEC85552D6}"/>
              </a:ext>
            </a:extLst>
          </p:cNvPr>
          <p:cNvGraphicFramePr>
            <a:graphicFrameLocks noGrp="1"/>
          </p:cNvGraphicFramePr>
          <p:nvPr>
            <p:extLst>
              <p:ext uri="{D42A27DB-BD31-4B8C-83A1-F6EECF244321}">
                <p14:modId xmlns:p14="http://schemas.microsoft.com/office/powerpoint/2010/main" val="4276784695"/>
              </p:ext>
            </p:extLst>
          </p:nvPr>
        </p:nvGraphicFramePr>
        <p:xfrm>
          <a:off x="609600" y="2209800"/>
          <a:ext cx="11049001" cy="3809998"/>
        </p:xfrm>
        <a:graphic>
          <a:graphicData uri="http://schemas.openxmlformats.org/drawingml/2006/table">
            <a:tbl>
              <a:tblPr/>
              <a:tblGrid>
                <a:gridCol w="2057400">
                  <a:extLst>
                    <a:ext uri="{9D8B030D-6E8A-4147-A177-3AD203B41FA5}">
                      <a16:colId xmlns:a16="http://schemas.microsoft.com/office/drawing/2014/main" val="1005071358"/>
                    </a:ext>
                  </a:extLst>
                </a:gridCol>
                <a:gridCol w="1012854">
                  <a:extLst>
                    <a:ext uri="{9D8B030D-6E8A-4147-A177-3AD203B41FA5}">
                      <a16:colId xmlns:a16="http://schemas.microsoft.com/office/drawing/2014/main" val="4038897855"/>
                    </a:ext>
                  </a:extLst>
                </a:gridCol>
                <a:gridCol w="1016899">
                  <a:extLst>
                    <a:ext uri="{9D8B030D-6E8A-4147-A177-3AD203B41FA5}">
                      <a16:colId xmlns:a16="http://schemas.microsoft.com/office/drawing/2014/main" val="632897255"/>
                    </a:ext>
                  </a:extLst>
                </a:gridCol>
                <a:gridCol w="625784">
                  <a:extLst>
                    <a:ext uri="{9D8B030D-6E8A-4147-A177-3AD203B41FA5}">
                      <a16:colId xmlns:a16="http://schemas.microsoft.com/office/drawing/2014/main" val="1213545974"/>
                    </a:ext>
                  </a:extLst>
                </a:gridCol>
                <a:gridCol w="528005">
                  <a:extLst>
                    <a:ext uri="{9D8B030D-6E8A-4147-A177-3AD203B41FA5}">
                      <a16:colId xmlns:a16="http://schemas.microsoft.com/office/drawing/2014/main" val="4053350807"/>
                    </a:ext>
                  </a:extLst>
                </a:gridCol>
                <a:gridCol w="508450">
                  <a:extLst>
                    <a:ext uri="{9D8B030D-6E8A-4147-A177-3AD203B41FA5}">
                      <a16:colId xmlns:a16="http://schemas.microsoft.com/office/drawing/2014/main" val="3634655375"/>
                    </a:ext>
                  </a:extLst>
                </a:gridCol>
                <a:gridCol w="410671">
                  <a:extLst>
                    <a:ext uri="{9D8B030D-6E8A-4147-A177-3AD203B41FA5}">
                      <a16:colId xmlns:a16="http://schemas.microsoft.com/office/drawing/2014/main" val="2303599451"/>
                    </a:ext>
                  </a:extLst>
                </a:gridCol>
                <a:gridCol w="410671">
                  <a:extLst>
                    <a:ext uri="{9D8B030D-6E8A-4147-A177-3AD203B41FA5}">
                      <a16:colId xmlns:a16="http://schemas.microsoft.com/office/drawing/2014/main" val="938450961"/>
                    </a:ext>
                  </a:extLst>
                </a:gridCol>
                <a:gridCol w="704007">
                  <a:extLst>
                    <a:ext uri="{9D8B030D-6E8A-4147-A177-3AD203B41FA5}">
                      <a16:colId xmlns:a16="http://schemas.microsoft.com/office/drawing/2014/main" val="950973697"/>
                    </a:ext>
                  </a:extLst>
                </a:gridCol>
                <a:gridCol w="704007">
                  <a:extLst>
                    <a:ext uri="{9D8B030D-6E8A-4147-A177-3AD203B41FA5}">
                      <a16:colId xmlns:a16="http://schemas.microsoft.com/office/drawing/2014/main" val="3901144123"/>
                    </a:ext>
                  </a:extLst>
                </a:gridCol>
                <a:gridCol w="704007">
                  <a:extLst>
                    <a:ext uri="{9D8B030D-6E8A-4147-A177-3AD203B41FA5}">
                      <a16:colId xmlns:a16="http://schemas.microsoft.com/office/drawing/2014/main" val="2417751709"/>
                    </a:ext>
                  </a:extLst>
                </a:gridCol>
                <a:gridCol w="1451845">
                  <a:extLst>
                    <a:ext uri="{9D8B030D-6E8A-4147-A177-3AD203B41FA5}">
                      <a16:colId xmlns:a16="http://schemas.microsoft.com/office/drawing/2014/main" val="3509027366"/>
                    </a:ext>
                  </a:extLst>
                </a:gridCol>
                <a:gridCol w="914401">
                  <a:extLst>
                    <a:ext uri="{9D8B030D-6E8A-4147-A177-3AD203B41FA5}">
                      <a16:colId xmlns:a16="http://schemas.microsoft.com/office/drawing/2014/main" val="1624383727"/>
                    </a:ext>
                  </a:extLst>
                </a:gridCol>
              </a:tblGrid>
              <a:tr h="774390">
                <a:tc>
                  <a:txBody>
                    <a:bodyPr/>
                    <a:lstStyle/>
                    <a:p>
                      <a:pPr algn="l" fontAlgn="ctr"/>
                      <a:r>
                        <a:rPr lang="en-US" sz="2000" b="1" i="0" u="none" strike="noStrike" dirty="0">
                          <a:solidFill>
                            <a:srgbClr val="FFFFFF"/>
                          </a:solidFill>
                          <a:effectLst/>
                          <a:latin typeface="Calibri" panose="020F0502020204030204" pitchFamily="34" charset="0"/>
                        </a:rPr>
                        <a:t>Type of comment</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Assigned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Proposed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Accept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Revise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Reject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SP</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Motioned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M+RFM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Open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In Document</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2000" b="1" i="0" u="none" strike="noStrike" dirty="0">
                          <a:solidFill>
                            <a:srgbClr val="FFFFFF"/>
                          </a:solidFill>
                          <a:effectLst/>
                          <a:latin typeface="Calibri" panose="020F0502020204030204" pitchFamily="34"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600472362"/>
                  </a:ext>
                </a:extLst>
              </a:tr>
              <a:tr h="743414">
                <a:tc>
                  <a:txBody>
                    <a:bodyPr/>
                    <a:lstStyle/>
                    <a:p>
                      <a:pPr algn="l" fontAlgn="ctr"/>
                      <a:r>
                        <a:rPr lang="en-US" sz="2800" b="0" i="0" u="none" strike="noStrike" dirty="0">
                          <a:solidFill>
                            <a:srgbClr val="000000"/>
                          </a:solidFill>
                          <a:effectLst/>
                          <a:latin typeface="Calibri" panose="020F0502020204030204" pitchFamily="34" charset="0"/>
                        </a:rPr>
                        <a:t>Technical</a:t>
                      </a:r>
                    </a:p>
                  </a:txBody>
                  <a:tcPr marL="7620" marR="7620" marT="762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3583452"/>
                  </a:ext>
                </a:extLst>
              </a:tr>
              <a:tr h="743414">
                <a:tc>
                  <a:txBody>
                    <a:bodyPr/>
                    <a:lstStyle/>
                    <a:p>
                      <a:pPr algn="l" fontAlgn="ctr"/>
                      <a:r>
                        <a:rPr lang="en-US" sz="2800" b="0" i="0" u="none" strike="noStrike" dirty="0">
                          <a:solidFill>
                            <a:srgbClr val="000000"/>
                          </a:solidFill>
                          <a:effectLst/>
                          <a:latin typeface="Calibri" panose="020F0502020204030204" pitchFamily="34" charset="0"/>
                        </a:rPr>
                        <a:t>Editorial</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426451"/>
                  </a:ext>
                </a:extLst>
              </a:tr>
              <a:tr h="774390">
                <a:tc>
                  <a:txBody>
                    <a:bodyPr/>
                    <a:lstStyle/>
                    <a:p>
                      <a:pPr algn="l" fontAlgn="ctr"/>
                      <a:r>
                        <a:rPr lang="en-US" sz="2800" b="0" i="0" u="none" strike="noStrike" dirty="0">
                          <a:solidFill>
                            <a:srgbClr val="000000"/>
                          </a:solidFill>
                          <a:effectLst/>
                          <a:latin typeface="Calibri" panose="020F0502020204030204" pitchFamily="34" charset="0"/>
                        </a:rPr>
                        <a:t>General</a:t>
                      </a:r>
                    </a:p>
                  </a:txBody>
                  <a:tcPr marL="7620" marR="7620" marT="762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2051255"/>
                  </a:ext>
                </a:extLst>
              </a:tr>
              <a:tr h="774390">
                <a:tc>
                  <a:txBody>
                    <a:bodyPr/>
                    <a:lstStyle/>
                    <a:p>
                      <a:pPr algn="l" fontAlgn="ctr"/>
                      <a:r>
                        <a:rPr lang="en-US" sz="2800" b="1" i="0" u="none" strike="noStrike" dirty="0">
                          <a:solidFill>
                            <a:srgbClr val="000000"/>
                          </a:solidFill>
                          <a:effectLst/>
                          <a:latin typeface="Calibri" panose="020F0502020204030204" pitchFamily="34" charset="0"/>
                        </a:rPr>
                        <a:t>Grand Total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105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105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2472727"/>
                  </a:ext>
                </a:extLst>
              </a:tr>
            </a:tbl>
          </a:graphicData>
        </a:graphic>
      </p:graphicFrame>
    </p:spTree>
    <p:extLst>
      <p:ext uri="{BB962C8B-B14F-4D97-AF65-F5344CB8AC3E}">
        <p14:creationId xmlns:p14="http://schemas.microsoft.com/office/powerpoint/2010/main" val="2972509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FA7C0-17C4-4E09-B8D0-F8399CAF551A}"/>
              </a:ext>
            </a:extLst>
          </p:cNvPr>
          <p:cNvSpPr>
            <a:spLocks noGrp="1"/>
          </p:cNvSpPr>
          <p:nvPr>
            <p:ph type="title"/>
          </p:nvPr>
        </p:nvSpPr>
        <p:spPr/>
        <p:txBody>
          <a:bodyPr/>
          <a:lstStyle/>
          <a:p>
            <a:r>
              <a:rPr lang="en-US" dirty="0"/>
              <a:t>Status of Editorial Review</a:t>
            </a:r>
          </a:p>
        </p:txBody>
      </p:sp>
      <p:sp>
        <p:nvSpPr>
          <p:cNvPr id="3" name="Content Placeholder 2">
            <a:extLst>
              <a:ext uri="{FF2B5EF4-FFF2-40B4-BE49-F238E27FC236}">
                <a16:creationId xmlns:a16="http://schemas.microsoft.com/office/drawing/2014/main" id="{2A05EE47-B670-443D-9CED-7769DB5DEEC4}"/>
              </a:ext>
            </a:extLst>
          </p:cNvPr>
          <p:cNvSpPr>
            <a:spLocks noGrp="1"/>
          </p:cNvSpPr>
          <p:nvPr>
            <p:ph idx="1"/>
          </p:nvPr>
        </p:nvSpPr>
        <p:spPr>
          <a:xfrm>
            <a:off x="797985" y="1817813"/>
            <a:ext cx="10591799" cy="4113213"/>
          </a:xfrm>
        </p:spPr>
        <p:txBody>
          <a:bodyPr/>
          <a:lstStyle/>
          <a:p>
            <a:pPr>
              <a:buFont typeface="Arial" panose="020B0604020202020204" pitchFamily="34" charset="0"/>
              <a:buChar char="•"/>
            </a:pPr>
            <a:r>
              <a:rPr lang="en-US" dirty="0"/>
              <a:t>An editorial review has been completed by: Joseph Levy, Stephen McCann, and Graham Smith.</a:t>
            </a:r>
          </a:p>
          <a:p>
            <a:pPr>
              <a:buFont typeface="Arial" panose="020B0604020202020204" pitchFamily="34" charset="0"/>
              <a:buChar char="•"/>
            </a:pPr>
            <a:r>
              <a:rPr lang="en-US" dirty="0"/>
              <a:t>The proposed editorial changes have been shared with the Authors of </a:t>
            </a:r>
            <a:r>
              <a:rPr lang="en-US" dirty="0">
                <a:hlinkClick r:id="rId2"/>
              </a:rPr>
              <a:t>11-20/0013r7</a:t>
            </a:r>
            <a:r>
              <a:rPr lang="en-US" dirty="0"/>
              <a:t>.  The Authors have reviewed the proposed editorial changes. </a:t>
            </a:r>
          </a:p>
          <a:p>
            <a:pPr>
              <a:buFont typeface="Arial" panose="020B0604020202020204" pitchFamily="34" charset="0"/>
              <a:buChar char="•"/>
            </a:pPr>
            <a:r>
              <a:rPr lang="en-US" dirty="0"/>
              <a:t>A set of 4 documents have been contributed to this meeting by the Authors to resolve the editorial comments.  </a:t>
            </a:r>
          </a:p>
          <a:p>
            <a:pPr>
              <a:buFont typeface="Arial" panose="020B0604020202020204" pitchFamily="34" charset="0"/>
              <a:buChar char="•"/>
            </a:pPr>
            <a:endParaRPr lang="en-US" dirty="0"/>
          </a:p>
          <a:p>
            <a:pPr>
              <a:buFont typeface="Arial" panose="020B0604020202020204" pitchFamily="34" charset="0"/>
              <a:buChar char="•"/>
            </a:pPr>
            <a:r>
              <a:rPr lang="en-US" dirty="0"/>
              <a:t>No additional text proposals, have been provided prior to the 5 January 2021 meeting. (As requested during the 15 December AANI SC Teleconference)</a:t>
            </a:r>
          </a:p>
        </p:txBody>
      </p:sp>
      <p:sp>
        <p:nvSpPr>
          <p:cNvPr id="4" name="Slide Number Placeholder 3">
            <a:extLst>
              <a:ext uri="{FF2B5EF4-FFF2-40B4-BE49-F238E27FC236}">
                <a16:creationId xmlns:a16="http://schemas.microsoft.com/office/drawing/2014/main" id="{0D652A04-8997-47D3-9039-AFFDACB2BB56}"/>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F5A16E0-0D35-4997-995C-D6293B573C0F}"/>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9839DDD-C00B-4B37-9D4C-036E7DF557A5}"/>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86314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EDB79-1735-4E2C-AFD2-31204DF69E35}"/>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9D800194-6C28-4B68-8C28-CC3A8B96A2C7}"/>
              </a:ext>
            </a:extLst>
          </p:cNvPr>
          <p:cNvSpPr>
            <a:spLocks noGrp="1"/>
          </p:cNvSpPr>
          <p:nvPr>
            <p:ph idx="1"/>
          </p:nvPr>
        </p:nvSpPr>
        <p:spPr/>
        <p:txBody>
          <a:bodyPr/>
          <a:lstStyle/>
          <a:p>
            <a:pPr marL="457200" indent="-457200">
              <a:buFont typeface="+mj-lt"/>
              <a:buAutoNum type="arabicPeriod"/>
            </a:pPr>
            <a:r>
              <a:rPr lang="en-US" dirty="0"/>
              <a:t>Draft technical report on interworking between 3GPP 5G network and WLAN (</a:t>
            </a:r>
            <a:r>
              <a:rPr lang="en-US" dirty="0">
                <a:hlinkClick r:id="rId2"/>
              </a:rPr>
              <a:t>IEEE 802.11-20-0013/r8</a:t>
            </a:r>
            <a:r>
              <a:rPr lang="en-US" dirty="0"/>
              <a:t>, marked version)</a:t>
            </a:r>
          </a:p>
          <a:p>
            <a:pPr marL="457200" indent="-457200">
              <a:buFont typeface="+mj-lt"/>
              <a:buAutoNum type="arabicPeriod"/>
            </a:pPr>
            <a:r>
              <a:rPr lang="en-US" dirty="0"/>
              <a:t>Draft technical report on interworking between 3GPP 5G network and WLAN (</a:t>
            </a:r>
            <a:r>
              <a:rPr lang="en-US" dirty="0">
                <a:hlinkClick r:id="rId3"/>
              </a:rPr>
              <a:t>IEEE 802.11-20-0013/r9</a:t>
            </a:r>
            <a:r>
              <a:rPr lang="en-US" dirty="0"/>
              <a:t>, clean version)</a:t>
            </a:r>
          </a:p>
          <a:p>
            <a:pPr marL="457200" indent="-457200">
              <a:buFont typeface="+mj-lt"/>
              <a:buAutoNum type="arabicPeriod"/>
            </a:pPr>
            <a:r>
              <a:rPr lang="en-US" dirty="0"/>
              <a:t>The original figures in the raft technical report on interworking between 3GPP 5G network and WLAN (</a:t>
            </a:r>
            <a:r>
              <a:rPr lang="en-US" dirty="0">
                <a:hlinkClick r:id="rId4"/>
              </a:rPr>
              <a:t>IEEE 802.11-20-1645/r2</a:t>
            </a:r>
            <a:r>
              <a:rPr lang="en-US" dirty="0"/>
              <a:t>)</a:t>
            </a:r>
          </a:p>
          <a:p>
            <a:pPr marL="457200" indent="-457200">
              <a:buFont typeface="+mj-lt"/>
              <a:buAutoNum type="arabicPeriod"/>
            </a:pPr>
            <a:r>
              <a:rPr lang="en-US" dirty="0"/>
              <a:t>Comment review on technical report on WLAN interworking to 3GPP 5G network (</a:t>
            </a:r>
            <a:r>
              <a:rPr lang="en-US" dirty="0">
                <a:hlinkClick r:id="rId5"/>
              </a:rPr>
              <a:t>IEEE 802.11-21-0001/r0</a:t>
            </a:r>
            <a:r>
              <a:rPr lang="en-US" dirty="0"/>
              <a:t>)</a:t>
            </a:r>
          </a:p>
          <a:p>
            <a:pPr marL="457200" indent="-457200">
              <a:buFont typeface="+mj-lt"/>
              <a:buAutoNum type="arabicPeriod"/>
            </a:pPr>
            <a:r>
              <a:rPr lang="en-US" dirty="0"/>
              <a:t>?</a:t>
            </a:r>
            <a:endParaRPr lang="en-US" b="0" i="0" dirty="0">
              <a:solidFill>
                <a:srgbClr val="000000"/>
              </a:solidFill>
              <a:effectLst/>
              <a:latin typeface="Verdana" panose="020B0604030504040204" pitchFamily="34" charset="0"/>
            </a:endParaRPr>
          </a:p>
          <a:p>
            <a:endParaRPr lang="en-US" b="0" i="0" dirty="0">
              <a:solidFill>
                <a:srgbClr val="000000"/>
              </a:solidFill>
              <a:effectLst/>
              <a:latin typeface="Verdana" panose="020B0604030504040204" pitchFamily="34" charset="0"/>
            </a:endParaRPr>
          </a:p>
          <a:p>
            <a:r>
              <a:rPr lang="en-US" b="0" dirty="0">
                <a:latin typeface="Verdana" panose="020B0604030504040204" pitchFamily="34" charset="0"/>
              </a:rPr>
              <a:t> </a:t>
            </a:r>
            <a:endParaRPr lang="en-US" dirty="0"/>
          </a:p>
        </p:txBody>
      </p:sp>
      <p:sp>
        <p:nvSpPr>
          <p:cNvPr id="4" name="Slide Number Placeholder 3">
            <a:extLst>
              <a:ext uri="{FF2B5EF4-FFF2-40B4-BE49-F238E27FC236}">
                <a16:creationId xmlns:a16="http://schemas.microsoft.com/office/drawing/2014/main" id="{0E05A63B-029A-4D97-BB2B-CCB4471A1888}"/>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FEF6FD9-4934-4A99-B462-8B302AD0676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E7FB2B2-DCF3-4B7B-95F1-6A2A1785BD03}"/>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670489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Open Comments – for reference</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January 2021</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14</a:t>
            </a:fld>
            <a:endParaRPr lang="en-GB" dirty="0"/>
          </a:p>
        </p:txBody>
      </p:sp>
    </p:spTree>
    <p:extLst>
      <p:ext uri="{BB962C8B-B14F-4D97-AF65-F5344CB8AC3E}">
        <p14:creationId xmlns:p14="http://schemas.microsoft.com/office/powerpoint/2010/main" val="15744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69 -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4709160"/>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2400" b="0" i="0" u="none" strike="noStrike" dirty="0">
                          <a:solidFill>
                            <a:srgbClr val="000000"/>
                          </a:solidFill>
                          <a:effectLst/>
                          <a:latin typeface="Calibri" panose="020F0502020204030204" pitchFamily="34" charset="0"/>
                        </a:rPr>
                        <a:t>This technical report has several inaccuracies, misinformation and missing details on the WLAN and 5G interworking as defined by 3GPP in Release 15 and 16. There is major lack of technical accuracy and technical clarity in section 3 and 4.</a:t>
                      </a:r>
                    </a:p>
                    <a:p>
                      <a:pPr algn="l" fontAlgn="b"/>
                      <a:r>
                        <a:rPr lang="en-US" sz="2400" b="0" i="0" u="none" strike="noStrike" dirty="0">
                          <a:solidFill>
                            <a:srgbClr val="000000"/>
                          </a:solidFill>
                          <a:effectLst/>
                          <a:latin typeface="Calibri" panose="020F0502020204030204" pitchFamily="34" charset="0"/>
                        </a:rPr>
                        <a:t>The report is misleading in terms of what functions need to be supported within WLAN to enable interworking. The set of new functions/protocols identified in section 5 to be implemented within WLAN do not accurately represent what needs to be supported in WLAN to enable interworking and are quite misleading.</a:t>
                      </a:r>
                    </a:p>
                    <a:p>
                      <a:pPr algn="l" fontAlgn="b"/>
                      <a:endParaRPr lang="en-US" sz="2400" b="0" i="0" u="none" strike="noStrike" dirty="0">
                        <a:solidFill>
                          <a:srgbClr val="000000"/>
                        </a:solidFill>
                        <a:effectLst/>
                        <a:latin typeface="Calibri" panose="020F0502020204030204" pitchFamily="34" charset="0"/>
                      </a:endParaRPr>
                    </a:p>
                    <a:p>
                      <a:pPr algn="l" fontAlgn="b"/>
                      <a:r>
                        <a:rPr lang="en-US" sz="2400" b="0" i="0" u="none" strike="noStrike" dirty="0">
                          <a:solidFill>
                            <a:srgbClr val="000000"/>
                          </a:solidFill>
                          <a:effectLst/>
                          <a:latin typeface="Calibri" panose="020F0502020204030204" pitchFamily="34" charset="0"/>
                        </a:rPr>
                        <a:t>Overall, due to the technical inaccuracies as well as misinformed and misguided nature of the report, this technical report does not serve the purpose of providing a reliable reference for stakeholder/groups interested in enabling WLAN interworking with 5G networks.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2825598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71 -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3851964"/>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3200" b="0" i="0" u="none" strike="noStrike" dirty="0">
                          <a:solidFill>
                            <a:srgbClr val="000000"/>
                          </a:solidFill>
                          <a:effectLst/>
                          <a:latin typeface="Calibri" panose="020F0502020204030204" pitchFamily="34" charset="0"/>
                        </a:rPr>
                        <a:t>This document has too many issues and misleading information on overall WLAN &amp; 5G integration options, architectures and solutions. It would be very confusing and concerning to publish such a report. Also, please note that there is a parallel related "5G &amp; WLAN RAN Convergence" work at WBA. It is important that we are aware of what is already happening in this space rather than proposing something disregarding them.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3093966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3 Similar General Comments </a:t>
            </a:r>
            <a:br>
              <a:rPr lang="en-US" dirty="0"/>
            </a:br>
            <a:r>
              <a:rPr lang="en-US" sz="2400" dirty="0"/>
              <a:t>CIDs: 68, 70, and 80</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196319" y="1766963"/>
          <a:ext cx="11799360" cy="4364984"/>
        </p:xfrm>
        <a:graphic>
          <a:graphicData uri="http://schemas.openxmlformats.org/drawingml/2006/table">
            <a:tbl>
              <a:tblPr/>
              <a:tblGrid>
                <a:gridCol w="11799360">
                  <a:extLst>
                    <a:ext uri="{9D8B030D-6E8A-4147-A177-3AD203B41FA5}">
                      <a16:colId xmlns:a16="http://schemas.microsoft.com/office/drawing/2014/main" val="3049811460"/>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400" b="0" i="0" u="none" strike="noStrike" dirty="0">
                          <a:solidFill>
                            <a:srgbClr val="000000"/>
                          </a:solidFill>
                          <a:effectLst/>
                          <a:latin typeface="Calibri" panose="020F0502020204030204" pitchFamily="34" charset="0"/>
                        </a:rPr>
                        <a:t>This technical report does not accurately reflect 5G and WLAN interworking as defined in 3GPP. It is misguided in terms of the new functionality being asked to be added in the WLAN STA and AP to support interworking.</a:t>
                      </a:r>
                    </a:p>
                    <a:p>
                      <a:pPr algn="l" fontAlgn="b"/>
                      <a:r>
                        <a:rPr lang="en-US" sz="2400" b="0" i="0" u="none" strike="noStrike" dirty="0">
                          <a:solidFill>
                            <a:srgbClr val="000000"/>
                          </a:solidFill>
                          <a:effectLst/>
                          <a:latin typeface="Calibri" panose="020F0502020204030204" pitchFamily="34" charset="0"/>
                        </a:rPr>
                        <a:t>It is difficult to understand the report and how to use it to enable the support for interworking with 5G within the WLAN domain.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379724">
                <a:tc>
                  <a:txBody>
                    <a:bodyPr/>
                    <a:lstStyle/>
                    <a:p>
                      <a:pPr algn="l" fontAlgn="b"/>
                      <a:r>
                        <a:rPr lang="en-US" sz="2400" b="0" i="0" u="none" strike="noStrike" dirty="0">
                          <a:solidFill>
                            <a:srgbClr val="000000"/>
                          </a:solidFill>
                          <a:effectLst/>
                          <a:latin typeface="Calibri" panose="020F0502020204030204" pitchFamily="34" charset="0"/>
                        </a:rPr>
                        <a:t>The comment submitter will provide a separate submission on the 5G and WLAN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r h="1254034">
                <a:tc>
                  <a:txBody>
                    <a:bodyPr/>
                    <a:lstStyle/>
                    <a:p>
                      <a:pPr algn="l" fontAlgn="b"/>
                      <a:r>
                        <a:rPr lang="en-US" sz="2400" b="0" i="0" u="none" strike="noStrike" dirty="0">
                          <a:solidFill>
                            <a:srgbClr val="000000"/>
                          </a:solidFill>
                          <a:effectLst/>
                          <a:latin typeface="Calibri" panose="020F0502020204030204" pitchFamily="34" charset="0"/>
                        </a:rPr>
                        <a:t>There are several inaccuracies and misinformation in this technical report related to WLAN integration and interworking with 5G. The TSN architecture as shown for the 5G and WLAN converged network and also for the WLAN only network is incorrect. The recommendations made at the end of the report do not accurately represent what is needed to enable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6717471"/>
                  </a:ext>
                </a:extLst>
              </a:tr>
            </a:tbl>
          </a:graphicData>
        </a:graphic>
      </p:graphicFrame>
    </p:spTree>
    <p:extLst>
      <p:ext uri="{BB962C8B-B14F-4D97-AF65-F5344CB8AC3E}">
        <p14:creationId xmlns:p14="http://schemas.microsoft.com/office/powerpoint/2010/main" val="3947819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Draft Motions – for review</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January 2021</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18</a:t>
            </a:fld>
            <a:endParaRPr lang="en-GB" dirty="0"/>
          </a:p>
        </p:txBody>
      </p:sp>
    </p:spTree>
    <p:extLst>
      <p:ext uri="{BB962C8B-B14F-4D97-AF65-F5344CB8AC3E}">
        <p14:creationId xmlns:p14="http://schemas.microsoft.com/office/powerpoint/2010/main" val="1457310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Draft 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p:txBody>
          <a:bodyPr/>
          <a:lstStyle/>
          <a:p>
            <a:r>
              <a:rPr lang="en-US" dirty="0">
                <a:solidFill>
                  <a:schemeClr val="tx1"/>
                </a:solidFill>
              </a:rPr>
              <a:t>Motion 5:</a:t>
            </a:r>
          </a:p>
          <a:p>
            <a:r>
              <a:rPr lang="en-US" dirty="0">
                <a:solidFill>
                  <a:schemeClr val="tx1"/>
                </a:solidFill>
              </a:rPr>
              <a:t>Move to approve the proposed resolution of accept as provided in </a:t>
            </a:r>
            <a:r>
              <a:rPr lang="en-US" altLang="en-US" b="1" dirty="0">
                <a:solidFill>
                  <a:schemeClr val="tx1"/>
                </a:solidFill>
                <a:hlinkClick r:id="rId2"/>
              </a:rPr>
              <a:t>11-20/1262r6</a:t>
            </a:r>
            <a:r>
              <a:rPr lang="en-US" dirty="0">
                <a:solidFill>
                  <a:schemeClr val="tx1"/>
                </a:solidFill>
              </a:rPr>
              <a:t> for CID: 13. With editorial privileges given to the AANI Chair. </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sz="2000" dirty="0">
                <a:solidFill>
                  <a:schemeClr val="tx1"/>
                </a:solidFill>
              </a:rPr>
              <a:t>Straw Poll: 2020-10-06 – Y:6  N:1  A:1</a:t>
            </a:r>
          </a:p>
          <a:p>
            <a:r>
              <a:rPr lang="en-US" sz="1800" i="1" dirty="0"/>
              <a:t>Note: this comment resolution was omitted from the motions made during the November 2020 802 Plenary.</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19</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213265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05 January 2021</a:t>
            </a:r>
          </a:p>
          <a:p>
            <a:pPr algn="ctr"/>
            <a:r>
              <a:rPr lang="en-GB" dirty="0"/>
              <a:t>  Teleconference</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12799" y="4996662"/>
            <a:ext cx="8763000"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1"/>
            <a:ext cx="10361084" cy="611185"/>
          </a:xfrm>
        </p:spPr>
        <p:txBody>
          <a:bodyPr/>
          <a:lstStyle/>
          <a:p>
            <a:r>
              <a:rPr lang="en-US" dirty="0"/>
              <a:t>Draft 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914401" y="1296986"/>
            <a:ext cx="10361084" cy="5103814"/>
          </a:xfrm>
        </p:spPr>
        <p:txBody>
          <a:bodyPr/>
          <a:lstStyle/>
          <a:p>
            <a:r>
              <a:rPr lang="en-US" dirty="0">
                <a:solidFill>
                  <a:schemeClr val="tx1"/>
                </a:solidFill>
              </a:rPr>
              <a:t>Motion 6:</a:t>
            </a:r>
          </a:p>
          <a:p>
            <a:r>
              <a:rPr lang="en-US" dirty="0">
                <a:solidFill>
                  <a:schemeClr val="tx1"/>
                </a:solidFill>
              </a:rPr>
              <a:t>Move to accept the following resolution for CIDs: 68, 69, 70, 71, 80:</a:t>
            </a:r>
          </a:p>
          <a:p>
            <a:r>
              <a:rPr lang="en-US" dirty="0">
                <a:solidFill>
                  <a:schemeClr val="tx1"/>
                </a:solidFill>
              </a:rPr>
              <a:t>	REJECTED – Significant discussion was had during several AANI SC teleconferences and several related contributions were discussed: </a:t>
            </a:r>
            <a:r>
              <a:rPr lang="en-US" dirty="0">
                <a:solidFill>
                  <a:schemeClr val="tx1"/>
                </a:solidFill>
                <a:hlinkClick r:id="rId2"/>
              </a:rPr>
              <a:t>11-20/1472r0</a:t>
            </a:r>
            <a:r>
              <a:rPr lang="en-US" dirty="0">
                <a:solidFill>
                  <a:schemeClr val="tx1"/>
                </a:solidFill>
              </a:rPr>
              <a:t>, </a:t>
            </a:r>
            <a:r>
              <a:rPr lang="en-US" dirty="0">
                <a:solidFill>
                  <a:schemeClr val="tx1"/>
                </a:solidFill>
                <a:hlinkClick r:id="rId3"/>
              </a:rPr>
              <a:t>11-20/1376r0</a:t>
            </a:r>
            <a:r>
              <a:rPr lang="en-US" dirty="0">
                <a:solidFill>
                  <a:schemeClr val="tx1"/>
                </a:solidFill>
              </a:rPr>
              <a:t> and </a:t>
            </a:r>
            <a:r>
              <a:rPr lang="en-US" dirty="0">
                <a:solidFill>
                  <a:schemeClr val="tx1"/>
                </a:solidFill>
                <a:hlinkClick r:id="rId4"/>
              </a:rPr>
              <a:t>11-20/1031r0</a:t>
            </a:r>
            <a:r>
              <a:rPr lang="en-US" dirty="0">
                <a:solidFill>
                  <a:schemeClr val="tx1"/>
                </a:solidFill>
              </a:rPr>
              <a:t>.  However, </a:t>
            </a:r>
            <a:r>
              <a:rPr lang="en-US" u="sng" dirty="0">
                <a:solidFill>
                  <a:schemeClr val="tx1"/>
                </a:solidFill>
              </a:rPr>
              <a:t>no</a:t>
            </a:r>
            <a:r>
              <a:rPr lang="en-US" dirty="0">
                <a:solidFill>
                  <a:schemeClr val="tx1"/>
                </a:solidFill>
              </a:rPr>
              <a:t> specific text changes to </a:t>
            </a:r>
            <a:r>
              <a:rPr lang="en-US" dirty="0">
                <a:solidFill>
                  <a:schemeClr val="tx1"/>
                </a:solidFill>
                <a:hlinkClick r:id="rId5"/>
              </a:rPr>
              <a:t>11-20/0013r5</a:t>
            </a:r>
            <a:r>
              <a:rPr lang="en-US" dirty="0">
                <a:solidFill>
                  <a:schemeClr val="tx1"/>
                </a:solidFill>
              </a:rPr>
              <a:t> were proposed. Also note, a motion made to approve </a:t>
            </a:r>
            <a:r>
              <a:rPr lang="en-US" dirty="0">
                <a:solidFill>
                  <a:schemeClr val="tx1"/>
                </a:solidFill>
                <a:hlinkClick r:id="rId3"/>
              </a:rPr>
              <a:t>11-20/1376r0</a:t>
            </a:r>
            <a:r>
              <a:rPr lang="en-US" dirty="0">
                <a:solidFill>
                  <a:schemeClr val="tx1"/>
                </a:solidFill>
              </a:rPr>
              <a:t> as the baseline for the technical report failed (see minutes: </a:t>
            </a:r>
            <a:r>
              <a:rPr lang="en-US" dirty="0">
                <a:solidFill>
                  <a:schemeClr val="tx1"/>
                </a:solidFill>
                <a:hlinkClick r:id="rId6"/>
              </a:rPr>
              <a:t>11-20/1512r1</a:t>
            </a:r>
            <a:r>
              <a:rPr lang="en-US" dirty="0">
                <a:solidFill>
                  <a:schemeClr val="tx1"/>
                </a:solidFill>
              </a:rPr>
              <a:t>). The comment fails to identify changes in sufficient detail so that the specific wording of the changes that will satisfy the commenter can be determined. </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20</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76865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Draft 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914401" y="1524001"/>
            <a:ext cx="10361084" cy="4570414"/>
          </a:xfrm>
        </p:spPr>
        <p:txBody>
          <a:bodyPr/>
          <a:lstStyle/>
          <a:p>
            <a:r>
              <a:rPr lang="en-US" dirty="0">
                <a:solidFill>
                  <a:schemeClr val="tx1"/>
                </a:solidFill>
              </a:rPr>
              <a:t>Motion 7:</a:t>
            </a:r>
          </a:p>
          <a:p>
            <a:r>
              <a:rPr lang="en-US" dirty="0">
                <a:solidFill>
                  <a:schemeClr val="tx1"/>
                </a:solidFill>
              </a:rPr>
              <a:t>Move to submit </a:t>
            </a:r>
            <a:r>
              <a:rPr lang="en-US" dirty="0">
                <a:solidFill>
                  <a:schemeClr val="tx1"/>
                </a:solidFill>
                <a:hlinkClick r:id="rId2"/>
              </a:rPr>
              <a:t>11-20/0013r9</a:t>
            </a:r>
            <a:r>
              <a:rPr lang="en-US" dirty="0">
                <a:solidFill>
                  <a:schemeClr val="tx1"/>
                </a:solidFill>
              </a:rPr>
              <a:t> the “Draft technical report on interworking between 3GPP 5G network &amp; WLAN” for approve by the 802.11 WG, with editorial privileges given to the WG Chair.</a:t>
            </a:r>
          </a:p>
          <a:p>
            <a:endParaRPr lang="en-US" dirty="0">
              <a:solidFill>
                <a:schemeClr val="tx1"/>
              </a:solidFill>
            </a:endParaRP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endParaRPr lang="en-US" sz="2000" i="1" dirty="0"/>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21</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17574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380999"/>
          </a:xfrm>
        </p:spPr>
        <p:txBody>
          <a:bodyPr/>
          <a:lstStyle/>
          <a:p>
            <a:r>
              <a:rPr lang="en-US" altLang="en-US" dirty="0"/>
              <a:t>Future Sessions Planning</a:t>
            </a:r>
          </a:p>
        </p:txBody>
      </p:sp>
      <p:sp>
        <p:nvSpPr>
          <p:cNvPr id="37891" name="Content Placeholder 2"/>
          <p:cNvSpPr>
            <a:spLocks noGrp="1"/>
          </p:cNvSpPr>
          <p:nvPr>
            <p:ph idx="1"/>
          </p:nvPr>
        </p:nvSpPr>
        <p:spPr>
          <a:xfrm>
            <a:off x="599939" y="1219200"/>
            <a:ext cx="10992122" cy="5256214"/>
          </a:xfrm>
        </p:spPr>
        <p:txBody>
          <a:bodyPr/>
          <a:lstStyle/>
          <a:p>
            <a:r>
              <a:rPr lang="it-IT" altLang="en-US" sz="2000" dirty="0"/>
              <a:t>AANI SC Teleconference Plan:</a:t>
            </a:r>
          </a:p>
          <a:p>
            <a:pPr marL="57150" indent="0"/>
            <a:r>
              <a:rPr lang="it-IT" altLang="en-US" sz="1600" b="0" i="1" dirty="0"/>
              <a:t>	</a:t>
            </a:r>
            <a:r>
              <a:rPr lang="it-IT" altLang="en-US" sz="1400" i="1" dirty="0">
                <a:cs typeface="+mn-cs"/>
              </a:rPr>
              <a:t>Teleconferences Scheduled as required (with 10 days notice)</a:t>
            </a:r>
          </a:p>
          <a:p>
            <a:r>
              <a:rPr lang="it-IT" altLang="en-US" sz="2000" dirty="0"/>
              <a:t>802.11 WG January Interim Teleconferences:</a:t>
            </a:r>
            <a:br>
              <a:rPr lang="it-IT" altLang="en-US" sz="2000" b="0" i="1" dirty="0"/>
            </a:br>
            <a:r>
              <a:rPr lang="it-IT" altLang="en-US" sz="1600" b="0" i="1" dirty="0"/>
              <a:t>AANI SC</a:t>
            </a:r>
          </a:p>
          <a:p>
            <a:pPr lvl="1">
              <a:buFontTx/>
              <a:buChar char="-"/>
            </a:pPr>
            <a:r>
              <a:rPr lang="it-IT" altLang="en-US" sz="1200" b="0" i="1" dirty="0"/>
              <a:t> </a:t>
            </a:r>
            <a:r>
              <a:rPr lang="it-IT" altLang="en-US" sz="1400" i="1" dirty="0"/>
              <a:t>12 January 2021 11:15-13:15 h ET – Status and review of the Technical Report</a:t>
            </a:r>
          </a:p>
          <a:p>
            <a:pPr lvl="1">
              <a:buFontTx/>
              <a:buChar char="-"/>
            </a:pPr>
            <a:r>
              <a:rPr lang="it-IT" altLang="en-US" sz="1400" i="1" dirty="0"/>
              <a:t>13 January 2021 19:00-21:00 h ET – Motions to resolve open CIDs and to forward the Technical Report to the 802.11 WG for Approval</a:t>
            </a:r>
          </a:p>
          <a:p>
            <a:pPr lvl="1">
              <a:buFontTx/>
              <a:buChar char="-"/>
            </a:pPr>
            <a:r>
              <a:rPr lang="it-IT" altLang="en-US" sz="1400" i="1" dirty="0"/>
              <a:t>14 January 2021 11:15-13:15 h ET – If required by contributions or need for additional work on the Technical Report</a:t>
            </a:r>
          </a:p>
          <a:p>
            <a:pPr lvl="1">
              <a:buFontTx/>
              <a:buChar char="-"/>
            </a:pPr>
            <a:r>
              <a:rPr lang="it-IT" altLang="en-US" sz="1400" i="1" dirty="0"/>
              <a:t>14 January 2021 19:00-21:00 h ET – If required by contributions or need for additional work on the Technical Report</a:t>
            </a:r>
          </a:p>
          <a:p>
            <a:pPr marL="400050" lvl="1" indent="0"/>
            <a:r>
              <a:rPr lang="it-IT" altLang="en-US" sz="1400" i="1" dirty="0"/>
              <a:t>802.11 WG – Closing Plenary 15 January 2021 9:00-12:00 h ET – WG Motion to Approve the Report</a:t>
            </a:r>
            <a:endParaRPr lang="it-IT" altLang="en-US" sz="1400" b="0" i="1" dirty="0"/>
          </a:p>
          <a:p>
            <a:r>
              <a:rPr lang="en-US" dirty="0"/>
              <a:t>The AANI SC is contribution driven, contributions on the following are in scope:</a:t>
            </a:r>
          </a:p>
          <a:p>
            <a:pPr marL="857250" lvl="1" indent="-457200">
              <a:buFont typeface="+mj-lt"/>
              <a:buAutoNum type="arabicPeriod"/>
            </a:pPr>
            <a:r>
              <a:rPr lang="en-US" dirty="0"/>
              <a:t>Contributions </a:t>
            </a:r>
            <a:r>
              <a:rPr lang="en-US" sz="2000" b="0" dirty="0"/>
              <a:t>on Interworking of 802.11 with 3GPP or any other technology. </a:t>
            </a:r>
            <a:r>
              <a:rPr lang="en-US" dirty="0"/>
              <a:t> </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19200"/>
            <a:ext cx="11151658" cy="52562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https://imat.ieee.org/802.11/attendance-log?d=01/05/2021&amp;p=3283200005&amp;t=47200043</a:t>
            </a:r>
            <a:r>
              <a:rPr lang="en-US" sz="2400" dirty="0"/>
              <a:t> </a:t>
            </a:r>
          </a:p>
          <a:p>
            <a:pPr lvl="1"/>
            <a:r>
              <a:rPr lang="en-US" altLang="en-US" sz="2400" dirty="0"/>
              <a:t>Please mute yourself, unless you wish to speak</a:t>
            </a:r>
          </a:p>
          <a:p>
            <a:pPr lvl="1" eaLnBrk="1" hangingPunct="1"/>
            <a:r>
              <a:rPr lang="en-US" altLang="en-US" sz="2400" dirty="0"/>
              <a:t>No photographs are permitted</a:t>
            </a:r>
          </a:p>
          <a:p>
            <a:pPr lvl="1" eaLnBrk="1" hangingPunct="1"/>
            <a:r>
              <a:rPr lang="en-US" altLang="en-US" sz="2400" dirty="0"/>
              <a:t>No recordings are permitted</a:t>
            </a:r>
          </a:p>
          <a:p>
            <a:pPr lvl="1" eaLnBrk="1" hangingPunct="1"/>
            <a:r>
              <a:rPr lang="en-US" altLang="en-US" sz="2400" dirty="0"/>
              <a:t>Please use the chat to enter the queue</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371600"/>
            <a:ext cx="11394796" cy="4724400"/>
          </a:xfrm>
        </p:spPr>
        <p:txBody>
          <a:bodyPr/>
          <a:lstStyle/>
          <a:p>
            <a:pPr marL="0" indent="0">
              <a:spcBef>
                <a:spcPts val="200"/>
              </a:spcBef>
              <a:defRPr/>
            </a:pPr>
            <a:r>
              <a:rPr lang="en-US" altLang="en-US" dirty="0"/>
              <a:t>Tuesday 05 January 2021 9:00 – 10:00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Status, </a:t>
            </a:r>
          </a:p>
          <a:p>
            <a:pPr marL="857250" lvl="1" indent="-457200">
              <a:spcBef>
                <a:spcPts val="200"/>
              </a:spcBef>
              <a:buFont typeface="Times New Roman" panose="02020603050405020304" pitchFamily="18" charset="0"/>
              <a:buAutoNum type="arabicPeriod"/>
              <a:defRPr/>
            </a:pPr>
            <a:r>
              <a:rPr lang="en-US" altLang="en-US" dirty="0"/>
              <a:t>Technical Report – motions are not in order</a:t>
            </a:r>
          </a:p>
          <a:p>
            <a:pPr marL="1257300" lvl="2" indent="-457200">
              <a:spcBef>
                <a:spcPts val="200"/>
              </a:spcBef>
              <a:buFont typeface="+mj-lt"/>
              <a:buAutoNum type="alphaLcParenR"/>
              <a:defRPr/>
            </a:pPr>
            <a:r>
              <a:rPr lang="en-US" altLang="en-US" dirty="0"/>
              <a:t>Status of 802.11 WG </a:t>
            </a:r>
            <a:r>
              <a:rPr lang="en-GB" dirty="0"/>
              <a:t>CC32 on </a:t>
            </a:r>
            <a:r>
              <a:rPr lang="en-US" dirty="0"/>
              <a:t>11-20/0013r7 </a:t>
            </a:r>
          </a:p>
          <a:p>
            <a:pPr marL="1257300" lvl="2" indent="-457200">
              <a:spcBef>
                <a:spcPts val="200"/>
              </a:spcBef>
              <a:buFont typeface="+mj-lt"/>
              <a:buAutoNum type="alphaLcParenR"/>
              <a:defRPr/>
            </a:pPr>
            <a:r>
              <a:rPr lang="en-US" dirty="0"/>
              <a:t>Status of editorial review</a:t>
            </a:r>
          </a:p>
          <a:p>
            <a:pPr marL="1257300" lvl="2" indent="-457200">
              <a:spcBef>
                <a:spcPts val="200"/>
              </a:spcBef>
              <a:buFont typeface="+mj-lt"/>
              <a:buAutoNum type="alphaLcParenR"/>
              <a:defRPr/>
            </a:pPr>
            <a:r>
              <a:rPr lang="en-US" dirty="0"/>
              <a:t>Contributions</a:t>
            </a:r>
          </a:p>
          <a:p>
            <a:pPr marL="1257300" lvl="2" indent="-457200">
              <a:spcBef>
                <a:spcPts val="200"/>
              </a:spcBef>
              <a:buFont typeface="+mj-lt"/>
              <a:buAutoNum type="alphaLcParenR"/>
              <a:defRPr/>
            </a:pPr>
            <a:r>
              <a:rPr lang="en-US" dirty="0"/>
              <a:t>Review of open comments</a:t>
            </a:r>
          </a:p>
          <a:p>
            <a:pPr marL="1257300" lvl="2" indent="-457200">
              <a:spcBef>
                <a:spcPts val="200"/>
              </a:spcBef>
              <a:buFont typeface="+mj-lt"/>
              <a:buAutoNum type="alphaLcParenR"/>
              <a:defRPr/>
            </a:pPr>
            <a:r>
              <a:rPr lang="en-US" dirty="0"/>
              <a:t>Draft motion review</a:t>
            </a:r>
          </a:p>
          <a:p>
            <a:pPr marL="857250" lvl="1" indent="-457200">
              <a:spcBef>
                <a:spcPts val="200"/>
              </a:spcBef>
              <a:buFont typeface="+mj-lt"/>
              <a:buAutoNum type="arabicPeriod"/>
              <a:defRPr/>
            </a:pPr>
            <a:r>
              <a:rPr lang="en-US" dirty="0"/>
              <a:t>Future Session Planning</a:t>
            </a:r>
          </a:p>
          <a:p>
            <a:pPr marL="857250" lvl="1" indent="-457200">
              <a:spcBef>
                <a:spcPts val="200"/>
              </a:spcBef>
              <a:buFont typeface="+mj-lt"/>
              <a:buAutoNum type="arabicPeriod"/>
              <a:defRPr/>
            </a:pPr>
            <a:r>
              <a:rPr lang="en-US" dirty="0"/>
              <a:t>Adjourn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January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50AB4-EDAB-47F7-9D29-CA50AE2F98D3}"/>
              </a:ext>
            </a:extLst>
          </p:cNvPr>
          <p:cNvSpPr>
            <a:spLocks noGrp="1"/>
          </p:cNvSpPr>
          <p:nvPr>
            <p:ph type="title"/>
          </p:nvPr>
        </p:nvSpPr>
        <p:spPr/>
        <p:txBody>
          <a:bodyPr/>
          <a:lstStyle/>
          <a:p>
            <a:r>
              <a:rPr lang="en-US" altLang="en-US" dirty="0"/>
              <a:t>Participant behavior in IEEE-SA activities is guided</a:t>
            </a:r>
            <a:br>
              <a:rPr lang="en-US" altLang="en-US" dirty="0"/>
            </a:br>
            <a:r>
              <a:rPr lang="en-US" altLang="en-US" dirty="0"/>
              <a:t>by the IEEE Codes of Ethics &amp; Conduct</a:t>
            </a:r>
            <a:endParaRPr lang="en-US" dirty="0"/>
          </a:p>
        </p:txBody>
      </p:sp>
      <p:sp>
        <p:nvSpPr>
          <p:cNvPr id="3" name="Content Placeholder 2">
            <a:extLst>
              <a:ext uri="{FF2B5EF4-FFF2-40B4-BE49-F238E27FC236}">
                <a16:creationId xmlns:a16="http://schemas.microsoft.com/office/drawing/2014/main" id="{B4AE936D-A4A1-44CC-9983-10EE75866C78}"/>
              </a:ext>
            </a:extLst>
          </p:cNvPr>
          <p:cNvSpPr>
            <a:spLocks noGrp="1"/>
          </p:cNvSpPr>
          <p:nvPr>
            <p:ph idx="1"/>
          </p:nvPr>
        </p:nvSpPr>
        <p:spPr/>
        <p:txBody>
          <a:bodyPr/>
          <a:lstStyle/>
          <a:p>
            <a:r>
              <a:rPr lang="en-US" altLang="en-US" dirty="0"/>
              <a:t>All participants in IEEE-SA activities are expected to adhere to the core principles underlying the:</a:t>
            </a:r>
          </a:p>
          <a:p>
            <a:pPr lvl="1">
              <a:buFont typeface="Arial" panose="020B0604020202020204" pitchFamily="34" charset="0"/>
              <a:buChar char="•"/>
            </a:pPr>
            <a:r>
              <a:rPr lang="en-US" altLang="en-US" sz="1800" dirty="0">
                <a:hlinkClick r:id="rId2"/>
              </a:rPr>
              <a:t>IEEE Code of Ethics</a:t>
            </a:r>
            <a:endParaRPr lang="en-US" altLang="en-US" sz="1800" dirty="0"/>
          </a:p>
          <a:p>
            <a:pPr lvl="1">
              <a:buFont typeface="Arial" panose="020B0604020202020204" pitchFamily="34" charset="0"/>
              <a:buChar char="•"/>
            </a:pPr>
            <a:r>
              <a:rPr lang="en-US" altLang="en-US" sz="1800" dirty="0">
                <a:hlinkClick r:id="rId3"/>
              </a:rPr>
              <a:t>IEEE Code of Conduct</a:t>
            </a:r>
            <a:endParaRPr lang="en-US" altLang="en-US" sz="1800" dirty="0"/>
          </a:p>
          <a:p>
            <a:r>
              <a:rPr lang="en-US" altLang="en-US" dirty="0"/>
              <a:t>The core principles of the IEEE Codes of Ethics &amp; Conduct are to:</a:t>
            </a:r>
          </a:p>
          <a:p>
            <a:pPr lvl="1">
              <a:buFont typeface="Arial" panose="020B0604020202020204" pitchFamily="34" charset="0"/>
              <a:buChar char="•"/>
            </a:pPr>
            <a:r>
              <a:rPr lang="en-US" altLang="en-US" sz="1800" i="1" dirty="0"/>
              <a:t>Uphold the highest standards of integrity, responsible behavior, and ethical and professional conduct</a:t>
            </a:r>
          </a:p>
          <a:p>
            <a:pPr lvl="1">
              <a:buFont typeface="Arial" panose="020B0604020202020204" pitchFamily="34" charset="0"/>
              <a:buChar char="•"/>
            </a:pPr>
            <a:r>
              <a:rPr lang="en-US" alt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dirty="0"/>
              <a:t>Avoid injuring others, their property, reputation, or employment by false or malicious action</a:t>
            </a:r>
          </a:p>
          <a:p>
            <a:r>
              <a:rPr lang="en-US" altLang="en-US" dirty="0"/>
              <a:t>The most recent versions of these Codes are available at</a:t>
            </a:r>
          </a:p>
          <a:p>
            <a:pPr lvl="1">
              <a:buFont typeface="Arial" panose="020B0604020202020204" pitchFamily="34" charset="0"/>
              <a:buChar char="•"/>
            </a:pPr>
            <a:r>
              <a:rPr lang="en-US" altLang="en-US" sz="1800" dirty="0">
                <a:hlinkClick r:id="rId4"/>
              </a:rPr>
              <a:t>http://www.ieee.org/about/corporate/governance</a:t>
            </a:r>
            <a:endParaRPr lang="en-US" altLang="en-US" sz="1800" dirty="0"/>
          </a:p>
          <a:p>
            <a:endParaRPr lang="en-US" dirty="0"/>
          </a:p>
        </p:txBody>
      </p:sp>
      <p:sp>
        <p:nvSpPr>
          <p:cNvPr id="4" name="Slide Number Placeholder 3">
            <a:extLst>
              <a:ext uri="{FF2B5EF4-FFF2-40B4-BE49-F238E27FC236}">
                <a16:creationId xmlns:a16="http://schemas.microsoft.com/office/drawing/2014/main" id="{954C62F7-E016-45C7-87F3-A4CA50004666}"/>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CB3A5CC-72DB-4753-B235-BC3F9C7F35CD}"/>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471468F-3644-4C93-98A2-520989138EB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019701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Patent Policy</a:t>
            </a:r>
          </a:p>
          <a:p>
            <a:pPr lvl="1">
              <a:lnSpc>
                <a:spcPct val="90000"/>
              </a:lnSpc>
            </a:pPr>
            <a:r>
              <a:rPr lang="en-US" altLang="en-US" sz="2400" dirty="0">
                <a:hlinkClick r:id="rId5"/>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A90A0-C36D-4E4E-BE25-F3D23E2E2E92}"/>
              </a:ext>
            </a:extLst>
          </p:cNvPr>
          <p:cNvSpPr>
            <a:spLocks noGrp="1"/>
          </p:cNvSpPr>
          <p:nvPr>
            <p:ph type="title"/>
          </p:nvPr>
        </p:nvSpPr>
        <p:spPr>
          <a:xfrm>
            <a:off x="760943" y="725488"/>
            <a:ext cx="10667999" cy="1065213"/>
          </a:xfrm>
        </p:spPr>
        <p:txBody>
          <a:bodyPr/>
          <a:lstStyle/>
          <a:p>
            <a:r>
              <a:rPr lang="en-US" altLang="en-US" dirty="0"/>
              <a:t>Participants in the IEEE-SA “individual process” shall</a:t>
            </a:r>
            <a:br>
              <a:rPr lang="en-US" altLang="en-US" dirty="0"/>
            </a:br>
            <a:r>
              <a:rPr lang="en-US" altLang="en-US" dirty="0"/>
              <a:t>act independently of others, including employers</a:t>
            </a:r>
            <a:endParaRPr lang="en-US" dirty="0"/>
          </a:p>
        </p:txBody>
      </p:sp>
      <p:sp>
        <p:nvSpPr>
          <p:cNvPr id="3" name="Content Placeholder 2">
            <a:extLst>
              <a:ext uri="{FF2B5EF4-FFF2-40B4-BE49-F238E27FC236}">
                <a16:creationId xmlns:a16="http://schemas.microsoft.com/office/drawing/2014/main" id="{CBABB861-F921-4D72-AAE9-C11B101704FB}"/>
              </a:ext>
            </a:extLst>
          </p:cNvPr>
          <p:cNvSpPr>
            <a:spLocks noGrp="1"/>
          </p:cNvSpPr>
          <p:nvPr>
            <p:ph idx="1"/>
          </p:nvPr>
        </p:nvSpPr>
        <p:spPr>
          <a:xfrm>
            <a:off x="760943" y="1909764"/>
            <a:ext cx="10667998" cy="4113213"/>
          </a:xfrm>
        </p:spPr>
        <p:txBody>
          <a:bodyPr/>
          <a:lstStyle/>
          <a:p>
            <a:r>
              <a:rPr lang="en-US" altLang="en-US" sz="2000" dirty="0"/>
              <a:t>The </a:t>
            </a:r>
            <a:r>
              <a:rPr lang="en-US" altLang="en-US" sz="2000" dirty="0">
                <a:hlinkClick r:id="rId2"/>
              </a:rPr>
              <a:t>IEEE-SA Standards Board Bylaws </a:t>
            </a:r>
            <a:r>
              <a:rPr lang="en-US" altLang="en-US" sz="2000" dirty="0"/>
              <a:t>require that “participants in the IEEE standards development individual process shall act based on their qualifications and experience”</a:t>
            </a:r>
          </a:p>
          <a:p>
            <a:r>
              <a:rPr lang="en-US" altLang="en-US" sz="2000" dirty="0"/>
              <a:t>This means participants:</a:t>
            </a:r>
          </a:p>
          <a:p>
            <a:pPr lvl="1">
              <a:buFont typeface="Arial" panose="020B0604020202020204" pitchFamily="34"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buFont typeface="Arial" panose="020B0604020202020204" pitchFamily="34"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0E8CEC88-CF3B-416A-90BA-F9B8BF1ADAFE}"/>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2D61C84-1846-4703-A4C8-359402F4874D}"/>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A115F171-4A64-4306-B799-774DE8E25C5C}"/>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78569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a:t>
            </a:r>
          </a:p>
        </p:txBody>
      </p:sp>
      <p:sp>
        <p:nvSpPr>
          <p:cNvPr id="3" name="Content Placeholder 2"/>
          <p:cNvSpPr>
            <a:spLocks noGrp="1"/>
          </p:cNvSpPr>
          <p:nvPr>
            <p:ph idx="1"/>
          </p:nvPr>
        </p:nvSpPr>
        <p:spPr>
          <a:xfrm>
            <a:off x="152400" y="1035046"/>
            <a:ext cx="11860742" cy="5400680"/>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6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a:t>
            </a:r>
            <a:br>
              <a:rPr lang="en-US" sz="1600" dirty="0">
                <a:solidFill>
                  <a:schemeClr val="tx1"/>
                </a:solidFill>
                <a:cs typeface="+mn-cs"/>
              </a:rPr>
            </a:br>
            <a:r>
              <a:rPr lang="en-US" sz="16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600" dirty="0">
                <a:hlinkClick r:id="rId10"/>
              </a:rPr>
              <a:t>11-20/0013r3</a:t>
            </a:r>
            <a:r>
              <a:rPr lang="en-US" sz="1600" dirty="0"/>
              <a:t> </a:t>
            </a:r>
            <a:r>
              <a:rPr lang="en-US" sz="16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600" dirty="0">
                <a:hlinkClick r:id="rId11"/>
              </a:rPr>
              <a:t>11-20/1031r0</a:t>
            </a:r>
            <a:r>
              <a:rPr lang="en-US" sz="1600" dirty="0"/>
              <a:t> </a:t>
            </a:r>
            <a:r>
              <a:rPr lang="en-US" sz="1600" b="0" dirty="0"/>
              <a:t>“11-20-0013-03-AANI-draft-technical-report-on-interworking-between-3gpp-5g-network-wlan-Intel-comments”, Binita Gupta (Intel), Necati Canpolat (Intel), Carlos Cordeiro (Intel) </a:t>
            </a:r>
            <a:br>
              <a:rPr lang="en-US" sz="1400" b="0" dirty="0"/>
            </a:b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412750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purl.org/dc/elements/1.1/"/>
    <ds:schemaRef ds:uri="http://schemas.microsoft.com/office/2006/documentManagement/typ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60817</TotalTime>
  <Words>2773</Words>
  <Application>Microsoft Office PowerPoint</Application>
  <PresentationFormat>Widescreen</PresentationFormat>
  <Paragraphs>338</Paragraphs>
  <Slides>22</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Calibri</vt:lpstr>
      <vt:lpstr>DejaVu Serif</vt:lpstr>
      <vt:lpstr>Monotype Sorts</vt:lpstr>
      <vt:lpstr>Times New Roman</vt:lpstr>
      <vt:lpstr>Verdana</vt:lpstr>
      <vt:lpstr>Office Theme</vt:lpstr>
      <vt:lpstr>Document</vt:lpstr>
      <vt:lpstr>AANI SC Teleconference Agenda</vt:lpstr>
      <vt:lpstr>Abstract</vt:lpstr>
      <vt:lpstr>Reminders and Rules</vt:lpstr>
      <vt:lpstr>Agenda</vt:lpstr>
      <vt:lpstr>Guidelines for IEEE-SA Meetings</vt:lpstr>
      <vt:lpstr>Participant behavior in IEEE-SA activities is guided by the IEEE Codes of Ethics &amp; Conduct</vt:lpstr>
      <vt:lpstr>Resources – URLs</vt:lpstr>
      <vt:lpstr>Participants in the IEEE-SA “individual process” shall act independently of others, including employers</vt:lpstr>
      <vt:lpstr>Status on the Proposal on Interworking</vt:lpstr>
      <vt:lpstr>Status on the Proposal on Interworking (cont.)</vt:lpstr>
      <vt:lpstr>Comment Resolution Status</vt:lpstr>
      <vt:lpstr>Status of Editorial Review</vt:lpstr>
      <vt:lpstr>Contributions</vt:lpstr>
      <vt:lpstr>Open Comments – for reference</vt:lpstr>
      <vt:lpstr>Open: CID 69 - Technical w/no text changes</vt:lpstr>
      <vt:lpstr>Open: CID 71 - Technical w/no text changes</vt:lpstr>
      <vt:lpstr>Open: 3 Similar General Comments  CIDs: 68, 70, and 80</vt:lpstr>
      <vt:lpstr>Draft Motions – for review</vt:lpstr>
      <vt:lpstr>Draft Motions</vt:lpstr>
      <vt:lpstr>Draft Motions</vt:lpstr>
      <vt:lpstr>Draft Motions</vt:lpstr>
      <vt:lpstr>Future Sessions Planning</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11-21-0004-00-AANI-aani-sc-teleconference-agenda-05-january-2021</dc:title>
  <dc:creator>Levy, Joseph</dc:creator>
  <cp:lastModifiedBy>Joseph Levy</cp:lastModifiedBy>
  <cp:revision>425</cp:revision>
  <cp:lastPrinted>1601-01-01T00:00:00Z</cp:lastPrinted>
  <dcterms:created xsi:type="dcterms:W3CDTF">2017-06-02T20:57:23Z</dcterms:created>
  <dcterms:modified xsi:type="dcterms:W3CDTF">2021-01-04T04:10:34Z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