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60" r:id="rId5"/>
    <p:sldId id="328" r:id="rId6"/>
    <p:sldId id="261" r:id="rId7"/>
    <p:sldId id="263" r:id="rId8"/>
    <p:sldId id="264" r:id="rId9"/>
    <p:sldId id="265" r:id="rId10"/>
    <p:sldId id="266" r:id="rId11"/>
    <p:sldId id="270" r:id="rId12"/>
    <p:sldId id="330" r:id="rId13"/>
    <p:sldId id="331" r:id="rId14"/>
    <p:sldId id="332" r:id="rId15"/>
    <p:sldId id="267" r:id="rId16"/>
    <p:sldId id="299" r:id="rId17"/>
    <p:sldId id="324" r:id="rId18"/>
    <p:sldId id="325" r:id="rId19"/>
    <p:sldId id="326" r:id="rId20"/>
    <p:sldId id="327" r:id="rId21"/>
    <p:sldId id="329" r:id="rId22"/>
    <p:sldId id="323"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F7D363-93F5-4486-BF2B-1DD088418FAC}" v="103" dt="2021-01-12T20:22:24.7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802.11-20/1983r3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0/11-20-1917-05-00be-jan-mar-tgbe-teleconference-agenda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0049-01-00be-pdt-phy-update-to-preamble-u-sig-for-d0-3.docx" TargetMode="External"/><Relationship Id="rId3" Type="http://schemas.openxmlformats.org/officeDocument/2006/relationships/hyperlink" Target="https://mentor.ieee.org/802.11/dcn/20/11-20-1958-01-00be-pdt-phy-phase-noise-per-160mhz.docx" TargetMode="External"/><Relationship Id="rId7" Type="http://schemas.openxmlformats.org/officeDocument/2006/relationships/hyperlink" Target="https://mentor.ieee.org/802.11/dcn/20/11-20-1480-03-00be-pdt-phy-s-flatness.docx" TargetMode="External"/><Relationship Id="rId12" Type="http://schemas.openxmlformats.org/officeDocument/2006/relationships/hyperlink" Target="https://mentor.ieee.org/802.11/dcn/21/11-21-0065-00-00be-spatial-reuse-fields-in-eht-preamble.pptx" TargetMode="External"/><Relationship Id="rId2" Type="http://schemas.openxmlformats.org/officeDocument/2006/relationships/hyperlink" Target="https://mentor.ieee.org/802.11/dcn/20/11-20-1880-01-00be-sr-field-in-tb-ppdu.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837-05-00be-pdt-phy-rx-procedure.docx" TargetMode="External"/><Relationship Id="rId11" Type="http://schemas.openxmlformats.org/officeDocument/2006/relationships/hyperlink" Target="https://mentor.ieee.org/802.11/dcn/20/11-20-1886-01-00be-ru-adaptation-in-tb-ul-mu-transmission.pptx" TargetMode="External"/><Relationship Id="rId5" Type="http://schemas.openxmlformats.org/officeDocument/2006/relationships/hyperlink" Target="https://mentor.ieee.org/802.11/dcn/20/11-20-1340-06-00be-pdt-phy-packet-extension.docx" TargetMode="External"/><Relationship Id="rId10" Type="http://schemas.openxmlformats.org/officeDocument/2006/relationships/hyperlink" Target="https://mentor.ieee.org/802.11/dcn/21/11-21-0015-00-00be-clarification-of-80-mhz-operation-in-wider-bw-ofdma.pptx" TargetMode="External"/><Relationship Id="rId4" Type="http://schemas.openxmlformats.org/officeDocument/2006/relationships/hyperlink" Target="https://mentor.ieee.org/802.11/dcn/20/11-20-1963-01-00be-resolve-some-phy-tbds-in-d0-2.docx" TargetMode="External"/><Relationship Id="rId9" Type="http://schemas.openxmlformats.org/officeDocument/2006/relationships/hyperlink" Target="https://mentor.ieee.org/802.11/dcn/20/11-20-1826-07-00be-pdt-joint-spatial-stream-and-mimo-protocol.doc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1576-00-00be-multilink-management-for-non-str-soft-ap.pptx" TargetMode="External"/><Relationship Id="rId3" Type="http://schemas.openxmlformats.org/officeDocument/2006/relationships/hyperlink" Target="https://mentor.ieee.org/802.11/dcn/20/11-20-1350-06-00be-enhancements-for-qos-and-low-latency-in-802-11be-r1.pptx" TargetMode="External"/><Relationship Id="rId7" Type="http://schemas.openxmlformats.org/officeDocument/2006/relationships/hyperlink" Target="https://mentor.ieee.org/802.11/dcn/20/11-20-1554-03-00be-ml-reconfiguration.pptx" TargetMode="External"/><Relationship Id="rId2" Type="http://schemas.openxmlformats.org/officeDocument/2006/relationships/hyperlink" Target="https://mentor.ieee.org/802.11/dcn/20/11-20-1009-08-00be-multi-link-hidden-terminal-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044-02-00be-mlo-tid-to-link-mapping-negotiation.pptx" TargetMode="External"/><Relationship Id="rId11" Type="http://schemas.openxmlformats.org/officeDocument/2006/relationships/hyperlink" Target="https://mentor.ieee.org/802.11/dcn/20/11-20-1124-01-00be-ml-element-design.pptx" TargetMode="External"/><Relationship Id="rId5" Type="http://schemas.openxmlformats.org/officeDocument/2006/relationships/hyperlink" Target="https://mentor.ieee.org/802.11/dcn/21/11-21-0073-02-00be-pdt-mac-mlo-csa-ecsa-quiet-element.docx" TargetMode="External"/><Relationship Id="rId10" Type="http://schemas.openxmlformats.org/officeDocument/2006/relationships/hyperlink" Target="https://mentor.ieee.org/802.11/dcn/20/11-20-1534-04-00be-discussion-on-multi-link-setup.pptx" TargetMode="External"/><Relationship Id="rId4" Type="http://schemas.openxmlformats.org/officeDocument/2006/relationships/hyperlink" Target="https://mentor.ieee.org/802.11/dcn/20/11-20-1957-01-00be-proposed-spec-text-for-eht-mac-and-mlo-intros.docx" TargetMode="External"/><Relationship Id="rId9" Type="http://schemas.openxmlformats.org/officeDocument/2006/relationships/hyperlink" Target="https://mentor.ieee.org/802.11/dcn/20/11-20-1551-02-00be-tid-to-link-mapping-negotiation.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013-00-00be-proposed-draft-text-pdt-phy-receive-specification-general-and-receiver-minimum-input-sensitivity-and-channel-rejection.docx" TargetMode="External"/><Relationship Id="rId2" Type="http://schemas.openxmlformats.org/officeDocument/2006/relationships/hyperlink" Target="https://mentor.ieee.org/802.11/dcn/21/11-21-0014-00-00be-proposed-draft-text-pdt-phy-modulation-accuracy.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065-00-00be-spatial-reuse-fields-in-eht-preamble.pptx" TargetMode="External"/><Relationship Id="rId5" Type="http://schemas.openxmlformats.org/officeDocument/2006/relationships/hyperlink" Target="https://mentor.ieee.org/802.11/dcn/20/11-20-1886-01-00be-ru-adaptation-in-tb-ul-mu-transmission.pptx" TargetMode="External"/><Relationship Id="rId4" Type="http://schemas.openxmlformats.org/officeDocument/2006/relationships/hyperlink" Target="https://mentor.ieee.org/802.11/dcn/21/11-21-0015-00-00be-clarification-of-80-mhz-operation-in-wider-bw-ofdma.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0/11-20-1044-02-00be-mlo-tid-to-link-mapping-negotiation.pptx" TargetMode="External"/><Relationship Id="rId13" Type="http://schemas.openxmlformats.org/officeDocument/2006/relationships/hyperlink" Target="https://mentor.ieee.org/802.11/dcn/20/11-20-1124-01-00be-ml-element-design.pptx" TargetMode="External"/><Relationship Id="rId3" Type="http://schemas.openxmlformats.org/officeDocument/2006/relationships/hyperlink" Target="https://mentor.ieee.org/802.11/dcn/20/11-20-0903-09-00be-multi-link-group-addressed-data-frame-delivery-follow-up.pptx" TargetMode="External"/><Relationship Id="rId7" Type="http://schemas.openxmlformats.org/officeDocument/2006/relationships/hyperlink" Target="https://mentor.ieee.org/802.11/dcn/21/11-21-0080-00-00be-twt-for-mld.docx" TargetMode="External"/><Relationship Id="rId12" Type="http://schemas.openxmlformats.org/officeDocument/2006/relationships/hyperlink" Target="https://mentor.ieee.org/802.11/dcn/20/11-20-1534-04-00be-discussion-on-multi-link-setup.pptx" TargetMode="External"/><Relationship Id="rId2" Type="http://schemas.openxmlformats.org/officeDocument/2006/relationships/hyperlink" Target="https://mentor.ieee.org/802.11/dcn/20/11-20-0442-03-00be-mla-group-addressed-frames-delivery.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077-00-00be-mac-pdt-wideband-bw-signaling-tbds.docx" TargetMode="External"/><Relationship Id="rId11" Type="http://schemas.openxmlformats.org/officeDocument/2006/relationships/hyperlink" Target="https://mentor.ieee.org/802.11/dcn/20/11-20-1551-02-00be-tid-to-link-mapping-negotiation.pptx" TargetMode="External"/><Relationship Id="rId5" Type="http://schemas.openxmlformats.org/officeDocument/2006/relationships/hyperlink" Target="https://mentor.ieee.org/802.11/dcn/21/11-21-0073-02-00be-pdt-mac-mlo-csa-ecsa-quiet-element.docx" TargetMode="External"/><Relationship Id="rId10" Type="http://schemas.openxmlformats.org/officeDocument/2006/relationships/hyperlink" Target="https://mentor.ieee.org/802.11/dcn/20/11-20-1576-00-00be-multilink-management-for-non-str-soft-ap.pptx" TargetMode="External"/><Relationship Id="rId4" Type="http://schemas.openxmlformats.org/officeDocument/2006/relationships/hyperlink" Target="https://mentor.ieee.org/802.11/dcn/20/11-20-1722-04-00be-mac-pdt-nsep-tbds.docx" TargetMode="External"/><Relationship Id="rId9" Type="http://schemas.openxmlformats.org/officeDocument/2006/relationships/hyperlink" Target="https://mentor.ieee.org/802.11/dcn/20/11-20-1554-03-00be-ml-reconfiguration.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quantenna.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lg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hlinkClick r:id="rId2"/>
              </a:rPr>
              <a:t>https://mentor.ieee.org/802.11/dcn</a:t>
            </a:r>
            <a:r>
              <a:rPr lang="en-US" sz="1400">
                <a:hlinkClick r:id="rId2"/>
              </a:rPr>
              <a:t>/20/11-20-1917-05-00be-jan-mar-tgbe-teleconference-agendas</a:t>
            </a:r>
            <a:r>
              <a:rPr lang="en-US" sz="1400" dirty="0">
                <a:hlinkClick r:id="rId2"/>
              </a:rPr>
              <a:t>.docx</a:t>
            </a:r>
            <a:endParaRPr lang="en-US" sz="14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600200"/>
            <a:ext cx="4343399" cy="3161505"/>
          </a:xfrm>
        </p:spPr>
        <p:txBody>
          <a:bodyPr/>
          <a:lstStyle/>
          <a:p>
            <a:pPr lvl="0">
              <a:buFont typeface="Arial" panose="020B0604020202020204" pitchFamily="34" charset="0"/>
              <a:buChar char="•"/>
            </a:pPr>
            <a:r>
              <a:rPr lang="en-US" altLang="en-US" sz="1600" dirty="0"/>
              <a:t>Monday PHY (19:00-21:00)</a:t>
            </a:r>
          </a:p>
          <a:p>
            <a:pPr marL="800100" lvl="1" indent="-342900">
              <a:buFont typeface="Arial" panose="020B0604020202020204" pitchFamily="34" charset="0"/>
              <a:buChar char="•"/>
            </a:pPr>
            <a:r>
              <a:rPr lang="en-US" altLang="en-US" sz="1400" dirty="0"/>
              <a:t>PHY Ad-Hoc session (chaired by Tianyu Wu)</a:t>
            </a:r>
          </a:p>
          <a:p>
            <a:pPr marL="1200150" lvl="2" indent="-342900">
              <a:buFont typeface="Arial" panose="020B0604020202020204" pitchFamily="34" charset="0"/>
              <a:buChar char="•"/>
            </a:pPr>
            <a:r>
              <a:rPr lang="en-US" altLang="en-US" sz="1200" dirty="0"/>
              <a:t>Call meeting to order </a:t>
            </a:r>
          </a:p>
          <a:p>
            <a:pPr marL="1200150" lvl="2" indent="-342900">
              <a:buFont typeface="Arial" panose="020B0604020202020204" pitchFamily="34" charset="0"/>
              <a:buChar char="•"/>
            </a:pPr>
            <a:r>
              <a:rPr lang="en-US" altLang="en-US" sz="1200" dirty="0"/>
              <a:t>IEEE-SA Policies and Procedure</a:t>
            </a:r>
          </a:p>
          <a:p>
            <a:pPr marL="1200150" lvl="2" indent="-342900">
              <a:buFont typeface="Arial" panose="020B0604020202020204" pitchFamily="34" charset="0"/>
              <a:buChar char="•"/>
            </a:pPr>
            <a:r>
              <a:rPr lang="en-US" altLang="en-US" sz="1200" dirty="0"/>
              <a:t>Presentation of submissions</a:t>
            </a:r>
          </a:p>
          <a:p>
            <a:pPr marL="1200150" lvl="2" indent="-342900">
              <a:buFont typeface="Arial" panose="020B0604020202020204" pitchFamily="34" charset="0"/>
              <a:buChar char="•"/>
            </a:pPr>
            <a:r>
              <a:rPr lang="en-US" altLang="en-US" sz="1200" dirty="0"/>
              <a:t>Recess</a:t>
            </a:r>
          </a:p>
          <a:p>
            <a:pPr>
              <a:buFont typeface="Arial" panose="020B0604020202020204" pitchFamily="34" charset="0"/>
              <a:buChar char="•"/>
            </a:pPr>
            <a:r>
              <a:rPr lang="en-US" altLang="en-US" sz="1600" dirty="0"/>
              <a:t>Wednesday PHY (09:00-11:00)</a:t>
            </a:r>
          </a:p>
          <a:p>
            <a:pPr marL="800100" lvl="1" indent="-342900">
              <a:buFont typeface="Arial" panose="020B0604020202020204" pitchFamily="34" charset="0"/>
              <a:buChar char="•"/>
            </a:pPr>
            <a:r>
              <a:rPr lang="en-US" altLang="en-US" sz="1400" dirty="0"/>
              <a:t>PHY Ad-Hoc session (chaired by Tianyu Wu)</a:t>
            </a:r>
          </a:p>
          <a:p>
            <a:pPr marL="1200150" lvl="2" indent="-342900">
              <a:buFont typeface="Arial" panose="020B0604020202020204" pitchFamily="34" charset="0"/>
              <a:buChar char="•"/>
            </a:pPr>
            <a:r>
              <a:rPr lang="en-US" altLang="en-US" sz="1200" dirty="0"/>
              <a:t>Call meeting to order </a:t>
            </a:r>
          </a:p>
          <a:p>
            <a:pPr marL="1200150" lvl="2" indent="-342900">
              <a:buFont typeface="Arial" panose="020B0604020202020204" pitchFamily="34" charset="0"/>
              <a:buChar char="•"/>
            </a:pPr>
            <a:r>
              <a:rPr lang="en-US" altLang="en-US" sz="1200" dirty="0"/>
              <a:t>IEEE-SA Policies and Procedure</a:t>
            </a:r>
          </a:p>
          <a:p>
            <a:pPr marL="1200150" lvl="2" indent="-342900">
              <a:buFont typeface="Arial" panose="020B0604020202020204" pitchFamily="34" charset="0"/>
              <a:buChar char="•"/>
            </a:pPr>
            <a:r>
              <a:rPr lang="en-US" altLang="en-US" sz="1200" dirty="0"/>
              <a:t>Presentation of submissions</a:t>
            </a:r>
          </a:p>
          <a:p>
            <a:pPr marL="1200150" lvl="2" indent="-342900">
              <a:buFont typeface="Arial" panose="020B0604020202020204" pitchFamily="34" charset="0"/>
              <a:buChar char="•"/>
            </a:pPr>
            <a:r>
              <a:rPr lang="en-US" altLang="en-US" sz="12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600201"/>
            <a:ext cx="4441272" cy="31615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Monday MAC (19:00-21:00)</a:t>
            </a:r>
          </a:p>
          <a:p>
            <a:pPr marL="800100" lvl="1" indent="-342900">
              <a:buFont typeface="Arial" panose="020B0604020202020204" pitchFamily="34" charset="0"/>
              <a:buChar char="•"/>
            </a:pPr>
            <a:r>
              <a:rPr lang="en-US" altLang="en-US" sz="1400" kern="0" dirty="0"/>
              <a:t>MAC Ad-Hoc session (chaired by Jeongki Kim)</a:t>
            </a:r>
          </a:p>
          <a:p>
            <a:pPr marL="1200150" lvl="2" indent="-342900">
              <a:buFont typeface="Arial" panose="020B0604020202020204" pitchFamily="34" charset="0"/>
              <a:buChar char="•"/>
            </a:pPr>
            <a:r>
              <a:rPr lang="en-US" altLang="en-US" sz="1200" kern="0" dirty="0"/>
              <a:t>Call meeting to order </a:t>
            </a:r>
          </a:p>
          <a:p>
            <a:pPr marL="1200150" lvl="2" indent="-342900">
              <a:buFont typeface="Arial" panose="020B0604020202020204" pitchFamily="34" charset="0"/>
              <a:buChar char="•"/>
            </a:pPr>
            <a:r>
              <a:rPr lang="en-US" altLang="en-US" sz="1200" kern="0" dirty="0"/>
              <a:t>IEEE-SA </a:t>
            </a:r>
            <a:r>
              <a:rPr lang="en-US" altLang="en-US" sz="1200" dirty="0"/>
              <a:t>Policies </a:t>
            </a:r>
            <a:r>
              <a:rPr lang="en-US" altLang="en-US" sz="1200" kern="0" dirty="0"/>
              <a:t>and Procedure</a:t>
            </a:r>
          </a:p>
          <a:p>
            <a:pPr marL="1200150" lvl="2" indent="-342900">
              <a:buFont typeface="Arial" panose="020B0604020202020204" pitchFamily="34" charset="0"/>
              <a:buChar char="•"/>
            </a:pPr>
            <a:r>
              <a:rPr lang="en-US" altLang="en-US" sz="1200" kern="0" dirty="0"/>
              <a:t>Presentation of submissions</a:t>
            </a:r>
          </a:p>
          <a:p>
            <a:pPr marL="1200150" lvl="2" indent="-342900">
              <a:buFont typeface="Arial" panose="020B0604020202020204" pitchFamily="34" charset="0"/>
              <a:buChar char="•"/>
            </a:pPr>
            <a:r>
              <a:rPr lang="en-US" altLang="en-US" sz="1200" kern="0" dirty="0"/>
              <a:t>Recess</a:t>
            </a:r>
          </a:p>
          <a:p>
            <a:pPr>
              <a:buFont typeface="Arial" panose="020B0604020202020204" pitchFamily="34" charset="0"/>
              <a:buChar char="•"/>
            </a:pPr>
            <a:r>
              <a:rPr lang="en-US" altLang="en-US" sz="1600" kern="0" dirty="0"/>
              <a:t>Wednesday MAC (09:00-11:00)</a:t>
            </a:r>
          </a:p>
          <a:p>
            <a:pPr marL="800100" lvl="1" indent="-342900">
              <a:buFont typeface="Arial" panose="020B0604020202020204" pitchFamily="34" charset="0"/>
              <a:buChar char="•"/>
            </a:pPr>
            <a:r>
              <a:rPr lang="en-US" altLang="en-US" sz="1400" kern="0" dirty="0"/>
              <a:t>MAC Ad-Hoc session (chaired by Jeongki Kim)</a:t>
            </a:r>
          </a:p>
          <a:p>
            <a:pPr marL="1200150" lvl="2" indent="-342900">
              <a:buFont typeface="Arial" panose="020B0604020202020204" pitchFamily="34" charset="0"/>
              <a:buChar char="•"/>
            </a:pPr>
            <a:r>
              <a:rPr lang="en-US" altLang="en-US" sz="1200" kern="0" dirty="0"/>
              <a:t>Call meeting to order </a:t>
            </a:r>
          </a:p>
          <a:p>
            <a:pPr marL="1200150" lvl="2" indent="-342900">
              <a:buFont typeface="Arial" panose="020B0604020202020204" pitchFamily="34" charset="0"/>
              <a:buChar char="•"/>
            </a:pPr>
            <a:r>
              <a:rPr lang="en-US" altLang="en-US" sz="1200" kern="0" dirty="0"/>
              <a:t>IEEE-SA IPR policy and Procedure</a:t>
            </a:r>
          </a:p>
          <a:p>
            <a:pPr marL="1200150" lvl="2" indent="-342900">
              <a:buFont typeface="Arial" panose="020B0604020202020204" pitchFamily="34" charset="0"/>
              <a:buChar char="•"/>
            </a:pPr>
            <a:r>
              <a:rPr lang="en-US" altLang="en-US" sz="1200" kern="0" dirty="0"/>
              <a:t>Presentation of submissions</a:t>
            </a:r>
          </a:p>
          <a:p>
            <a:pPr marL="1200150" lvl="2" indent="-342900">
              <a:buFont typeface="Arial" panose="020B0604020202020204" pitchFamily="34" charset="0"/>
              <a:buChar char="•"/>
            </a:pPr>
            <a:r>
              <a:rPr lang="en-US" altLang="en-US" sz="1200" kern="0" dirty="0"/>
              <a:t>Recess</a:t>
            </a:r>
          </a:p>
        </p:txBody>
      </p:sp>
      <p:sp>
        <p:nvSpPr>
          <p:cNvPr id="18" name="Content Placeholder 2">
            <a:extLst>
              <a:ext uri="{FF2B5EF4-FFF2-40B4-BE49-F238E27FC236}">
                <a16:creationId xmlns:a16="http://schemas.microsoft.com/office/drawing/2014/main" id="{85E9751F-9C9F-433F-B45B-75AD3CEE784B}"/>
              </a:ext>
            </a:extLst>
          </p:cNvPr>
          <p:cNvSpPr txBox="1">
            <a:spLocks/>
          </p:cNvSpPr>
          <p:nvPr/>
        </p:nvSpPr>
        <p:spPr bwMode="auto">
          <a:xfrm>
            <a:off x="2606679" y="4789668"/>
            <a:ext cx="4343399" cy="162321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t>Thursday Joint (09:00-11:00)</a:t>
            </a:r>
          </a:p>
          <a:p>
            <a:pPr marL="800100" lvl="1" indent="-342900">
              <a:buFont typeface="Arial" panose="020B0604020202020204" pitchFamily="34" charset="0"/>
              <a:buChar char="•"/>
            </a:pPr>
            <a:r>
              <a:rPr lang="en-US" altLang="en-US" sz="1200" kern="0" dirty="0"/>
              <a:t>Call meeting to order </a:t>
            </a:r>
          </a:p>
          <a:p>
            <a:pPr marL="800100" lvl="1" indent="-342900">
              <a:buFont typeface="Arial" panose="020B0604020202020204" pitchFamily="34" charset="0"/>
              <a:buChar char="•"/>
            </a:pPr>
            <a:r>
              <a:rPr lang="en-US" altLang="en-US" sz="1200" kern="0" dirty="0"/>
              <a:t>IEEE-SA </a:t>
            </a:r>
            <a:r>
              <a:rPr lang="en-US" altLang="en-US" sz="1200" dirty="0"/>
              <a:t>Policies </a:t>
            </a:r>
            <a:r>
              <a:rPr lang="en-US" altLang="en-US" sz="1200" kern="0" dirty="0"/>
              <a:t>and Procedure</a:t>
            </a:r>
          </a:p>
          <a:p>
            <a:pPr marL="800100" lvl="1" indent="-342900">
              <a:buFont typeface="Arial" panose="020B0604020202020204" pitchFamily="34" charset="0"/>
              <a:buChar char="•"/>
            </a:pPr>
            <a:r>
              <a:rPr lang="en-US" altLang="en-US" sz="1200" kern="0" dirty="0"/>
              <a:t>Motions</a:t>
            </a:r>
          </a:p>
          <a:p>
            <a:pPr marL="800100" lvl="1" indent="-342900">
              <a:buFont typeface="Arial" panose="020B0604020202020204" pitchFamily="34" charset="0"/>
              <a:buChar char="•"/>
            </a:pPr>
            <a:r>
              <a:rPr lang="en-US" altLang="en-US" sz="1200" kern="0" dirty="0"/>
              <a:t>Presentation of submissions</a:t>
            </a:r>
          </a:p>
          <a:p>
            <a:pPr marL="800100" lvl="1" indent="-342900">
              <a:buFont typeface="Arial" panose="020B0604020202020204" pitchFamily="34" charset="0"/>
              <a:buChar char="•"/>
            </a:pPr>
            <a:r>
              <a:rPr lang="en-US" altLang="en-US" sz="1200" kern="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Technical Submissions: Run SPs from Previous Topics</a:t>
            </a:r>
          </a:p>
          <a:p>
            <a:pPr lvl="1">
              <a:buFont typeface="Arial" panose="020B0604020202020204" pitchFamily="34" charset="0"/>
              <a:buChar char="•"/>
            </a:pPr>
            <a:r>
              <a:rPr lang="en-US" sz="1000" dirty="0">
                <a:solidFill>
                  <a:srgbClr val="00B050"/>
                </a:solidFill>
                <a:hlinkClick r:id="rId2">
                  <a:extLst>
                    <a:ext uri="{A12FA001-AC4F-418D-AE19-62706E023703}">
                      <ahyp:hlinkClr xmlns:ahyp="http://schemas.microsoft.com/office/drawing/2018/hyperlinkcolor" val="tx"/>
                    </a:ext>
                  </a:extLst>
                </a:hlinkClick>
              </a:rPr>
              <a:t>1880r0</a:t>
            </a:r>
            <a:r>
              <a:rPr lang="en-US" sz="1000" dirty="0">
                <a:solidFill>
                  <a:srgbClr val="00B050"/>
                </a:solidFill>
              </a:rPr>
              <a:t> SR field in TB PPDU							Ron Porat</a:t>
            </a:r>
          </a:p>
          <a:p>
            <a:pPr lvl="0">
              <a:buFont typeface="Arial" panose="020B0604020202020204" pitchFamily="34" charset="0"/>
              <a:buChar char="•"/>
            </a:pPr>
            <a:r>
              <a:rPr lang="en-GB" sz="1200" dirty="0"/>
              <a:t>Technical Submissions: Proposed Draft Text (PDTs) for fixings TBDs</a:t>
            </a:r>
          </a:p>
          <a:p>
            <a:pPr lvl="1">
              <a:buFont typeface="Arial" panose="020B0604020202020204" pitchFamily="34" charset="0"/>
              <a:buChar char="•"/>
            </a:pPr>
            <a:r>
              <a:rPr lang="en-US" sz="1000" dirty="0">
                <a:solidFill>
                  <a:srgbClr val="FFC000"/>
                </a:solidFill>
                <a:hlinkClick r:id="rId3">
                  <a:extLst>
                    <a:ext uri="{A12FA001-AC4F-418D-AE19-62706E023703}">
                      <ahyp:hlinkClr xmlns:ahyp="http://schemas.microsoft.com/office/drawing/2018/hyperlinkcolor" val="tx"/>
                    </a:ext>
                  </a:extLst>
                </a:hlinkClick>
              </a:rPr>
              <a:t>1958r1</a:t>
            </a:r>
            <a:r>
              <a:rPr lang="en-US" sz="1000" dirty="0">
                <a:solidFill>
                  <a:srgbClr val="FFC000"/>
                </a:solidFill>
              </a:rPr>
              <a:t> PDT-PHY-Phase-Noise-Per-160MHz					Brian Hart</a:t>
            </a:r>
          </a:p>
          <a:p>
            <a:pPr lvl="1">
              <a:buFont typeface="Arial" panose="020B0604020202020204" pitchFamily="34" charset="0"/>
              <a:buChar char="•"/>
            </a:pPr>
            <a:r>
              <a:rPr lang="en-US" sz="1000" dirty="0">
                <a:solidFill>
                  <a:srgbClr val="00B050"/>
                </a:solidFill>
                <a:hlinkClick r:id="rId4">
                  <a:extLst>
                    <a:ext uri="{A12FA001-AC4F-418D-AE19-62706E023703}">
                      <ahyp:hlinkClr xmlns:ahyp="http://schemas.microsoft.com/office/drawing/2018/hyperlinkcolor" val="tx"/>
                    </a:ext>
                  </a:extLst>
                </a:hlinkClick>
              </a:rPr>
              <a:t>1963r1</a:t>
            </a:r>
            <a:r>
              <a:rPr lang="en-US" sz="1000" dirty="0">
                <a:solidFill>
                  <a:srgbClr val="00B050"/>
                </a:solidFill>
              </a:rPr>
              <a:t> Resolve some PHY TBDs in D0.2					Bin Tian</a:t>
            </a:r>
          </a:p>
          <a:p>
            <a:pPr lvl="1">
              <a:buFont typeface="Arial" panose="020B0604020202020204" pitchFamily="34" charset="0"/>
              <a:buChar char="•"/>
            </a:pPr>
            <a:r>
              <a:rPr lang="en-US" sz="1000" dirty="0">
                <a:solidFill>
                  <a:srgbClr val="00B050"/>
                </a:solidFill>
                <a:hlinkClick r:id="rId5">
                  <a:extLst>
                    <a:ext uri="{A12FA001-AC4F-418D-AE19-62706E023703}">
                      <ahyp:hlinkClr xmlns:ahyp="http://schemas.microsoft.com/office/drawing/2018/hyperlinkcolor" val="tx"/>
                    </a:ext>
                  </a:extLst>
                </a:hlinkClick>
              </a:rPr>
              <a:t>1340r6</a:t>
            </a:r>
            <a:r>
              <a:rPr lang="en-US" sz="1000" dirty="0">
                <a:solidFill>
                  <a:srgbClr val="00B050"/>
                </a:solidFill>
              </a:rPr>
              <a:t> PDT-PHY-Packet Extension						Yan Zhang</a:t>
            </a:r>
          </a:p>
          <a:p>
            <a:pPr lvl="1">
              <a:buFont typeface="Arial" panose="020B0604020202020204" pitchFamily="34" charset="0"/>
              <a:buChar char="•"/>
            </a:pPr>
            <a:r>
              <a:rPr lang="en-US" sz="1000" dirty="0">
                <a:solidFill>
                  <a:srgbClr val="00B050"/>
                </a:solidFill>
                <a:hlinkClick r:id="rId6">
                  <a:extLst>
                    <a:ext uri="{A12FA001-AC4F-418D-AE19-62706E023703}">
                      <ahyp:hlinkClr xmlns:ahyp="http://schemas.microsoft.com/office/drawing/2018/hyperlinkcolor" val="tx"/>
                    </a:ext>
                  </a:extLst>
                </a:hlinkClick>
              </a:rPr>
              <a:t>1837r5</a:t>
            </a:r>
            <a:r>
              <a:rPr lang="en-US" sz="1000" dirty="0">
                <a:solidFill>
                  <a:srgbClr val="00B050"/>
                </a:solidFill>
              </a:rPr>
              <a:t> </a:t>
            </a:r>
            <a:r>
              <a:rPr lang="en-US" sz="1000" dirty="0" err="1">
                <a:solidFill>
                  <a:srgbClr val="00B050"/>
                </a:solidFill>
              </a:rPr>
              <a:t>pdt</a:t>
            </a:r>
            <a:r>
              <a:rPr lang="en-US" sz="1000" dirty="0">
                <a:solidFill>
                  <a:srgbClr val="00B050"/>
                </a:solidFill>
              </a:rPr>
              <a:t>-</a:t>
            </a:r>
            <a:r>
              <a:rPr lang="en-US" sz="1000" dirty="0" err="1">
                <a:solidFill>
                  <a:srgbClr val="00B050"/>
                </a:solidFill>
              </a:rPr>
              <a:t>phy</a:t>
            </a:r>
            <a:r>
              <a:rPr lang="en-US" sz="1000" dirty="0">
                <a:solidFill>
                  <a:srgbClr val="00B050"/>
                </a:solidFill>
              </a:rPr>
              <a:t>-</a:t>
            </a:r>
            <a:r>
              <a:rPr lang="en-US" sz="1000" dirty="0" err="1">
                <a:solidFill>
                  <a:srgbClr val="00B050"/>
                </a:solidFill>
              </a:rPr>
              <a:t>rx</a:t>
            </a:r>
            <a:r>
              <a:rPr lang="en-US" sz="1000" dirty="0">
                <a:solidFill>
                  <a:srgbClr val="00B050"/>
                </a:solidFill>
              </a:rPr>
              <a:t>-procedure							Xiaogang Chen</a:t>
            </a:r>
          </a:p>
          <a:p>
            <a:pPr lvl="1">
              <a:buFont typeface="Arial" panose="020B0604020202020204" pitchFamily="34" charset="0"/>
              <a:buChar char="•"/>
            </a:pPr>
            <a:r>
              <a:rPr lang="en-US" sz="1000" dirty="0">
                <a:solidFill>
                  <a:srgbClr val="00B050"/>
                </a:solidFill>
                <a:hlinkClick r:id="rId7">
                  <a:extLst>
                    <a:ext uri="{A12FA001-AC4F-418D-AE19-62706E023703}">
                      <ahyp:hlinkClr xmlns:ahyp="http://schemas.microsoft.com/office/drawing/2018/hyperlinkcolor" val="tx"/>
                    </a:ext>
                  </a:extLst>
                </a:hlinkClick>
              </a:rPr>
              <a:t>1480r3</a:t>
            </a:r>
            <a:r>
              <a:rPr lang="en-US" sz="1000" dirty="0">
                <a:solidFill>
                  <a:srgbClr val="00B050"/>
                </a:solidFill>
              </a:rPr>
              <a:t> </a:t>
            </a:r>
            <a:r>
              <a:rPr lang="en-US" sz="1000" dirty="0" err="1">
                <a:solidFill>
                  <a:srgbClr val="00B050"/>
                </a:solidFill>
              </a:rPr>
              <a:t>Spectrum_Flatness</a:t>
            </a:r>
            <a:r>
              <a:rPr lang="en-US" sz="1000" dirty="0">
                <a:solidFill>
                  <a:srgbClr val="00B050"/>
                </a:solidFill>
              </a:rPr>
              <a:t>							Xiaogang Chen</a:t>
            </a:r>
          </a:p>
          <a:p>
            <a:pPr lvl="1">
              <a:buFont typeface="Arial" panose="020B0604020202020204" pitchFamily="34" charset="0"/>
              <a:buChar char="•"/>
            </a:pPr>
            <a:r>
              <a:rPr lang="en-GB" sz="1000" dirty="0">
                <a:solidFill>
                  <a:srgbClr val="00B050"/>
                </a:solidFill>
                <a:hlinkClick r:id="rId8">
                  <a:extLst>
                    <a:ext uri="{A12FA001-AC4F-418D-AE19-62706E023703}">
                      <ahyp:hlinkClr xmlns:ahyp="http://schemas.microsoft.com/office/drawing/2018/hyperlinkcolor" val="tx"/>
                    </a:ext>
                  </a:extLst>
                </a:hlinkClick>
              </a:rPr>
              <a:t>0049r1</a:t>
            </a:r>
            <a:r>
              <a:rPr lang="en-GB" sz="1000" dirty="0">
                <a:solidFill>
                  <a:srgbClr val="00B050"/>
                </a:solidFill>
              </a:rPr>
              <a:t> PHY update to preamble U-SIG for D0.3				Sameer Vermani</a:t>
            </a:r>
          </a:p>
          <a:p>
            <a:pPr lvl="1">
              <a:buFont typeface="Arial" panose="020B0604020202020204" pitchFamily="34" charset="0"/>
              <a:buChar char="•"/>
            </a:pPr>
            <a:r>
              <a:rPr lang="en-GB" sz="1000" dirty="0">
                <a:solidFill>
                  <a:srgbClr val="00B050"/>
                </a:solidFill>
                <a:hlinkClick r:id="rId9">
                  <a:extLst>
                    <a:ext uri="{A12FA001-AC4F-418D-AE19-62706E023703}">
                      <ahyp:hlinkClr xmlns:ahyp="http://schemas.microsoft.com/office/drawing/2018/hyperlinkcolor" val="tx"/>
                    </a:ext>
                  </a:extLst>
                </a:hlinkClick>
              </a:rPr>
              <a:t>1826r7</a:t>
            </a:r>
            <a:r>
              <a:rPr lang="en-GB" sz="1000" dirty="0">
                <a:solidFill>
                  <a:srgbClr val="00B050"/>
                </a:solidFill>
              </a:rPr>
              <a:t> </a:t>
            </a:r>
            <a:r>
              <a:rPr lang="en-US" sz="1000" dirty="0">
                <a:solidFill>
                  <a:srgbClr val="00B050"/>
                </a:solidFill>
              </a:rPr>
              <a:t>PDT Joint Spatial Stream and MIMO Protocol				Wook Bong Lee</a:t>
            </a:r>
            <a:endParaRPr lang="en-GB" sz="1000" dirty="0">
              <a:solidFill>
                <a:srgbClr val="00B050"/>
              </a:solidFill>
            </a:endParaRPr>
          </a:p>
          <a:p>
            <a:pPr lvl="0">
              <a:buFont typeface="Arial" panose="020B0604020202020204" pitchFamily="34" charset="0"/>
              <a:buChar char="•"/>
            </a:pPr>
            <a:r>
              <a:rPr lang="en-GB" sz="1200" dirty="0"/>
              <a:t>Technical Submissions:</a:t>
            </a:r>
          </a:p>
          <a:p>
            <a:pPr lvl="1">
              <a:buFont typeface="Arial" panose="020B0604020202020204" pitchFamily="34" charset="0"/>
              <a:buChar char="•"/>
            </a:pPr>
            <a:r>
              <a:rPr lang="en-US" sz="1000" b="0" dirty="0">
                <a:hlinkClick r:id="rId10"/>
              </a:rPr>
              <a:t>0015r0</a:t>
            </a:r>
            <a:r>
              <a:rPr lang="en-US" sz="1000" b="0" dirty="0"/>
              <a:t> Clarification of 80 MHz operation in wider-BW OFDMA			Sigurd Schelstraete</a:t>
            </a:r>
          </a:p>
          <a:p>
            <a:pPr lvl="1">
              <a:buFont typeface="Arial" panose="020B0604020202020204" pitchFamily="34" charset="0"/>
              <a:buChar char="•"/>
            </a:pPr>
            <a:r>
              <a:rPr lang="en-US" sz="1000" b="0" dirty="0">
                <a:hlinkClick r:id="rId11"/>
              </a:rPr>
              <a:t>1886r1</a:t>
            </a:r>
            <a:r>
              <a:rPr lang="en-US" sz="1000" b="0" dirty="0"/>
              <a:t> RU Adaptation in TB UL MU Transmission					Yanyi Ding</a:t>
            </a:r>
          </a:p>
          <a:p>
            <a:pPr lvl="1">
              <a:buFont typeface="Arial" panose="020B0604020202020204" pitchFamily="34" charset="0"/>
              <a:buChar char="•"/>
            </a:pPr>
            <a:r>
              <a:rPr lang="en-US" sz="1000" b="0" dirty="0">
                <a:solidFill>
                  <a:srgbClr val="FF0000"/>
                </a:solidFill>
              </a:rPr>
              <a:t>0012r0</a:t>
            </a:r>
            <a:r>
              <a:rPr lang="en-US" sz="1000" dirty="0">
                <a:solidFill>
                  <a:srgbClr val="FF0000"/>
                </a:solidFill>
              </a:rPr>
              <a:t> </a:t>
            </a:r>
            <a:r>
              <a:rPr lang="en-US" sz="1000" b="0" dirty="0"/>
              <a:t>Considerations on Open Issues PHY requirements				Wook Bong Lee</a:t>
            </a:r>
          </a:p>
          <a:p>
            <a:pPr lvl="1">
              <a:buFont typeface="Arial" panose="020B0604020202020204" pitchFamily="34" charset="0"/>
              <a:buChar char="•"/>
            </a:pPr>
            <a:r>
              <a:rPr lang="en-US" sz="1000" dirty="0">
                <a:hlinkClick r:id="rId12"/>
              </a:rPr>
              <a:t>0065r0</a:t>
            </a:r>
            <a:r>
              <a:rPr lang="en-US" sz="1000" dirty="0"/>
              <a:t> Spatial Reuse Fields in EHT Preamble						Alice Chen</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596865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676400"/>
            <a:ext cx="7770813" cy="4799013"/>
          </a:xfrm>
          <a:noFill/>
          <a:ln w="9525">
            <a:noFill/>
            <a:round/>
            <a:headEnd/>
            <a:tailEnd/>
          </a:ln>
          <a:effectLst/>
        </p:spPr>
        <p:txBody>
          <a:bodyPr vert="horz" wrap="square" lIns="92160" tIns="46080" rIns="92160" bIns="46080" numCol="1" anchor="t" anchorCtr="0" compatLnSpc="1">
            <a:prstTxWarp prst="textNoShape">
              <a:avLst/>
            </a:prstTxWarp>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GB" sz="1200" dirty="0"/>
              <a:t>Technical Submissions: Run SPs from Previous Topics [10’ each </a:t>
            </a:r>
            <a:r>
              <a:rPr lang="en-GB" sz="1200" dirty="0" err="1"/>
              <a:t>preso</a:t>
            </a:r>
            <a:r>
              <a:rPr lang="en-GB" sz="1200" dirty="0"/>
              <a:t>]</a:t>
            </a:r>
          </a:p>
          <a:p>
            <a:pPr lvl="1">
              <a:buFont typeface="Arial" panose="020B0604020202020204" pitchFamily="34" charset="0"/>
              <a:buChar char="•"/>
            </a:pPr>
            <a:r>
              <a:rPr lang="en-US" sz="1050" dirty="0">
                <a:solidFill>
                  <a:srgbClr val="00B050"/>
                </a:solidFill>
                <a:hlinkClick r:id="rId2">
                  <a:extLst>
                    <a:ext uri="{A12FA001-AC4F-418D-AE19-62706E023703}">
                      <ahyp:hlinkClr xmlns:ahyp="http://schemas.microsoft.com/office/drawing/2018/hyperlinkcolor" val="tx"/>
                    </a:ext>
                  </a:extLst>
                </a:hlinkClick>
              </a:rPr>
              <a:t>1009r8</a:t>
            </a:r>
            <a:r>
              <a:rPr lang="en-US" sz="1050" dirty="0">
                <a:solidFill>
                  <a:srgbClr val="00B050"/>
                </a:solidFill>
              </a:rPr>
              <a:t> Multi-link hidden terminal-follow-up					Dibakar Das    	  	   [1 SP]</a:t>
            </a:r>
          </a:p>
          <a:p>
            <a:pPr lvl="1">
              <a:buFont typeface="Arial" panose="020B0604020202020204" pitchFamily="34" charset="0"/>
              <a:buChar char="•"/>
            </a:pPr>
            <a:r>
              <a:rPr lang="en-US" sz="1050" dirty="0">
                <a:solidFill>
                  <a:srgbClr val="00B050"/>
                </a:solidFill>
                <a:hlinkClick r:id="rId3">
                  <a:extLst>
                    <a:ext uri="{A12FA001-AC4F-418D-AE19-62706E023703}">
                      <ahyp:hlinkClr xmlns:ahyp="http://schemas.microsoft.com/office/drawing/2018/hyperlinkcolor" val="tx"/>
                    </a:ext>
                  </a:extLst>
                </a:hlinkClick>
              </a:rPr>
              <a:t>1350r6</a:t>
            </a:r>
            <a:r>
              <a:rPr lang="en-US" sz="1050" dirty="0">
                <a:solidFill>
                  <a:srgbClr val="00B050"/>
                </a:solidFill>
              </a:rPr>
              <a:t> Enhancements for QoS and low latency in 802.11be R1		Dibakar Das                  	   [3 SPs]</a:t>
            </a:r>
          </a:p>
          <a:p>
            <a:pPr>
              <a:buFont typeface="Arial" panose="020B0604020202020204" pitchFamily="34" charset="0"/>
              <a:buChar char="•"/>
            </a:pPr>
            <a:r>
              <a:rPr lang="en-GB" sz="1200" dirty="0"/>
              <a:t>Technical Submissions: Proposed Draft Text (PDTs) for fixings TBDs</a:t>
            </a:r>
          </a:p>
          <a:p>
            <a:pPr lvl="1">
              <a:buFont typeface="Arial" panose="020B0604020202020204" pitchFamily="34" charset="0"/>
              <a:buChar char="•"/>
            </a:pPr>
            <a:r>
              <a:rPr lang="en-US" sz="1050" dirty="0">
                <a:solidFill>
                  <a:srgbClr val="00B050"/>
                </a:solidFill>
                <a:hlinkClick r:id="rId4">
                  <a:extLst>
                    <a:ext uri="{A12FA001-AC4F-418D-AE19-62706E023703}">
                      <ahyp:hlinkClr xmlns:ahyp="http://schemas.microsoft.com/office/drawing/2018/hyperlinkcolor" val="tx"/>
                    </a:ext>
                  </a:extLst>
                </a:hlinkClick>
              </a:rPr>
              <a:t>1957r1</a:t>
            </a:r>
            <a:r>
              <a:rPr lang="en-US" sz="1050" dirty="0">
                <a:solidFill>
                  <a:srgbClr val="00B050"/>
                </a:solidFill>
              </a:rPr>
              <a:t> Proposed Spec Text for EHT MAC and MLO Intros			Carol Ansley</a:t>
            </a:r>
          </a:p>
          <a:p>
            <a:pPr lvl="1">
              <a:buFont typeface="Arial" panose="020B0604020202020204" pitchFamily="34" charset="0"/>
              <a:buChar char="•"/>
            </a:pPr>
            <a:r>
              <a:rPr lang="en-US" sz="1050" dirty="0">
                <a:solidFill>
                  <a:srgbClr val="00B050"/>
                </a:solidFill>
                <a:hlinkClick r:id="rId5"/>
              </a:rPr>
              <a:t>0073r2</a:t>
            </a:r>
            <a:r>
              <a:rPr lang="en-US" sz="1050" dirty="0">
                <a:solidFill>
                  <a:srgbClr val="00B050"/>
                </a:solidFill>
              </a:rPr>
              <a:t> PDT- MLO: CSA, </a:t>
            </a:r>
            <a:r>
              <a:rPr lang="en-US" sz="1050" dirty="0" err="1">
                <a:solidFill>
                  <a:srgbClr val="00B050"/>
                </a:solidFill>
              </a:rPr>
              <a:t>eCSA</a:t>
            </a:r>
            <a:r>
              <a:rPr lang="en-US" sz="1050" dirty="0">
                <a:solidFill>
                  <a:srgbClr val="00B050"/>
                </a:solidFill>
              </a:rPr>
              <a:t> and quiet element operation            		Laurent Cariou</a:t>
            </a:r>
          </a:p>
          <a:p>
            <a:pPr>
              <a:buFont typeface="Arial" panose="020B0604020202020204" pitchFamily="34" charset="0"/>
              <a:buChar char="•"/>
            </a:pPr>
            <a:r>
              <a:rPr lang="en-GB" sz="1200" dirty="0"/>
              <a:t>Technical Submissions [30’ each </a:t>
            </a:r>
            <a:r>
              <a:rPr lang="en-GB" sz="1200" dirty="0" err="1"/>
              <a:t>preso</a:t>
            </a:r>
            <a:r>
              <a:rPr lang="en-GB" sz="1200" dirty="0"/>
              <a:t>]:</a:t>
            </a:r>
          </a:p>
          <a:p>
            <a:pPr lvl="1">
              <a:buFont typeface="Arial" panose="020B0604020202020204" pitchFamily="34" charset="0"/>
              <a:buChar char="•"/>
            </a:pPr>
            <a:r>
              <a:rPr lang="en-US" sz="1050" dirty="0">
                <a:solidFill>
                  <a:srgbClr val="00B050"/>
                </a:solidFill>
                <a:hlinkClick r:id="rId6">
                  <a:extLst>
                    <a:ext uri="{A12FA001-AC4F-418D-AE19-62706E023703}">
                      <ahyp:hlinkClr xmlns:ahyp="http://schemas.microsoft.com/office/drawing/2018/hyperlinkcolor" val="tx"/>
                    </a:ext>
                  </a:extLst>
                </a:hlinkClick>
              </a:rPr>
              <a:t>1044r2</a:t>
            </a:r>
            <a:r>
              <a:rPr lang="en-US" sz="1050" dirty="0">
                <a:solidFill>
                  <a:srgbClr val="00B050"/>
                </a:solidFill>
              </a:rPr>
              <a:t> MLO: TID-to-link mapping negotiation		  		Abhishek Patil</a:t>
            </a:r>
          </a:p>
          <a:p>
            <a:pPr lvl="2">
              <a:buFont typeface="Arial" panose="020B0604020202020204" pitchFamily="34" charset="0"/>
              <a:buChar char="•"/>
            </a:pPr>
            <a:r>
              <a:rPr lang="en-US" sz="800" dirty="0">
                <a:solidFill>
                  <a:srgbClr val="FFC000"/>
                </a:solidFill>
                <a:hlinkClick r:id="rId7">
                  <a:extLst>
                    <a:ext uri="{A12FA001-AC4F-418D-AE19-62706E023703}">
                      <ahyp:hlinkClr xmlns:ahyp="http://schemas.microsoft.com/office/drawing/2018/hyperlinkcolor" val="tx"/>
                    </a:ext>
                  </a:extLst>
                </a:hlinkClick>
              </a:rPr>
              <a:t>Finish Q&amp;A and SPs (if any)</a:t>
            </a:r>
          </a:p>
          <a:p>
            <a:pPr marL="457200" lvl="1" indent="0"/>
            <a:r>
              <a:rPr lang="en-US" sz="1050" dirty="0">
                <a:solidFill>
                  <a:schemeClr val="bg1">
                    <a:lumMod val="65000"/>
                  </a:schemeClr>
                </a:solidFill>
                <a:hlinkClick r:id="rId7">
                  <a:extLst>
                    <a:ext uri="{A12FA001-AC4F-418D-AE19-62706E023703}">
                      <ahyp:hlinkClr xmlns:ahyp="http://schemas.microsoft.com/office/drawing/2018/hyperlinkcolor" val="tx"/>
                    </a:ext>
                  </a:extLst>
                </a:hlinkClick>
              </a:rPr>
              <a:t>----------------------------------------------------------------------------------------------------------------------------------------</a:t>
            </a:r>
          </a:p>
          <a:p>
            <a:pPr lvl="1">
              <a:buFont typeface="Arial" panose="020B0604020202020204" pitchFamily="34" charset="0"/>
              <a:buChar char="•"/>
            </a:pPr>
            <a:r>
              <a:rPr lang="en-US" sz="1050" dirty="0">
                <a:solidFill>
                  <a:schemeClr val="bg1">
                    <a:lumMod val="65000"/>
                  </a:schemeClr>
                </a:solidFill>
                <a:hlinkClick r:id="rId7">
                  <a:extLst>
                    <a:ext uri="{A12FA001-AC4F-418D-AE19-62706E023703}">
                      <ahyp:hlinkClr xmlns:ahyp="http://schemas.microsoft.com/office/drawing/2018/hyperlinkcolor" val="tx"/>
                    </a:ext>
                  </a:extLst>
                </a:hlinkClick>
              </a:rPr>
              <a:t>1554r3</a:t>
            </a:r>
            <a:r>
              <a:rPr lang="en-US" sz="1050" dirty="0">
                <a:solidFill>
                  <a:schemeClr val="bg1">
                    <a:lumMod val="65000"/>
                  </a:schemeClr>
                </a:solidFill>
              </a:rPr>
              <a:t> ML reconfiguration							Payam Torab</a:t>
            </a:r>
          </a:p>
          <a:p>
            <a:pPr lvl="1">
              <a:buFont typeface="Arial" panose="020B0604020202020204" pitchFamily="34" charset="0"/>
              <a:buChar char="•"/>
            </a:pPr>
            <a:r>
              <a:rPr lang="en-US" sz="1050" dirty="0">
                <a:solidFill>
                  <a:schemeClr val="bg1">
                    <a:lumMod val="65000"/>
                  </a:schemeClr>
                </a:solidFill>
                <a:hlinkClick r:id="rId8">
                  <a:extLst>
                    <a:ext uri="{A12FA001-AC4F-418D-AE19-62706E023703}">
                      <ahyp:hlinkClr xmlns:ahyp="http://schemas.microsoft.com/office/drawing/2018/hyperlinkcolor" val="tx"/>
                    </a:ext>
                  </a:extLst>
                </a:hlinkClick>
              </a:rPr>
              <a:t>1576r0</a:t>
            </a:r>
            <a:r>
              <a:rPr lang="en-US" sz="1050" dirty="0">
                <a:solidFill>
                  <a:schemeClr val="bg1">
                    <a:lumMod val="65000"/>
                  </a:schemeClr>
                </a:solidFill>
              </a:rPr>
              <a:t> Multilink Management for Non-STR Soft AP				Ronny Yongho Kim</a:t>
            </a:r>
          </a:p>
          <a:p>
            <a:pPr lvl="1">
              <a:buFont typeface="Arial" panose="020B0604020202020204" pitchFamily="34" charset="0"/>
              <a:buChar char="•"/>
            </a:pPr>
            <a:r>
              <a:rPr lang="en-US" sz="1050" dirty="0">
                <a:solidFill>
                  <a:schemeClr val="bg1">
                    <a:lumMod val="65000"/>
                  </a:schemeClr>
                </a:solidFill>
                <a:hlinkClick r:id="rId9">
                  <a:extLst>
                    <a:ext uri="{A12FA001-AC4F-418D-AE19-62706E023703}">
                      <ahyp:hlinkClr xmlns:ahyp="http://schemas.microsoft.com/office/drawing/2018/hyperlinkcolor" val="tx"/>
                    </a:ext>
                  </a:extLst>
                </a:hlinkClick>
              </a:rPr>
              <a:t>1551r2</a:t>
            </a:r>
            <a:r>
              <a:rPr lang="en-US" sz="1050" dirty="0">
                <a:solidFill>
                  <a:schemeClr val="bg1">
                    <a:lumMod val="65000"/>
                  </a:schemeClr>
                </a:solidFill>
              </a:rPr>
              <a:t> TID-to-Link-Mapping-Negotiation					Guogang Huang</a:t>
            </a:r>
          </a:p>
          <a:p>
            <a:pPr lvl="1">
              <a:buFont typeface="Arial" panose="020B0604020202020204" pitchFamily="34" charset="0"/>
              <a:buChar char="•"/>
            </a:pPr>
            <a:r>
              <a:rPr lang="en-US" sz="1050" dirty="0">
                <a:solidFill>
                  <a:schemeClr val="bg1">
                    <a:lumMod val="65000"/>
                  </a:schemeClr>
                </a:solidFill>
                <a:hlinkClick r:id="rId10">
                  <a:extLst>
                    <a:ext uri="{A12FA001-AC4F-418D-AE19-62706E023703}">
                      <ahyp:hlinkClr xmlns:ahyp="http://schemas.microsoft.com/office/drawing/2018/hyperlinkcolor" val="tx"/>
                    </a:ext>
                  </a:extLst>
                </a:hlinkClick>
              </a:rPr>
              <a:t>1534r4</a:t>
            </a:r>
            <a:r>
              <a:rPr lang="en-US" sz="1050" dirty="0">
                <a:solidFill>
                  <a:schemeClr val="bg1">
                    <a:lumMod val="65000"/>
                  </a:schemeClr>
                </a:solidFill>
              </a:rPr>
              <a:t> Discussion-on-multi-link-setup					Guogang Huang</a:t>
            </a:r>
          </a:p>
          <a:p>
            <a:pPr lvl="1">
              <a:buFont typeface="Arial" panose="020B0604020202020204" pitchFamily="34" charset="0"/>
              <a:buChar char="•"/>
            </a:pPr>
            <a:r>
              <a:rPr lang="en-US" sz="1050" dirty="0">
                <a:solidFill>
                  <a:schemeClr val="bg1">
                    <a:lumMod val="65000"/>
                  </a:schemeClr>
                </a:solidFill>
                <a:hlinkClick r:id="rId11">
                  <a:extLst>
                    <a:ext uri="{A12FA001-AC4F-418D-AE19-62706E023703}">
                      <ahyp:hlinkClr xmlns:ahyp="http://schemas.microsoft.com/office/drawing/2018/hyperlinkcolor" val="tx"/>
                    </a:ext>
                  </a:extLst>
                </a:hlinkClick>
              </a:rPr>
              <a:t>1124r1</a:t>
            </a:r>
            <a:r>
              <a:rPr lang="en-US" sz="1050" dirty="0">
                <a:solidFill>
                  <a:schemeClr val="bg1">
                    <a:lumMod val="65000"/>
                  </a:schemeClr>
                </a:solidFill>
              </a:rPr>
              <a:t> ML element design							Ming Gan</a:t>
            </a:r>
          </a:p>
          <a:p>
            <a:pPr>
              <a:buFont typeface="Arial" panose="020B0604020202020204" pitchFamily="34" charset="0"/>
              <a:buChar char="•"/>
            </a:pPr>
            <a:r>
              <a:rPr lang="en-GB" sz="1200" dirty="0" err="1"/>
              <a:t>AoB</a:t>
            </a:r>
            <a:r>
              <a:rPr lang="en-GB" sz="1200" dirty="0"/>
              <a:t>:</a:t>
            </a:r>
          </a:p>
          <a:p>
            <a:pPr>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4644746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7F32D-AAB2-4E4E-8703-7DB27C650C46}"/>
              </a:ext>
            </a:extLst>
          </p:cNvPr>
          <p:cNvSpPr>
            <a:spLocks noGrp="1"/>
          </p:cNvSpPr>
          <p:nvPr>
            <p:ph type="title"/>
          </p:nvPr>
        </p:nvSpPr>
        <p:spPr/>
        <p:txBody>
          <a:bodyPr/>
          <a:lstStyle/>
          <a:p>
            <a:r>
              <a:rPr lang="en-US" altLang="en-US" dirty="0">
                <a:highlight>
                  <a:srgbClr val="FFFF00"/>
                </a:highlight>
              </a:rPr>
              <a:t>Wednesday PHY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D3245099-458D-4C79-9B1C-5CE8FF5DED80}"/>
              </a:ext>
            </a:extLst>
          </p:cNvPr>
          <p:cNvSpPr>
            <a:spLocks noGrp="1"/>
          </p:cNvSpPr>
          <p:nvPr>
            <p:ph idx="1"/>
          </p:nvPr>
        </p:nvSpPr>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Technical Submissions: Run SPs from Previous Topics </a:t>
            </a:r>
          </a:p>
          <a:p>
            <a:pPr marL="800100" lvl="1" indent="-342900">
              <a:buFont typeface="Arial" panose="020B0604020202020204" pitchFamily="34" charset="0"/>
              <a:buChar char="•"/>
            </a:pPr>
            <a:r>
              <a:rPr lang="en-GB" sz="1100" i="1" dirty="0"/>
              <a:t>Pending requests</a:t>
            </a:r>
            <a:endParaRPr lang="en-US" sz="1100" i="1" dirty="0"/>
          </a:p>
          <a:p>
            <a:pPr lvl="0">
              <a:buFont typeface="Arial" panose="020B0604020202020204" pitchFamily="34" charset="0"/>
              <a:buChar char="•"/>
            </a:pPr>
            <a:r>
              <a:rPr lang="en-GB" sz="1200" dirty="0"/>
              <a:t>Technical Submissions: Proposed Draft Text (PDTs) for fixings TBDs</a:t>
            </a:r>
          </a:p>
          <a:p>
            <a:pPr marL="800100" lvl="1" indent="-342900">
              <a:buFont typeface="Arial" panose="020B0604020202020204" pitchFamily="34" charset="0"/>
              <a:buChar char="•"/>
            </a:pPr>
            <a:r>
              <a:rPr lang="en-GB" sz="1100" dirty="0">
                <a:hlinkClick r:id="rId2"/>
              </a:rPr>
              <a:t>0014r0</a:t>
            </a:r>
            <a:r>
              <a:rPr lang="en-GB" sz="1100" dirty="0"/>
              <a:t> Modulation Accuracy  									  Wook Bong Lee</a:t>
            </a:r>
          </a:p>
          <a:p>
            <a:pPr marL="800100" lvl="1" indent="-342900">
              <a:buFont typeface="Arial" panose="020B0604020202020204" pitchFamily="34" charset="0"/>
              <a:buChar char="•"/>
            </a:pPr>
            <a:r>
              <a:rPr lang="en-GB" sz="1100" dirty="0">
                <a:hlinkClick r:id="rId3"/>
              </a:rPr>
              <a:t>0013r0</a:t>
            </a:r>
            <a:r>
              <a:rPr lang="en-GB" sz="1100" dirty="0"/>
              <a:t> Receive specification: General and receiver minimum input sensitivity and channel rejection Wook Bong Lee</a:t>
            </a:r>
            <a:endParaRPr lang="en-US" sz="1100" dirty="0"/>
          </a:p>
          <a:p>
            <a:pPr lvl="0">
              <a:buFont typeface="Arial" panose="020B0604020202020204" pitchFamily="34" charset="0"/>
              <a:buChar char="•"/>
            </a:pPr>
            <a:r>
              <a:rPr lang="en-GB" sz="1200" dirty="0"/>
              <a:t>Technical Submissions:</a:t>
            </a:r>
          </a:p>
          <a:p>
            <a:pPr marL="800100" lvl="1" indent="-342900">
              <a:buFont typeface="Arial" panose="020B0604020202020204" pitchFamily="34" charset="0"/>
              <a:buChar char="•"/>
            </a:pPr>
            <a:r>
              <a:rPr lang="en-US" sz="1100" dirty="0">
                <a:hlinkClick r:id="rId4"/>
              </a:rPr>
              <a:t>0015r0</a:t>
            </a:r>
            <a:r>
              <a:rPr lang="en-US" sz="1100" dirty="0"/>
              <a:t> Clarification of 80 MHz operation in wider-BW OFDMA					Sigurd Schelstraete</a:t>
            </a:r>
          </a:p>
          <a:p>
            <a:pPr marL="800100" lvl="1" indent="-342900">
              <a:buFont typeface="Arial" panose="020B0604020202020204" pitchFamily="34" charset="0"/>
              <a:buChar char="•"/>
            </a:pPr>
            <a:r>
              <a:rPr lang="en-US" sz="1100" dirty="0">
                <a:hlinkClick r:id="rId5"/>
              </a:rPr>
              <a:t>1886r1</a:t>
            </a:r>
            <a:r>
              <a:rPr lang="en-US" sz="1100" dirty="0"/>
              <a:t> RU Adaptation in TB UL MU Transmission						Yanyi Ding</a:t>
            </a:r>
          </a:p>
          <a:p>
            <a:pPr marL="800100" lvl="1" indent="-342900">
              <a:buFont typeface="Arial" panose="020B0604020202020204" pitchFamily="34" charset="0"/>
              <a:buChar char="•"/>
            </a:pPr>
            <a:r>
              <a:rPr lang="en-US" sz="1100" dirty="0"/>
              <a:t>0012r0 Considerations on Open Issues PHY requirements						Wook Bong Lee</a:t>
            </a:r>
          </a:p>
          <a:p>
            <a:pPr marL="800100" lvl="1" indent="-342900">
              <a:buFont typeface="Arial" panose="020B0604020202020204" pitchFamily="34" charset="0"/>
              <a:buChar char="•"/>
            </a:pPr>
            <a:r>
              <a:rPr lang="en-US" sz="1100" dirty="0">
                <a:hlinkClick r:id="rId6"/>
              </a:rPr>
              <a:t>0065r0</a:t>
            </a:r>
            <a:r>
              <a:rPr lang="en-US" sz="1100" dirty="0"/>
              <a:t> Spatial Reuse Fields in EHT Preamble							Alice Chen</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C48B5450-79DE-4FD5-B875-2721391F53A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E17BC8C-45E1-41C0-8FDF-C0C228CB6AE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0A28A1F-2074-47CF-9F71-6D0F8F0D15FE}"/>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3263408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January 11-15,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highlight>
                  <a:srgbClr val="FFFF00"/>
                </a:highlight>
              </a:rPr>
              <a:t>Wednesday MAC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a:xfrm>
            <a:off x="685800" y="1751014"/>
            <a:ext cx="7770813" cy="4773612"/>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Technical Submissions: Run SPs from Previous Topics [</a:t>
            </a:r>
            <a:r>
              <a:rPr lang="en-GB" sz="1200" dirty="0">
                <a:solidFill>
                  <a:schemeClr val="tx1"/>
                </a:solidFill>
              </a:rPr>
              <a:t>10’ each </a:t>
            </a:r>
            <a:r>
              <a:rPr lang="en-GB" sz="1200" dirty="0" err="1">
                <a:solidFill>
                  <a:schemeClr val="tx1"/>
                </a:solidFill>
              </a:rPr>
              <a:t>preso</a:t>
            </a:r>
            <a:r>
              <a:rPr lang="en-GB" sz="1200" dirty="0"/>
              <a:t>]:</a:t>
            </a:r>
          </a:p>
          <a:p>
            <a:pPr lvl="1">
              <a:buFont typeface="Arial" panose="020B0604020202020204" pitchFamily="34" charset="0"/>
              <a:buChar char="•"/>
            </a:pPr>
            <a:r>
              <a:rPr lang="en-US" sz="1000" dirty="0">
                <a:hlinkClick r:id="rId2"/>
              </a:rPr>
              <a:t>442r3</a:t>
            </a:r>
            <a:r>
              <a:rPr lang="en-US" sz="1000" dirty="0"/>
              <a:t> MLA: Group addressed frames delivery 				Duncan Ho 			[2 SPs]</a:t>
            </a:r>
          </a:p>
          <a:p>
            <a:pPr lvl="1">
              <a:buFont typeface="Arial" panose="020B0604020202020204" pitchFamily="34" charset="0"/>
              <a:buChar char="•"/>
            </a:pPr>
            <a:r>
              <a:rPr lang="en-US" sz="1000" dirty="0">
                <a:hlinkClick r:id="rId3"/>
              </a:rPr>
              <a:t>903r9</a:t>
            </a:r>
            <a:r>
              <a:rPr lang="en-US" sz="1000" dirty="0"/>
              <a:t> Multi-link Group Addressed Data Frame Delivery Follow up 	Po-Kai Huang			[2 SPs]</a:t>
            </a:r>
          </a:p>
          <a:p>
            <a:pPr lvl="0">
              <a:buFont typeface="Arial" panose="020B0604020202020204" pitchFamily="34" charset="0"/>
              <a:buChar char="•"/>
            </a:pPr>
            <a:r>
              <a:rPr lang="en-GB" sz="1200" dirty="0"/>
              <a:t>Technical Submissions: Proposed Draft Text (PDTs) for fixings TBDs</a:t>
            </a:r>
          </a:p>
          <a:p>
            <a:pPr lvl="1">
              <a:buFont typeface="Arial" panose="020B0604020202020204" pitchFamily="34" charset="0"/>
              <a:buChar char="•"/>
            </a:pPr>
            <a:r>
              <a:rPr lang="en-US" sz="1000" dirty="0">
                <a:hlinkClick r:id="rId4"/>
              </a:rPr>
              <a:t>1722r4</a:t>
            </a:r>
            <a:r>
              <a:rPr lang="en-US" sz="1000" dirty="0"/>
              <a:t> MAC-PDT-NSEP-TBDs					Subir Das			[SP only-10 mins]</a:t>
            </a:r>
          </a:p>
          <a:p>
            <a:pPr lvl="1">
              <a:buFont typeface="Arial" panose="020B0604020202020204" pitchFamily="34" charset="0"/>
              <a:buChar char="•"/>
            </a:pPr>
            <a:r>
              <a:rPr lang="en-US" sz="1000" dirty="0">
                <a:hlinkClick r:id="rId5"/>
              </a:rPr>
              <a:t>0073r2</a:t>
            </a:r>
            <a:r>
              <a:rPr lang="en-US" sz="1000" dirty="0"/>
              <a:t> PDT-MAC-MLO-CSA </a:t>
            </a:r>
            <a:r>
              <a:rPr lang="en-US" sz="1000" dirty="0" err="1"/>
              <a:t>eCSA</a:t>
            </a:r>
            <a:r>
              <a:rPr lang="en-US" sz="1000" dirty="0"/>
              <a:t> quiet element			Laurent Cariou			[SP only-10 mins]</a:t>
            </a:r>
          </a:p>
          <a:p>
            <a:pPr lvl="1">
              <a:buFont typeface="Arial" panose="020B0604020202020204" pitchFamily="34" charset="0"/>
              <a:buChar char="•"/>
            </a:pPr>
            <a:r>
              <a:rPr lang="en-US" sz="1000" dirty="0">
                <a:hlinkClick r:id="rId6"/>
              </a:rPr>
              <a:t>0077r0</a:t>
            </a:r>
            <a:r>
              <a:rPr lang="en-US" sz="1000" dirty="0"/>
              <a:t> MAC-PDT-</a:t>
            </a:r>
            <a:r>
              <a:rPr lang="en-US" sz="1000" dirty="0" err="1"/>
              <a:t>WideBand</a:t>
            </a:r>
            <a:r>
              <a:rPr lang="en-US" sz="1000" dirty="0"/>
              <a:t> BW Signaling TBDs			Yunbo Li			[15 mins]</a:t>
            </a:r>
          </a:p>
          <a:p>
            <a:pPr lvl="1">
              <a:buFont typeface="Arial" panose="020B0604020202020204" pitchFamily="34" charset="0"/>
              <a:buChar char="•"/>
            </a:pPr>
            <a:r>
              <a:rPr lang="en-US" sz="1000" dirty="0">
                <a:hlinkClick r:id="rId7"/>
              </a:rPr>
              <a:t>0080r0</a:t>
            </a:r>
            <a:r>
              <a:rPr lang="en-US" sz="1000" dirty="0"/>
              <a:t> TWT for MLD						Ming Gan			[15 mins]</a:t>
            </a:r>
          </a:p>
          <a:p>
            <a:pPr>
              <a:buFont typeface="Arial" panose="020B0604020202020204" pitchFamily="34" charset="0"/>
              <a:buChar char="•"/>
            </a:pPr>
            <a:r>
              <a:rPr lang="en-GB" sz="1200" dirty="0"/>
              <a:t>Technical Submissions [30’ each </a:t>
            </a:r>
            <a:r>
              <a:rPr lang="en-GB" sz="1200" dirty="0" err="1"/>
              <a:t>preso</a:t>
            </a:r>
            <a:r>
              <a:rPr lang="en-GB" sz="1200" dirty="0"/>
              <a:t>]:</a:t>
            </a:r>
          </a:p>
          <a:p>
            <a:pPr lvl="1">
              <a:buFont typeface="Arial" panose="020B0604020202020204" pitchFamily="34" charset="0"/>
              <a:buChar char="•"/>
            </a:pPr>
            <a:r>
              <a:rPr lang="en-US" sz="1000" dirty="0">
                <a:solidFill>
                  <a:schemeClr val="tx1"/>
                </a:solidFill>
                <a:hlinkClick r:id="rId8"/>
              </a:rPr>
              <a:t>1044r2</a:t>
            </a:r>
            <a:r>
              <a:rPr lang="en-US" sz="1000" dirty="0">
                <a:solidFill>
                  <a:schemeClr val="tx1"/>
                </a:solidFill>
              </a:rPr>
              <a:t> MLO: TID-to-link mapping negotiation		  	Abhishek Patil			[Q+SP (if any) 10 mins]</a:t>
            </a:r>
            <a:endParaRPr lang="en-US" sz="1000" dirty="0">
              <a:solidFill>
                <a:srgbClr val="FFC000"/>
              </a:solidFill>
              <a:hlinkClick r:id="rId9">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000" dirty="0">
                <a:solidFill>
                  <a:srgbClr val="6B9F25"/>
                </a:solidFill>
                <a:hlinkClick r:id="rId9">
                  <a:extLst>
                    <a:ext uri="{A12FA001-AC4F-418D-AE19-62706E023703}">
                      <ahyp:hlinkClr xmlns:ahyp="http://schemas.microsoft.com/office/drawing/2018/hyperlinkcolor" val="tx"/>
                    </a:ext>
                  </a:extLst>
                </a:hlinkClick>
              </a:rPr>
              <a:t>1554r3</a:t>
            </a:r>
            <a:r>
              <a:rPr lang="en-US" sz="1000" dirty="0"/>
              <a:t> ML reconfiguration						Payam Torab</a:t>
            </a:r>
          </a:p>
          <a:p>
            <a:pPr lvl="1">
              <a:buFont typeface="Arial" panose="020B0604020202020204" pitchFamily="34" charset="0"/>
              <a:buChar char="•"/>
            </a:pPr>
            <a:r>
              <a:rPr lang="en-US" sz="1000" dirty="0">
                <a:hlinkClick r:id="rId10"/>
              </a:rPr>
              <a:t>1576r0</a:t>
            </a:r>
            <a:r>
              <a:rPr lang="en-US" sz="1000" dirty="0"/>
              <a:t> Multilink Management for Non-STR Soft AP			Ronny Yongho Kim</a:t>
            </a:r>
          </a:p>
          <a:p>
            <a:pPr lvl="1">
              <a:buFont typeface="Arial" panose="020B0604020202020204" pitchFamily="34" charset="0"/>
              <a:buChar char="•"/>
            </a:pPr>
            <a:r>
              <a:rPr lang="en-US" sz="1000" dirty="0">
                <a:hlinkClick r:id="rId11"/>
              </a:rPr>
              <a:t>1551r2</a:t>
            </a:r>
            <a:r>
              <a:rPr lang="en-US" sz="1000" dirty="0"/>
              <a:t> TID-to-Link-Mapping-Negotiation				Guogang Huang</a:t>
            </a:r>
          </a:p>
          <a:p>
            <a:pPr lvl="1">
              <a:buFont typeface="Arial" panose="020B0604020202020204" pitchFamily="34" charset="0"/>
              <a:buChar char="•"/>
            </a:pPr>
            <a:r>
              <a:rPr lang="en-US" sz="1000" dirty="0">
                <a:hlinkClick r:id="rId12"/>
              </a:rPr>
              <a:t>1534r4</a:t>
            </a:r>
            <a:r>
              <a:rPr lang="en-US" sz="1000" dirty="0"/>
              <a:t> Discussion-on-multi-link-setup				Guogang Huang</a:t>
            </a:r>
          </a:p>
          <a:p>
            <a:pPr lvl="1">
              <a:buFont typeface="Arial" panose="020B0604020202020204" pitchFamily="34" charset="0"/>
              <a:buChar char="•"/>
            </a:pPr>
            <a:r>
              <a:rPr lang="en-US" sz="1000" dirty="0">
                <a:hlinkClick r:id="rId13"/>
              </a:rPr>
              <a:t>1124r1</a:t>
            </a:r>
            <a:r>
              <a:rPr lang="en-US" sz="1000" dirty="0"/>
              <a:t> ML element design						Ming Gan</a:t>
            </a: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491866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5C3A7-526B-4152-8A7F-BC9636A70131}"/>
              </a:ext>
            </a:extLst>
          </p:cNvPr>
          <p:cNvSpPr>
            <a:spLocks noGrp="1"/>
          </p:cNvSpPr>
          <p:nvPr>
            <p:ph type="title"/>
          </p:nvPr>
        </p:nvSpPr>
        <p:spPr/>
        <p:txBody>
          <a:bodyPr/>
          <a:lstStyle/>
          <a:p>
            <a:r>
              <a:rPr lang="en-US" altLang="en-US" dirty="0"/>
              <a:t>Thursday Joint Agenda (09:00-11:00)</a:t>
            </a:r>
            <a:endParaRPr lang="en-US" dirty="0"/>
          </a:p>
        </p:txBody>
      </p:sp>
      <p:sp>
        <p:nvSpPr>
          <p:cNvPr id="3" name="Content Placeholder 2">
            <a:extLst>
              <a:ext uri="{FF2B5EF4-FFF2-40B4-BE49-F238E27FC236}">
                <a16:creationId xmlns:a16="http://schemas.microsoft.com/office/drawing/2014/main" id="{49A6CCA4-296A-475E-8868-A1006DFAF806}"/>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US" altLang="en-US" sz="1800" dirty="0"/>
              <a:t>Announcements:</a:t>
            </a:r>
          </a:p>
          <a:p>
            <a:pPr lvl="0">
              <a:buFont typeface="Arial" panose="020B0604020202020204" pitchFamily="34" charset="0"/>
              <a:buChar char="•"/>
            </a:pPr>
            <a:r>
              <a:rPr lang="en-GB" sz="1800" dirty="0"/>
              <a:t>Technical Submissions: Run SPs from Previous Topics </a:t>
            </a:r>
            <a:endParaRPr lang="en-US" sz="1800" dirty="0"/>
          </a:p>
          <a:p>
            <a:pPr lvl="0">
              <a:buFont typeface="Arial" panose="020B0604020202020204" pitchFamily="34" charset="0"/>
              <a:buChar char="•"/>
            </a:pPr>
            <a:r>
              <a:rPr lang="en-GB" sz="1800" dirty="0"/>
              <a:t>Technical Submissions: Proposed Draft Text (PDTs) for fixings TBDs</a:t>
            </a:r>
            <a:endParaRPr lang="en-US" sz="1800" dirty="0"/>
          </a:p>
          <a:p>
            <a:pPr lvl="0">
              <a:buFont typeface="Arial" panose="020B0604020202020204" pitchFamily="34" charset="0"/>
              <a:buChar char="•"/>
            </a:pPr>
            <a:r>
              <a:rPr lang="en-GB" sz="1800" dirty="0"/>
              <a:t>Technical Submissions:</a:t>
            </a:r>
            <a:endParaRPr lang="en-US" sz="1800" dirty="0"/>
          </a:p>
          <a:p>
            <a:pPr>
              <a:buFont typeface="Arial" panose="020B0604020202020204" pitchFamily="34" charset="0"/>
              <a:buChar char="•"/>
            </a:pPr>
            <a:r>
              <a:rPr lang="en-GB" sz="1800" dirty="0"/>
              <a:t>Motions (concentrated within the second 60 mins of the call)</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36AFD738-F802-4585-98B5-E89B5C9DE21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DEC7435-E10D-4D9E-8645-A36BC8913D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6864F9-08FF-45A5-8C46-12D7284B4A9C}"/>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2064304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a:t>
            </a:r>
            <a:r>
              <a:rPr lang="en-GB" sz="1400"/>
              <a:t>Electronic Interim” </a:t>
            </a:r>
            <a:r>
              <a:rPr lang="en-GB" sz="1400" dirty="0"/>
              <a:t>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sschelstraete@quantenna.com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jeongki.kim@lge.com</a:t>
            </a:r>
            <a:r>
              <a:rPr lang="en-GB" sz="1200" dirty="0"/>
              <a:t>)</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a:t>January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2021</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58205</TotalTime>
  <Words>2990</Words>
  <Application>Microsoft Office PowerPoint</Application>
  <PresentationFormat>On-screen Show (4:3)</PresentationFormat>
  <Paragraphs>327</Paragraphs>
  <Slides>22</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Arial Black</vt:lpstr>
      <vt:lpstr>Calibri</vt:lpstr>
      <vt:lpstr>Monotype Sorts</vt:lpstr>
      <vt:lpstr>Times New Roman</vt:lpstr>
      <vt:lpstr>Office Theme</vt:lpstr>
      <vt:lpstr>Document</vt:lpstr>
      <vt:lpstr>TGbe January 2021 Meeting Agenda</vt:lpstr>
      <vt:lpstr>IEEE 802.11 TGbe: Enhancements for Extremely High Throughput (EHT) WLAN Task Group</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PHY Agenda (09:00-11:00)</vt:lpstr>
      <vt:lpstr>Wednesday MAC Agenda (09:00-11:00)</vt:lpstr>
      <vt:lpstr>Thursday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1313</cp:revision>
  <cp:lastPrinted>1601-01-01T00:00:00Z</cp:lastPrinted>
  <dcterms:created xsi:type="dcterms:W3CDTF">2017-01-26T15:28:16Z</dcterms:created>
  <dcterms:modified xsi:type="dcterms:W3CDTF">2021-01-12T20:23:09Z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