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26" r:id="rId20"/>
    <p:sldId id="327" r:id="rId21"/>
    <p:sldId id="329" r:id="rId22"/>
    <p:sldId id="323"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754A84-70C3-4888-8420-055C327C2C9E}" v="4" dt="2021-01-11T14:53:01.696"/>
    <p1510:client id="{E9045064-67C2-4B1A-BF15-4F22A04C4EC4}" v="129" dt="2021-01-11T14:26:38.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4:52:56.604" v="168"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05-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963-01-00be-resolve-some-phy-tbds-in-d0-2.docx" TargetMode="External"/><Relationship Id="rId7" Type="http://schemas.openxmlformats.org/officeDocument/2006/relationships/hyperlink" Target="https://mentor.ieee.org/802.11/dcn/21/11-21-0065-00-00be-spatial-reuse-fields-in-eht-preamble.pptx" TargetMode="External"/><Relationship Id="rId2" Type="http://schemas.openxmlformats.org/officeDocument/2006/relationships/hyperlink" Target="https://mentor.ieee.org/802.11/dcn/20/11-20-1958-01-00be-pdt-phy-phase-noise-per-160mhz.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86-01-00be-ru-adaptation-in-tb-ul-mu-transmission.pptx" TargetMode="External"/><Relationship Id="rId5" Type="http://schemas.openxmlformats.org/officeDocument/2006/relationships/hyperlink" Target="https://mentor.ieee.org/802.11/dcn/21/11-21-0015-00-00be-clarification-of-80-mhz-operation-in-wider-bw-ofdma.pptx" TargetMode="External"/><Relationship Id="rId4" Type="http://schemas.openxmlformats.org/officeDocument/2006/relationships/hyperlink" Target="https://mentor.ieee.org/802.11/dcn/20/11-20-1340-06-00be-pdt-phy-packet-extensio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51-02-00be-tid-to-link-mapping-negotiation.pptx" TargetMode="External"/><Relationship Id="rId3" Type="http://schemas.openxmlformats.org/officeDocument/2006/relationships/hyperlink" Target="https://mentor.ieee.org/802.11/dcn/20/11-20-1350-06-00be-enhancements-for-qos-and-low-latency-in-802-11be-r1.pptx" TargetMode="External"/><Relationship Id="rId7" Type="http://schemas.openxmlformats.org/officeDocument/2006/relationships/hyperlink" Target="https://mentor.ieee.org/802.11/dcn/20/11-20-1576-00-00be-multilink-management-for-non-str-soft-ap.pptx" TargetMode="External"/><Relationship Id="rId2" Type="http://schemas.openxmlformats.org/officeDocument/2006/relationships/hyperlink" Target="https://mentor.ieee.org/802.11/dcn/20/11-20-1009-08-00be-multi-link-hidden-terminal-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54-03-00be-ml-reconfiguration.pptx" TargetMode="External"/><Relationship Id="rId5" Type="http://schemas.openxmlformats.org/officeDocument/2006/relationships/hyperlink" Target="https://mentor.ieee.org/802.11/dcn/20/11-20-1044-02-00be-mlo-tid-to-link-mapping-negotiation.pptx" TargetMode="External"/><Relationship Id="rId10" Type="http://schemas.openxmlformats.org/officeDocument/2006/relationships/hyperlink" Target="https://mentor.ieee.org/802.11/dcn/20/11-20-1124-01-00be-ml-element-design.pptx" TargetMode="External"/><Relationship Id="rId4" Type="http://schemas.openxmlformats.org/officeDocument/2006/relationships/hyperlink" Target="https://mentor.ieee.org/802.11/dcn/20/11-20-1957-01-00be-proposed-spec-text-for-eht-mac-and-mlo-intros.docx" TargetMode="External"/><Relationship Id="rId9" Type="http://schemas.openxmlformats.org/officeDocument/2006/relationships/hyperlink" Target="https://mentor.ieee.org/802.11/dcn/20/11-20-1534-04-00be-discussion-on-multi-link-setup.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a:t>
            </a:r>
            <a:r>
              <a:rPr lang="en-US" sz="1400">
                <a:hlinkClick r:id="rId2"/>
              </a:rPr>
              <a:t>/20/11-20-1917-05-00be-jan-mar-tgbe-teleconference-agendas</a:t>
            </a:r>
            <a:r>
              <a:rPr lang="en-US" sz="1400" dirty="0">
                <a:hlinkClick r:id="rId2"/>
              </a:rPr>
              <a:t>.docx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789668"/>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a:t>
            </a:r>
          </a:p>
          <a:p>
            <a:pPr lvl="1">
              <a:buFont typeface="Arial" panose="020B0604020202020204" pitchFamily="34" charset="0"/>
              <a:buChar char="•"/>
            </a:pPr>
            <a:r>
              <a:rPr lang="en-GB" sz="1050" i="1" dirty="0"/>
              <a:t>Pending Requests</a:t>
            </a:r>
            <a:endParaRPr lang="en-US" sz="1050" i="1" dirty="0"/>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50" dirty="0">
                <a:hlinkClick r:id="rId2"/>
              </a:rPr>
              <a:t>1958r1</a:t>
            </a:r>
            <a:r>
              <a:rPr lang="en-US" sz="1050" dirty="0"/>
              <a:t> PDT-PHY-Phase-Noise-Per-160MHz					Brian Hart</a:t>
            </a:r>
          </a:p>
          <a:p>
            <a:pPr lvl="1">
              <a:buFont typeface="Arial" panose="020B0604020202020204" pitchFamily="34" charset="0"/>
              <a:buChar char="•"/>
            </a:pPr>
            <a:r>
              <a:rPr lang="en-US" sz="1050" dirty="0">
                <a:hlinkClick r:id="rId3"/>
              </a:rPr>
              <a:t>1963r1</a:t>
            </a:r>
            <a:r>
              <a:rPr lang="en-US" sz="1050" dirty="0"/>
              <a:t> Resolve some PHY TBDs in D0.2						Bin Tian</a:t>
            </a:r>
          </a:p>
          <a:p>
            <a:pPr lvl="1">
              <a:buFont typeface="Arial" panose="020B0604020202020204" pitchFamily="34" charset="0"/>
              <a:buChar char="•"/>
            </a:pPr>
            <a:r>
              <a:rPr lang="en-US" sz="1050" dirty="0">
                <a:hlinkClick r:id="rId4"/>
              </a:rPr>
              <a:t>1340r6</a:t>
            </a:r>
            <a:r>
              <a:rPr lang="en-US" sz="1050" dirty="0"/>
              <a:t> PDT-PHY-Packet Extension							Yan Zhang</a:t>
            </a:r>
          </a:p>
          <a:p>
            <a:pPr lvl="1">
              <a:buFont typeface="Arial" panose="020B0604020202020204" pitchFamily="34" charset="0"/>
              <a:buChar char="•"/>
            </a:pPr>
            <a:r>
              <a:rPr lang="en-US" sz="1050" dirty="0">
                <a:solidFill>
                  <a:srgbClr val="FF0000"/>
                </a:solidFill>
              </a:rPr>
              <a:t>1837r3</a:t>
            </a:r>
            <a:r>
              <a:rPr lang="en-US" sz="1050" dirty="0"/>
              <a:t> </a:t>
            </a:r>
            <a:r>
              <a:rPr lang="en-US" sz="1050" dirty="0" err="1"/>
              <a:t>pdt</a:t>
            </a:r>
            <a:r>
              <a:rPr lang="en-US" sz="1050" dirty="0"/>
              <a:t>-</a:t>
            </a:r>
            <a:r>
              <a:rPr lang="en-US" sz="1050" dirty="0" err="1"/>
              <a:t>phy</a:t>
            </a:r>
            <a:r>
              <a:rPr lang="en-US" sz="1050" dirty="0"/>
              <a:t>-</a:t>
            </a:r>
            <a:r>
              <a:rPr lang="en-US" sz="1050" dirty="0" err="1"/>
              <a:t>rx</a:t>
            </a:r>
            <a:r>
              <a:rPr lang="en-US" sz="1050" dirty="0"/>
              <a:t>-procedure							Xiaogang Chen</a:t>
            </a:r>
          </a:p>
          <a:p>
            <a:pPr lvl="1">
              <a:buFont typeface="Arial" panose="020B0604020202020204" pitchFamily="34" charset="0"/>
              <a:buChar char="•"/>
            </a:pPr>
            <a:r>
              <a:rPr lang="en-US" sz="1050" dirty="0">
                <a:solidFill>
                  <a:srgbClr val="FF0000"/>
                </a:solidFill>
              </a:rPr>
              <a:t>1480r2</a:t>
            </a:r>
            <a:r>
              <a:rPr lang="en-US" sz="1050" dirty="0"/>
              <a:t> </a:t>
            </a:r>
            <a:r>
              <a:rPr lang="en-US" sz="1050" dirty="0" err="1"/>
              <a:t>Spectrum_Flatness</a:t>
            </a:r>
            <a:r>
              <a:rPr lang="en-US" sz="1050" dirty="0"/>
              <a:t>								Xiaogang Chen</a:t>
            </a:r>
          </a:p>
          <a:p>
            <a:pPr lvl="0">
              <a:buFont typeface="Arial" panose="020B0604020202020204" pitchFamily="34" charset="0"/>
              <a:buChar char="•"/>
            </a:pPr>
            <a:r>
              <a:rPr lang="en-GB" sz="1200" dirty="0"/>
              <a:t>Technical Submissions:</a:t>
            </a:r>
          </a:p>
          <a:p>
            <a:pPr lvl="1">
              <a:buFont typeface="Arial" panose="020B0604020202020204" pitchFamily="34" charset="0"/>
              <a:buChar char="•"/>
            </a:pPr>
            <a:r>
              <a:rPr lang="en-US" sz="1050" b="0" dirty="0">
                <a:hlinkClick r:id="rId5"/>
              </a:rPr>
              <a:t>0015r0</a:t>
            </a:r>
            <a:r>
              <a:rPr lang="en-US" sz="1050" b="0" dirty="0"/>
              <a:t> Clarification of 80 MHz operation in wider-BW OFDMA			Sigurd Schelstraete</a:t>
            </a:r>
          </a:p>
          <a:p>
            <a:pPr lvl="1">
              <a:buFont typeface="Arial" panose="020B0604020202020204" pitchFamily="34" charset="0"/>
              <a:buChar char="•"/>
            </a:pPr>
            <a:r>
              <a:rPr lang="en-US" sz="1050" b="0" dirty="0">
                <a:hlinkClick r:id="rId6"/>
              </a:rPr>
              <a:t>1886r1</a:t>
            </a:r>
            <a:r>
              <a:rPr lang="en-US" sz="1050" b="0" dirty="0"/>
              <a:t> RU Adaptation in TB UL MU Transmission					Yanyi Ding</a:t>
            </a:r>
          </a:p>
          <a:p>
            <a:pPr lvl="1">
              <a:buFont typeface="Arial" panose="020B0604020202020204" pitchFamily="34" charset="0"/>
              <a:buChar char="•"/>
            </a:pPr>
            <a:r>
              <a:rPr lang="en-US" sz="1050" b="0" dirty="0">
                <a:solidFill>
                  <a:srgbClr val="FF0000"/>
                </a:solidFill>
              </a:rPr>
              <a:t>0049r0</a:t>
            </a:r>
            <a:r>
              <a:rPr lang="en-US" sz="1050" b="0" dirty="0"/>
              <a:t> PHY update to preamble U-SIG for D0.3					Sameer Vermani</a:t>
            </a:r>
          </a:p>
          <a:p>
            <a:pPr lvl="1">
              <a:buFont typeface="Arial" panose="020B0604020202020204" pitchFamily="34" charset="0"/>
              <a:buChar char="•"/>
            </a:pPr>
            <a:r>
              <a:rPr lang="en-US" sz="1050" b="0" dirty="0">
                <a:solidFill>
                  <a:srgbClr val="FF0000"/>
                </a:solidFill>
              </a:rPr>
              <a:t>0012r0</a:t>
            </a:r>
            <a:r>
              <a:rPr lang="en-US" sz="1050" dirty="0">
                <a:solidFill>
                  <a:srgbClr val="FF0000"/>
                </a:solidFill>
              </a:rPr>
              <a:t> </a:t>
            </a:r>
            <a:r>
              <a:rPr lang="en-US" sz="1050" b="0" dirty="0"/>
              <a:t>Considerations on Open Issues PHY requirements				Wook Bong Lee</a:t>
            </a:r>
          </a:p>
          <a:p>
            <a:pPr lvl="1">
              <a:buFont typeface="Arial" panose="020B0604020202020204" pitchFamily="34" charset="0"/>
              <a:buChar char="•"/>
            </a:pPr>
            <a:r>
              <a:rPr lang="en-US" sz="1050" dirty="0">
                <a:hlinkClick r:id="rId7"/>
              </a:rPr>
              <a:t>0065r0</a:t>
            </a:r>
            <a:r>
              <a:rPr lang="en-US" sz="1050" dirty="0"/>
              <a:t> Spatial Reuse Fields in EHT Preamble					Alice Chen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a:noFill/>
          <a:ln w="9525">
            <a:noFill/>
            <a:round/>
            <a:headEnd/>
            <a:tailEnd/>
          </a:ln>
          <a:effectLst/>
        </p:spPr>
        <p:txBody>
          <a:bodyPr vert="horz" wrap="square" lIns="92160" tIns="46080" rIns="92160" bIns="46080" numCol="1" anchor="t" anchorCtr="0" compatLnSpc="1">
            <a:prstTxWarp prst="textNoShape">
              <a:avLst/>
            </a:prstTxWarp>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Technical Submissions: Run SPs from Previous Topics [10’ each </a:t>
            </a:r>
            <a:r>
              <a:rPr lang="en-GB" sz="1400" dirty="0" err="1"/>
              <a:t>preso</a:t>
            </a:r>
            <a:r>
              <a:rPr lang="en-GB" sz="1400" dirty="0"/>
              <a:t>]</a:t>
            </a:r>
          </a:p>
          <a:p>
            <a:pPr lvl="1">
              <a:buFont typeface="Arial" panose="020B0604020202020204" pitchFamily="34" charset="0"/>
              <a:buChar char="•"/>
            </a:pPr>
            <a:r>
              <a:rPr lang="en-US" sz="1100" dirty="0">
                <a:hlinkClick r:id="rId2"/>
              </a:rPr>
              <a:t>1009r8</a:t>
            </a:r>
            <a:r>
              <a:rPr lang="en-US" sz="1100" dirty="0"/>
              <a:t> Multi-link hidden terminal-follow-up				Dibakar Das    	  	   [1 SP]</a:t>
            </a:r>
          </a:p>
          <a:p>
            <a:pPr lvl="1">
              <a:buFont typeface="Arial" panose="020B0604020202020204" pitchFamily="34" charset="0"/>
              <a:buChar char="•"/>
            </a:pPr>
            <a:r>
              <a:rPr lang="en-US" sz="1100" dirty="0">
                <a:hlinkClick r:id="rId3"/>
              </a:rPr>
              <a:t>1350r6</a:t>
            </a:r>
            <a:r>
              <a:rPr lang="en-US" sz="1100" dirty="0"/>
              <a:t> Enhancements for QoS and low latency in 802.11be R1</a:t>
            </a:r>
            <a:r>
              <a:rPr lang="en-US" sz="1100"/>
              <a:t>	</a:t>
            </a:r>
            <a:r>
              <a:rPr lang="en-US" sz="1100" dirty="0"/>
              <a:t>	Dibakar Das                  	   [3 SPs]</a:t>
            </a:r>
          </a:p>
          <a:p>
            <a:pPr>
              <a:buFont typeface="Arial" panose="020B0604020202020204" pitchFamily="34" charset="0"/>
              <a:buChar char="•"/>
            </a:pPr>
            <a:r>
              <a:rPr lang="en-GB" sz="1400" dirty="0"/>
              <a:t>Technical Submissions: Proposed Draft Text (PDTs) for fixings TBDs</a:t>
            </a:r>
          </a:p>
          <a:p>
            <a:pPr lvl="1">
              <a:buFont typeface="Arial" panose="020B0604020202020204" pitchFamily="34" charset="0"/>
              <a:buChar char="•"/>
            </a:pPr>
            <a:r>
              <a:rPr lang="en-US" sz="1100" dirty="0">
                <a:hlinkClick r:id="rId4"/>
              </a:rPr>
              <a:t>1957r1</a:t>
            </a:r>
            <a:r>
              <a:rPr lang="en-US" sz="1100" dirty="0"/>
              <a:t> Proposed Spec Text for EHT MAC and MLO Intros		Carol Ansley</a:t>
            </a:r>
          </a:p>
          <a:p>
            <a:pPr>
              <a:buFont typeface="Arial" panose="020B0604020202020204" pitchFamily="34" charset="0"/>
              <a:buChar char="•"/>
            </a:pPr>
            <a:r>
              <a:rPr lang="en-GB" sz="1400" dirty="0"/>
              <a:t>Technical Submissions [30’ each </a:t>
            </a:r>
            <a:r>
              <a:rPr lang="en-GB" sz="1400" dirty="0" err="1"/>
              <a:t>preso</a:t>
            </a:r>
            <a:r>
              <a:rPr lang="en-GB" sz="1400" dirty="0"/>
              <a:t>]:</a:t>
            </a:r>
          </a:p>
          <a:p>
            <a:pPr lvl="1">
              <a:buFont typeface="Arial" panose="020B0604020202020204" pitchFamily="34" charset="0"/>
              <a:buChar char="•"/>
            </a:pPr>
            <a:r>
              <a:rPr lang="en-US" sz="1100" dirty="0">
                <a:hlinkClick r:id="rId5"/>
              </a:rPr>
              <a:t>1044r2</a:t>
            </a:r>
            <a:r>
              <a:rPr lang="en-US" sz="1100" dirty="0"/>
              <a:t> MLO: TID-to-link mapping negotiation		  		Abhishek Patil</a:t>
            </a:r>
          </a:p>
          <a:p>
            <a:pPr lvl="1">
              <a:buFont typeface="Arial" panose="020B0604020202020204" pitchFamily="34" charset="0"/>
              <a:buChar char="•"/>
            </a:pPr>
            <a:r>
              <a:rPr lang="en-US" sz="1100" dirty="0">
                <a:hlinkClick r:id="rId6"/>
              </a:rPr>
              <a:t>1554r3</a:t>
            </a:r>
            <a:r>
              <a:rPr lang="en-US" sz="1100" dirty="0"/>
              <a:t> ML reconfiguration						Payam Torab</a:t>
            </a:r>
          </a:p>
          <a:p>
            <a:pPr lvl="1">
              <a:buFont typeface="Arial" panose="020B0604020202020204" pitchFamily="34" charset="0"/>
              <a:buChar char="•"/>
            </a:pPr>
            <a:r>
              <a:rPr lang="en-US" sz="1100" dirty="0">
                <a:hlinkClick r:id="rId7"/>
              </a:rPr>
              <a:t>1576r0</a:t>
            </a:r>
            <a:r>
              <a:rPr lang="en-US" sz="1100" dirty="0"/>
              <a:t> Multilink Management for Non-STR Soft AP			Ronny Yongho Kim</a:t>
            </a:r>
          </a:p>
          <a:p>
            <a:pPr lvl="1">
              <a:buFont typeface="Arial" panose="020B0604020202020204" pitchFamily="34" charset="0"/>
              <a:buChar char="•"/>
            </a:pPr>
            <a:r>
              <a:rPr lang="en-US" sz="1100" dirty="0">
                <a:hlinkClick r:id="rId8"/>
              </a:rPr>
              <a:t>1551r2</a:t>
            </a:r>
            <a:r>
              <a:rPr lang="en-US" sz="1100" dirty="0"/>
              <a:t> TID-to-Link-Mapping-Negotiation					Guogang Huang</a:t>
            </a:r>
          </a:p>
          <a:p>
            <a:pPr lvl="1">
              <a:buFont typeface="Arial" panose="020B0604020202020204" pitchFamily="34" charset="0"/>
              <a:buChar char="•"/>
            </a:pPr>
            <a:r>
              <a:rPr lang="en-US" sz="1100" dirty="0">
                <a:hlinkClick r:id="rId9"/>
              </a:rPr>
              <a:t>1534r4</a:t>
            </a:r>
            <a:r>
              <a:rPr lang="en-US" sz="1100" dirty="0"/>
              <a:t> Discussion-on-multi-link-setup					Guogang Huang</a:t>
            </a:r>
          </a:p>
          <a:p>
            <a:pPr lvl="1">
              <a:buFont typeface="Arial" panose="020B0604020202020204" pitchFamily="34" charset="0"/>
              <a:buChar char="•"/>
            </a:pPr>
            <a:r>
              <a:rPr lang="en-US" sz="1100" dirty="0">
                <a:hlinkClick r:id="rId10"/>
              </a:rPr>
              <a:t>1124r1</a:t>
            </a:r>
            <a:r>
              <a:rPr lang="en-US" sz="1100" dirty="0"/>
              <a:t> ML element design						Ming Gan</a:t>
            </a:r>
          </a:p>
          <a:p>
            <a:pPr>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Wednesday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Announcements:</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a:buFont typeface="Arial" panose="020B0604020202020204" pitchFamily="34" charset="0"/>
              <a:buChar char="•"/>
            </a:pPr>
            <a:r>
              <a:rPr lang="en-GB" sz="1800" dirty="0"/>
              <a:t>Motions (concentrated within the second 60 mins of the call)</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Telecons (&lt;Month&gt;)”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58165</TotalTime>
  <Words>2638</Words>
  <Application>Microsoft Office PowerPoint</Application>
  <PresentationFormat>On-screen Show (4:3)</PresentationFormat>
  <Paragraphs>304</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2021-01-11T14:53:02Z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