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26" r:id="rId20"/>
    <p:sldId id="327" r:id="rId21"/>
    <p:sldId id="329" r:id="rId22"/>
    <p:sldId id="323"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045064-67C2-4B1A-BF15-4F22A04C4EC4}" v="84" dt="2021-01-11T03:37:25.1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03:38:43.058" v="699" actId="20577"/>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03:37:53.419" v="681" actId="114"/>
        <pc:sldMkLst>
          <pc:docMk/>
          <pc:sldMk cId="596865926" sldId="324"/>
        </pc:sldMkLst>
        <pc:spChg chg="mod">
          <ac:chgData name="Alfred Asterjadhi" userId="39de57b9-85c0-4fd1-aaac-8ca2b6560ad0" providerId="ADAL" clId="{E9045064-67C2-4B1A-BF15-4F22A04C4EC4}" dt="2021-01-11T03:37:53.419" v="681" actId="114"/>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03:38:43.058" v="699" actId="20577"/>
        <pc:sldMkLst>
          <pc:docMk/>
          <pc:sldMk cId="3464474659" sldId="325"/>
        </pc:sldMkLst>
        <pc:spChg chg="mod">
          <ac:chgData name="Alfred Asterjadhi" userId="39de57b9-85c0-4fd1-aaac-8ca2b6560ad0" providerId="ADAL" clId="{E9045064-67C2-4B1A-BF15-4F22A04C4EC4}" dt="2021-01-11T03:38:43.058" v="699" actId="20577"/>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1963-01-00be-resolve-some-phy-tbds-in-d0-2.docx" TargetMode="External"/><Relationship Id="rId2" Type="http://schemas.openxmlformats.org/officeDocument/2006/relationships/hyperlink" Target="https://mentor.ieee.org/802.11/dcn/20/11-20-1958-01-00be-pdt-phy-phase-noise-per-160mhz.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886-01-00be-ru-adaptation-in-tb-ul-mu-transmission.pptx" TargetMode="External"/><Relationship Id="rId5" Type="http://schemas.openxmlformats.org/officeDocument/2006/relationships/hyperlink" Target="https://mentor.ieee.org/802.11/dcn/21/11-21-0015-00-00be-clarification-of-80-mhz-operation-in-wider-bw-ofdma.pptx" TargetMode="External"/><Relationship Id="rId4" Type="http://schemas.openxmlformats.org/officeDocument/2006/relationships/hyperlink" Target="https://mentor.ieee.org/802.11/dcn/20/11-20-1340-06-00be-pdt-phy-packet-extension.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1551-02-00be-tid-to-link-mapping-negotiation.pptx" TargetMode="External"/><Relationship Id="rId3" Type="http://schemas.openxmlformats.org/officeDocument/2006/relationships/hyperlink" Target="https://mentor.ieee.org/802.11/dcn/20/11-20-1350-06-00be-enhancements-for-qos-and-low-latency-in-802-11be-r1.pptx" TargetMode="External"/><Relationship Id="rId7" Type="http://schemas.openxmlformats.org/officeDocument/2006/relationships/hyperlink" Target="https://mentor.ieee.org/802.11/dcn/20/11-20-1576-00-00be-multilink-management-for-non-str-soft-ap.pptx" TargetMode="External"/><Relationship Id="rId2" Type="http://schemas.openxmlformats.org/officeDocument/2006/relationships/hyperlink" Target="https://mentor.ieee.org/802.11/dcn/20/11-20-1009-08-00be-multi-link-hidden-terminal-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54-03-00be-ml-reconfiguration.pptx" TargetMode="External"/><Relationship Id="rId5" Type="http://schemas.openxmlformats.org/officeDocument/2006/relationships/hyperlink" Target="https://mentor.ieee.org/802.11/dcn/20/11-20-1044-02-00be-mlo-tid-to-link-mapping-negotiation.pptx" TargetMode="External"/><Relationship Id="rId10" Type="http://schemas.openxmlformats.org/officeDocument/2006/relationships/hyperlink" Target="https://mentor.ieee.org/802.11/dcn/20/11-20-1124-01-00be-ml-element-design.pptx" TargetMode="External"/><Relationship Id="rId4" Type="http://schemas.openxmlformats.org/officeDocument/2006/relationships/hyperlink" Target="https://mentor.ieee.org/802.11/dcn/20/11-20-1957-01-00be-proposed-spec-text-for-eht-mac-and-mlo-intros.docx" TargetMode="External"/><Relationship Id="rId9" Type="http://schemas.openxmlformats.org/officeDocument/2006/relationships/hyperlink" Target="https://mentor.ieee.org/802.11/dcn/20/11-20-1534-04-00be-discussion-on-multi-link-setup.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5" Type="http://schemas.openxmlformats.org/officeDocument/2006/relationships/hyperlink" Target="mailto:sschelstraete@quantenna.com" TargetMode="External"/><Relationship Id="rId4" Type="http://schemas.openxmlformats.org/officeDocument/2006/relationships/hyperlink" Target="mailto:tianyu@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600200"/>
            <a:ext cx="4343399" cy="3161505"/>
          </a:xfrm>
        </p:spPr>
        <p:txBody>
          <a:bodyPr/>
          <a:lstStyle/>
          <a:p>
            <a:pPr lvl="0">
              <a:buFont typeface="Arial" panose="020B0604020202020204" pitchFamily="34" charset="0"/>
              <a:buChar char="•"/>
            </a:pPr>
            <a:r>
              <a:rPr lang="en-US" altLang="en-US" sz="1600" dirty="0"/>
              <a:t>Monday PHY (19:00-21:00)</a:t>
            </a:r>
          </a:p>
          <a:p>
            <a:pPr marL="800100" lvl="1" indent="-342900">
              <a:buFont typeface="Arial" panose="020B0604020202020204" pitchFamily="34" charset="0"/>
              <a:buChar char="•"/>
            </a:pPr>
            <a:r>
              <a:rPr lang="en-US" altLang="en-US" sz="1400" dirty="0"/>
              <a:t>PHY Ad-Hoc session (chaired by Tianyu Wu)</a:t>
            </a:r>
          </a:p>
          <a:p>
            <a:pPr marL="1200150" lvl="2" indent="-342900">
              <a:buFont typeface="Arial" panose="020B0604020202020204" pitchFamily="34" charset="0"/>
              <a:buChar char="•"/>
            </a:pPr>
            <a:r>
              <a:rPr lang="en-US" altLang="en-US" sz="1200" dirty="0"/>
              <a:t>Call meeting to order </a:t>
            </a:r>
          </a:p>
          <a:p>
            <a:pPr marL="1200150" lvl="2" indent="-342900">
              <a:buFont typeface="Arial" panose="020B0604020202020204" pitchFamily="34" charset="0"/>
              <a:buChar char="•"/>
            </a:pPr>
            <a:r>
              <a:rPr lang="en-US" altLang="en-US" sz="1200" dirty="0"/>
              <a:t>IEEE-SA Policies and Procedure</a:t>
            </a:r>
          </a:p>
          <a:p>
            <a:pPr marL="1200150" lvl="2" indent="-342900">
              <a:buFont typeface="Arial" panose="020B0604020202020204" pitchFamily="34" charset="0"/>
              <a:buChar char="•"/>
            </a:pPr>
            <a:r>
              <a:rPr lang="en-US" altLang="en-US" sz="1200" dirty="0"/>
              <a:t>Presentation of submissions</a:t>
            </a:r>
          </a:p>
          <a:p>
            <a:pPr marL="1200150" lvl="2" indent="-342900">
              <a:buFont typeface="Arial" panose="020B0604020202020204" pitchFamily="34" charset="0"/>
              <a:buChar char="•"/>
            </a:pPr>
            <a:r>
              <a:rPr lang="en-US" altLang="en-US" sz="1200" dirty="0"/>
              <a:t>Recess</a:t>
            </a:r>
          </a:p>
          <a:p>
            <a:pPr>
              <a:buFont typeface="Arial" panose="020B0604020202020204" pitchFamily="34" charset="0"/>
              <a:buChar char="•"/>
            </a:pPr>
            <a:r>
              <a:rPr lang="en-US" altLang="en-US" sz="1600" dirty="0"/>
              <a:t>Wednesday PHY (09:00-11:00)</a:t>
            </a:r>
          </a:p>
          <a:p>
            <a:pPr marL="800100" lvl="1" indent="-342900">
              <a:buFont typeface="Arial" panose="020B0604020202020204" pitchFamily="34" charset="0"/>
              <a:buChar char="•"/>
            </a:pPr>
            <a:r>
              <a:rPr lang="en-US" altLang="en-US" sz="1400" dirty="0"/>
              <a:t>PHY Ad-Hoc session (chaired by Tianyu Wu)</a:t>
            </a:r>
          </a:p>
          <a:p>
            <a:pPr marL="1200150" lvl="2" indent="-342900">
              <a:buFont typeface="Arial" panose="020B0604020202020204" pitchFamily="34" charset="0"/>
              <a:buChar char="•"/>
            </a:pPr>
            <a:r>
              <a:rPr lang="en-US" altLang="en-US" sz="1200" dirty="0"/>
              <a:t>Call meeting to order </a:t>
            </a:r>
          </a:p>
          <a:p>
            <a:pPr marL="1200150" lvl="2" indent="-342900">
              <a:buFont typeface="Arial" panose="020B0604020202020204" pitchFamily="34" charset="0"/>
              <a:buChar char="•"/>
            </a:pPr>
            <a:r>
              <a:rPr lang="en-US" altLang="en-US" sz="1200" dirty="0"/>
              <a:t>IEEE-SA Policies and Procedure</a:t>
            </a:r>
          </a:p>
          <a:p>
            <a:pPr marL="1200150" lvl="2" indent="-342900">
              <a:buFont typeface="Arial" panose="020B0604020202020204" pitchFamily="34" charset="0"/>
              <a:buChar char="•"/>
            </a:pPr>
            <a:r>
              <a:rPr lang="en-US" altLang="en-US" sz="1200" dirty="0"/>
              <a:t>Presentation of submissions</a:t>
            </a:r>
          </a:p>
          <a:p>
            <a:pPr marL="1200150" lvl="2" indent="-342900">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600201"/>
            <a:ext cx="4441272" cy="31615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Monday MAC (19:00-21:00)</a:t>
            </a:r>
          </a:p>
          <a:p>
            <a:pPr marL="800100" lvl="1" indent="-342900">
              <a:buFont typeface="Arial" panose="020B0604020202020204" pitchFamily="34" charset="0"/>
              <a:buChar char="•"/>
            </a:pPr>
            <a:r>
              <a:rPr lang="en-US" altLang="en-US" sz="1400" kern="0" dirty="0"/>
              <a:t>MAC Ad-Hoc session (chaired by Jeongki Kim)</a:t>
            </a:r>
          </a:p>
          <a:p>
            <a:pPr marL="1200150" lvl="2" indent="-342900">
              <a:buFont typeface="Arial" panose="020B0604020202020204" pitchFamily="34" charset="0"/>
              <a:buChar char="•"/>
            </a:pPr>
            <a:r>
              <a:rPr lang="en-US" altLang="en-US" sz="1200" kern="0" dirty="0"/>
              <a:t>Call meeting to order </a:t>
            </a:r>
          </a:p>
          <a:p>
            <a:pPr marL="1200150" lvl="2" indent="-342900">
              <a:buFont typeface="Arial" panose="020B0604020202020204" pitchFamily="34" charset="0"/>
              <a:buChar char="•"/>
            </a:pPr>
            <a:r>
              <a:rPr lang="en-US" altLang="en-US" sz="1200" kern="0" dirty="0"/>
              <a:t>IEEE-SA </a:t>
            </a:r>
            <a:r>
              <a:rPr lang="en-US" altLang="en-US" sz="1200" dirty="0"/>
              <a:t>Policies </a:t>
            </a:r>
            <a:r>
              <a:rPr lang="en-US" altLang="en-US" sz="1200" kern="0" dirty="0"/>
              <a:t>and Procedure</a:t>
            </a:r>
          </a:p>
          <a:p>
            <a:pPr marL="1200150" lvl="2" indent="-342900">
              <a:buFont typeface="Arial" panose="020B0604020202020204" pitchFamily="34" charset="0"/>
              <a:buChar char="•"/>
            </a:pPr>
            <a:r>
              <a:rPr lang="en-US" altLang="en-US" sz="1200" kern="0" dirty="0"/>
              <a:t>Presentation of submissions</a:t>
            </a:r>
          </a:p>
          <a:p>
            <a:pPr marL="1200150" lvl="2" indent="-342900">
              <a:buFont typeface="Arial" panose="020B0604020202020204" pitchFamily="34" charset="0"/>
              <a:buChar char="•"/>
            </a:pPr>
            <a:r>
              <a:rPr lang="en-US" altLang="en-US" sz="1200" kern="0" dirty="0"/>
              <a:t>Recess</a:t>
            </a:r>
          </a:p>
          <a:p>
            <a:pPr>
              <a:buFont typeface="Arial" panose="020B0604020202020204" pitchFamily="34" charset="0"/>
              <a:buChar char="•"/>
            </a:pPr>
            <a:r>
              <a:rPr lang="en-US" altLang="en-US" sz="1600" kern="0" dirty="0"/>
              <a:t>Wednesday MAC (09:00-11:00)</a:t>
            </a:r>
          </a:p>
          <a:p>
            <a:pPr marL="800100" lvl="1" indent="-342900">
              <a:buFont typeface="Arial" panose="020B0604020202020204" pitchFamily="34" charset="0"/>
              <a:buChar char="•"/>
            </a:pPr>
            <a:r>
              <a:rPr lang="en-US" altLang="en-US" sz="1400" kern="0" dirty="0"/>
              <a:t>MAC Ad-Hoc session (chaired by Jeongki Kim)</a:t>
            </a:r>
          </a:p>
          <a:p>
            <a:pPr marL="1200150" lvl="2" indent="-342900">
              <a:buFont typeface="Arial" panose="020B0604020202020204" pitchFamily="34" charset="0"/>
              <a:buChar char="•"/>
            </a:pPr>
            <a:r>
              <a:rPr lang="en-US" altLang="en-US" sz="1200" kern="0" dirty="0"/>
              <a:t>Call meeting to order </a:t>
            </a:r>
          </a:p>
          <a:p>
            <a:pPr marL="1200150" lvl="2" indent="-342900">
              <a:buFont typeface="Arial" panose="020B0604020202020204" pitchFamily="34" charset="0"/>
              <a:buChar char="•"/>
            </a:pPr>
            <a:r>
              <a:rPr lang="en-US" altLang="en-US" sz="1200" kern="0" dirty="0"/>
              <a:t>IEEE-SA IPR policy and Procedure</a:t>
            </a:r>
          </a:p>
          <a:p>
            <a:pPr marL="1200150" lvl="2" indent="-342900">
              <a:buFont typeface="Arial" panose="020B0604020202020204" pitchFamily="34" charset="0"/>
              <a:buChar char="•"/>
            </a:pPr>
            <a:r>
              <a:rPr lang="en-US" altLang="en-US" sz="1200" kern="0" dirty="0"/>
              <a:t>Presentation of submissions</a:t>
            </a:r>
          </a:p>
          <a:p>
            <a:pPr marL="1200150" lvl="2" indent="-342900">
              <a:buFont typeface="Arial" panose="020B0604020202020204" pitchFamily="34" charset="0"/>
              <a:buChar char="•"/>
            </a:pPr>
            <a:r>
              <a:rPr lang="en-US" altLang="en-US" sz="1200" kern="0" dirty="0"/>
              <a:t>Recess</a:t>
            </a:r>
          </a:p>
        </p:txBody>
      </p:sp>
      <p:sp>
        <p:nvSpPr>
          <p:cNvPr id="18" name="Content Placeholder 2">
            <a:extLst>
              <a:ext uri="{FF2B5EF4-FFF2-40B4-BE49-F238E27FC236}">
                <a16:creationId xmlns:a16="http://schemas.microsoft.com/office/drawing/2014/main" id="{85E9751F-9C9F-433F-B45B-75AD3CEE784B}"/>
              </a:ext>
            </a:extLst>
          </p:cNvPr>
          <p:cNvSpPr txBox="1">
            <a:spLocks/>
          </p:cNvSpPr>
          <p:nvPr/>
        </p:nvSpPr>
        <p:spPr bwMode="auto">
          <a:xfrm>
            <a:off x="2606679" y="4789668"/>
            <a:ext cx="4343399" cy="162321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Thursday Joint (09:00-11:00)</a:t>
            </a:r>
          </a:p>
          <a:p>
            <a:pPr marL="800100" lvl="1" indent="-342900">
              <a:buFont typeface="Arial" panose="020B0604020202020204" pitchFamily="34" charset="0"/>
              <a:buChar char="•"/>
            </a:pPr>
            <a:r>
              <a:rPr lang="en-US" altLang="en-US" sz="1200" kern="0" dirty="0"/>
              <a:t>Call meeting to order </a:t>
            </a:r>
          </a:p>
          <a:p>
            <a:pPr marL="800100" lvl="1" indent="-342900">
              <a:buFont typeface="Arial" panose="020B0604020202020204" pitchFamily="34" charset="0"/>
              <a:buChar char="•"/>
            </a:pPr>
            <a:r>
              <a:rPr lang="en-US" altLang="en-US" sz="1200" kern="0" dirty="0"/>
              <a:t>IEEE-SA </a:t>
            </a:r>
            <a:r>
              <a:rPr lang="en-US" altLang="en-US" sz="1200" dirty="0"/>
              <a:t>Policies </a:t>
            </a:r>
            <a:r>
              <a:rPr lang="en-US" altLang="en-US" sz="1200" kern="0" dirty="0"/>
              <a:t>and Procedure</a:t>
            </a:r>
          </a:p>
          <a:p>
            <a:pPr marL="800100" lvl="1" indent="-342900">
              <a:buFont typeface="Arial" panose="020B0604020202020204" pitchFamily="34" charset="0"/>
              <a:buChar char="•"/>
            </a:pPr>
            <a:r>
              <a:rPr lang="en-US" altLang="en-US" sz="1200" kern="0" dirty="0"/>
              <a:t>Motions</a:t>
            </a:r>
          </a:p>
          <a:p>
            <a:pPr marL="800100" lvl="1" indent="-342900">
              <a:buFont typeface="Arial" panose="020B0604020202020204" pitchFamily="34" charset="0"/>
              <a:buChar char="•"/>
            </a:pPr>
            <a:r>
              <a:rPr lang="en-US" altLang="en-US" sz="1200" kern="0" dirty="0"/>
              <a:t>Presentation of submissions</a:t>
            </a:r>
          </a:p>
          <a:p>
            <a:pPr marL="800100" lvl="1" indent="-342900">
              <a:buFont typeface="Arial" panose="020B0604020202020204" pitchFamily="34" charset="0"/>
              <a:buChar char="•"/>
            </a:pPr>
            <a:r>
              <a:rPr lang="en-US" altLang="en-US" sz="1200" kern="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Technical Submissions: Run SPs from Previous Topics</a:t>
            </a:r>
          </a:p>
          <a:p>
            <a:pPr lvl="1">
              <a:buFont typeface="Arial" panose="020B0604020202020204" pitchFamily="34" charset="0"/>
              <a:buChar char="•"/>
            </a:pPr>
            <a:r>
              <a:rPr lang="en-GB" sz="1200" i="1" dirty="0"/>
              <a:t>Pending Requests</a:t>
            </a:r>
            <a:endParaRPr lang="en-US" sz="1200" i="1" dirty="0"/>
          </a:p>
          <a:p>
            <a:pPr lvl="0">
              <a:buFont typeface="Arial" panose="020B0604020202020204" pitchFamily="34" charset="0"/>
              <a:buChar char="•"/>
            </a:pPr>
            <a:r>
              <a:rPr lang="en-GB" sz="1600" dirty="0"/>
              <a:t>Technical Submissions: Proposed Draft Text (PDTs) for fixings TBDs</a:t>
            </a:r>
          </a:p>
          <a:p>
            <a:pPr lvl="1">
              <a:buFont typeface="Arial" panose="020B0604020202020204" pitchFamily="34" charset="0"/>
              <a:buChar char="•"/>
            </a:pPr>
            <a:r>
              <a:rPr lang="en-US" sz="1200" dirty="0">
                <a:hlinkClick r:id="rId2"/>
              </a:rPr>
              <a:t>1958r1</a:t>
            </a:r>
            <a:r>
              <a:rPr lang="en-US" sz="1200" dirty="0"/>
              <a:t> PDT-PHY-Phase-Noise-Per-160MHz					Brian Hart</a:t>
            </a:r>
          </a:p>
          <a:p>
            <a:pPr lvl="1">
              <a:buFont typeface="Arial" panose="020B0604020202020204" pitchFamily="34" charset="0"/>
              <a:buChar char="•"/>
            </a:pPr>
            <a:r>
              <a:rPr lang="en-US" sz="1200" dirty="0">
                <a:hlinkClick r:id="rId3"/>
              </a:rPr>
              <a:t>1963r1</a:t>
            </a:r>
            <a:r>
              <a:rPr lang="en-US" sz="1200" dirty="0"/>
              <a:t> Resolve some PHY TBDs in D0.2					Bin Tian</a:t>
            </a:r>
          </a:p>
          <a:p>
            <a:pPr lvl="1">
              <a:buFont typeface="Arial" panose="020B0604020202020204" pitchFamily="34" charset="0"/>
              <a:buChar char="•"/>
            </a:pPr>
            <a:r>
              <a:rPr lang="en-US" sz="1200" dirty="0">
                <a:hlinkClick r:id="rId4"/>
              </a:rPr>
              <a:t>1340r6</a:t>
            </a:r>
            <a:r>
              <a:rPr lang="en-US" sz="1200" dirty="0"/>
              <a:t> PDT-PHY-Packet Extension						Yan Zhang</a:t>
            </a:r>
          </a:p>
          <a:p>
            <a:pPr lvl="0">
              <a:buFont typeface="Arial" panose="020B0604020202020204" pitchFamily="34" charset="0"/>
              <a:buChar char="•"/>
            </a:pPr>
            <a:r>
              <a:rPr lang="en-GB" sz="1600" dirty="0"/>
              <a:t>Technical Submissions:</a:t>
            </a:r>
          </a:p>
          <a:p>
            <a:pPr lvl="1">
              <a:buFont typeface="Arial" panose="020B0604020202020204" pitchFamily="34" charset="0"/>
              <a:buChar char="•"/>
            </a:pPr>
            <a:r>
              <a:rPr lang="en-US" sz="1200" b="0" dirty="0">
                <a:hlinkClick r:id="rId5"/>
              </a:rPr>
              <a:t>0015r0</a:t>
            </a:r>
            <a:r>
              <a:rPr lang="en-US" sz="1200" b="0" dirty="0"/>
              <a:t> Clarification of 80 MHz operation in wider-BW OFDMA		Sigurd Schelstraete</a:t>
            </a:r>
          </a:p>
          <a:p>
            <a:pPr lvl="1">
              <a:buFont typeface="Arial" panose="020B0604020202020204" pitchFamily="34" charset="0"/>
              <a:buChar char="•"/>
            </a:pPr>
            <a:r>
              <a:rPr lang="en-US" sz="1200" b="0" dirty="0">
                <a:hlinkClick r:id="rId6"/>
              </a:rPr>
              <a:t>1886r1</a:t>
            </a:r>
            <a:r>
              <a:rPr lang="en-US" sz="1200" b="0" dirty="0"/>
              <a:t> RU Adaptation in TB UL MU Transmission				Yanyi Ding</a:t>
            </a:r>
          </a:p>
          <a:p>
            <a:pPr lvl="1">
              <a:buFont typeface="Arial" panose="020B0604020202020204" pitchFamily="34" charset="0"/>
              <a:buChar char="•"/>
            </a:pPr>
            <a:r>
              <a:rPr lang="en-US" sz="1200" b="0" dirty="0">
                <a:solidFill>
                  <a:srgbClr val="FF0000"/>
                </a:solidFill>
              </a:rPr>
              <a:t>0049r0</a:t>
            </a:r>
            <a:r>
              <a:rPr lang="en-US" sz="1200" b="0" dirty="0"/>
              <a:t> PHY update to preamble U-SIG for D0.3				Sameer Vermani</a:t>
            </a:r>
          </a:p>
          <a:p>
            <a:pPr lvl="1">
              <a:buFont typeface="Arial" panose="020B0604020202020204" pitchFamily="34" charset="0"/>
              <a:buChar char="•"/>
            </a:pPr>
            <a:r>
              <a:rPr lang="en-US" sz="1200" b="0" dirty="0">
                <a:solidFill>
                  <a:srgbClr val="FF0000"/>
                </a:solidFill>
              </a:rPr>
              <a:t>0012r0</a:t>
            </a:r>
            <a:r>
              <a:rPr lang="en-US" sz="1200" dirty="0">
                <a:solidFill>
                  <a:srgbClr val="FF0000"/>
                </a:solidFill>
              </a:rPr>
              <a:t> </a:t>
            </a:r>
            <a:r>
              <a:rPr lang="en-US" sz="1200" b="0" dirty="0"/>
              <a:t>Considerations on Open Issues PHY requirements			Wook Bong Lee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a:noFill/>
          <a:ln w="9525">
            <a:noFill/>
            <a:round/>
            <a:headEnd/>
            <a:tailEnd/>
          </a:ln>
          <a:effectLst/>
        </p:spPr>
        <p:txBody>
          <a:bodyPr vert="horz" wrap="square" lIns="92160" tIns="46080" rIns="92160" bIns="46080" numCol="1" anchor="t" anchorCtr="0" compatLnSpc="1">
            <a:prstTxWarp prst="textNoShape">
              <a:avLst/>
            </a:prstTxWarp>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Technical Submissions: Run SPs from Previous Topics [10’ each </a:t>
            </a:r>
            <a:r>
              <a:rPr lang="en-GB" sz="1400" dirty="0" err="1"/>
              <a:t>preso</a:t>
            </a:r>
            <a:r>
              <a:rPr lang="en-GB" sz="1400" dirty="0"/>
              <a:t>]</a:t>
            </a:r>
          </a:p>
          <a:p>
            <a:pPr lvl="1">
              <a:buFont typeface="Arial" panose="020B0604020202020204" pitchFamily="34" charset="0"/>
              <a:buChar char="•"/>
            </a:pPr>
            <a:r>
              <a:rPr lang="en-US" sz="1100" dirty="0">
                <a:hlinkClick r:id="rId2"/>
              </a:rPr>
              <a:t>1009r8</a:t>
            </a:r>
            <a:r>
              <a:rPr lang="en-US" sz="1100" dirty="0"/>
              <a:t> Multi-link hidden terminal-follow-up				Dibakar Das    	  	   [1 SP]</a:t>
            </a:r>
          </a:p>
          <a:p>
            <a:pPr lvl="1">
              <a:buFont typeface="Arial" panose="020B0604020202020204" pitchFamily="34" charset="0"/>
              <a:buChar char="•"/>
            </a:pPr>
            <a:r>
              <a:rPr lang="en-US" sz="1100" dirty="0">
                <a:hlinkClick r:id="rId3"/>
              </a:rPr>
              <a:t>1350r6</a:t>
            </a:r>
            <a:r>
              <a:rPr lang="en-US" sz="1100" dirty="0"/>
              <a:t> Enhancements for QoS and low latency in 802.11be R1	`	Dibakar Das                  	   [3 SPs]</a:t>
            </a:r>
          </a:p>
          <a:p>
            <a:pPr>
              <a:buFont typeface="Arial" panose="020B0604020202020204" pitchFamily="34" charset="0"/>
              <a:buChar char="•"/>
            </a:pPr>
            <a:r>
              <a:rPr lang="en-GB" sz="1400" dirty="0"/>
              <a:t>Technical Submissions: Proposed Draft Text (PDTs) for fixings TBDs</a:t>
            </a:r>
          </a:p>
          <a:p>
            <a:pPr lvl="1">
              <a:buFont typeface="Arial" panose="020B0604020202020204" pitchFamily="34" charset="0"/>
              <a:buChar char="•"/>
            </a:pPr>
            <a:r>
              <a:rPr lang="en-US" sz="1100" dirty="0">
                <a:hlinkClick r:id="rId4"/>
              </a:rPr>
              <a:t>1957r1</a:t>
            </a:r>
            <a:r>
              <a:rPr lang="en-US" sz="1100" dirty="0"/>
              <a:t> Proposed Spec Text for EHT MAC and MLO Intros		Carol Ansley</a:t>
            </a:r>
          </a:p>
          <a:p>
            <a:pPr>
              <a:buFont typeface="Arial" panose="020B0604020202020204" pitchFamily="34" charset="0"/>
              <a:buChar char="•"/>
            </a:pPr>
            <a:r>
              <a:rPr lang="en-GB" sz="1400" dirty="0"/>
              <a:t>Technical Submissions [30’ each </a:t>
            </a:r>
            <a:r>
              <a:rPr lang="en-GB" sz="1400" dirty="0" err="1"/>
              <a:t>preso</a:t>
            </a:r>
            <a:r>
              <a:rPr lang="en-GB" sz="1400" dirty="0"/>
              <a:t>]:</a:t>
            </a:r>
          </a:p>
          <a:p>
            <a:pPr lvl="1">
              <a:buFont typeface="Arial" panose="020B0604020202020204" pitchFamily="34" charset="0"/>
              <a:buChar char="•"/>
            </a:pPr>
            <a:r>
              <a:rPr lang="en-US" sz="1100" dirty="0">
                <a:hlinkClick r:id="rId5"/>
              </a:rPr>
              <a:t>1044r2</a:t>
            </a:r>
            <a:r>
              <a:rPr lang="en-US" sz="1100" dirty="0"/>
              <a:t> MLO: TID-to-link mapping negotiation		  		Abhishek Patil</a:t>
            </a:r>
          </a:p>
          <a:p>
            <a:pPr lvl="1">
              <a:buFont typeface="Arial" panose="020B0604020202020204" pitchFamily="34" charset="0"/>
              <a:buChar char="•"/>
            </a:pPr>
            <a:r>
              <a:rPr lang="en-US" sz="1100" dirty="0">
                <a:hlinkClick r:id="rId6"/>
              </a:rPr>
              <a:t>1554r3</a:t>
            </a:r>
            <a:r>
              <a:rPr lang="en-US" sz="1100" dirty="0"/>
              <a:t> ML reconfiguration						Payam Torab</a:t>
            </a:r>
          </a:p>
          <a:p>
            <a:pPr lvl="1">
              <a:buFont typeface="Arial" panose="020B0604020202020204" pitchFamily="34" charset="0"/>
              <a:buChar char="•"/>
            </a:pPr>
            <a:r>
              <a:rPr lang="en-US" sz="1100" dirty="0">
                <a:hlinkClick r:id="rId7"/>
              </a:rPr>
              <a:t>1576r0</a:t>
            </a:r>
            <a:r>
              <a:rPr lang="en-US" sz="1100" dirty="0"/>
              <a:t> Multilink Management for Non-STR Soft AP			Ronny Yongho Kim</a:t>
            </a:r>
          </a:p>
          <a:p>
            <a:pPr lvl="1">
              <a:buFont typeface="Arial" panose="020B0604020202020204" pitchFamily="34" charset="0"/>
              <a:buChar char="•"/>
            </a:pPr>
            <a:r>
              <a:rPr lang="en-US" sz="1100" dirty="0">
                <a:hlinkClick r:id="rId8"/>
              </a:rPr>
              <a:t>1551r2</a:t>
            </a:r>
            <a:r>
              <a:rPr lang="en-US" sz="1100" dirty="0"/>
              <a:t> TID-to-Link-Mapping-Negotiation					Guogang Huang</a:t>
            </a:r>
          </a:p>
          <a:p>
            <a:pPr lvl="1">
              <a:buFont typeface="Arial" panose="020B0604020202020204" pitchFamily="34" charset="0"/>
              <a:buChar char="•"/>
            </a:pPr>
            <a:r>
              <a:rPr lang="en-US" sz="1100" dirty="0">
                <a:hlinkClick r:id="rId9"/>
              </a:rPr>
              <a:t>1534r4</a:t>
            </a:r>
            <a:r>
              <a:rPr lang="en-US" sz="1100" dirty="0"/>
              <a:t> Discussion-on-multi-link-setup					Guogang Huang</a:t>
            </a:r>
          </a:p>
          <a:p>
            <a:pPr lvl="1">
              <a:buFont typeface="Arial" panose="020B0604020202020204" pitchFamily="34" charset="0"/>
              <a:buChar char="•"/>
            </a:pPr>
            <a:r>
              <a:rPr lang="en-US" sz="1100" dirty="0">
                <a:hlinkClick r:id="rId10"/>
              </a:rPr>
              <a:t>1124r1</a:t>
            </a:r>
            <a:r>
              <a:rPr lang="en-US" sz="1100" dirty="0"/>
              <a:t> ML element design						Ming Gan</a:t>
            </a:r>
          </a:p>
          <a:p>
            <a:pPr>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Wednesday PHY Agenda (09:00-11:00)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Technical Submissions: Run SPs from Previous Topics </a:t>
            </a:r>
            <a:endParaRPr lang="en-US" sz="1800" dirty="0"/>
          </a:p>
          <a:p>
            <a:pPr lvl="0">
              <a:buFont typeface="Arial" panose="020B0604020202020204" pitchFamily="34" charset="0"/>
              <a:buChar char="•"/>
            </a:pPr>
            <a:r>
              <a:rPr lang="en-GB" sz="1800" dirty="0"/>
              <a:t>Technical Submissions: Proposed Draft Text (PDTs) for fixings TBDs</a:t>
            </a:r>
            <a:endParaRPr lang="en-US" sz="1800" dirty="0"/>
          </a:p>
          <a:p>
            <a:pPr lvl="0">
              <a:buFont typeface="Arial" panose="020B0604020202020204" pitchFamily="34" charset="0"/>
              <a:buChar char="•"/>
            </a:pPr>
            <a:r>
              <a:rPr lang="en-GB" sz="1800" dirty="0"/>
              <a:t>Technical Submissions:</a:t>
            </a:r>
            <a:endParaRPr lang="en-US"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263408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11-15,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Wednesday MAC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Technical Submissions: Run SPs from Previous Topics </a:t>
            </a:r>
            <a:endParaRPr lang="en-US" sz="1800" dirty="0"/>
          </a:p>
          <a:p>
            <a:pPr lvl="0">
              <a:buFont typeface="Arial" panose="020B0604020202020204" pitchFamily="34" charset="0"/>
              <a:buChar char="•"/>
            </a:pPr>
            <a:r>
              <a:rPr lang="en-GB" sz="1800" dirty="0"/>
              <a:t>Technical Submissions: Proposed Draft Text (PDTs) for fixings TBDs</a:t>
            </a:r>
            <a:endParaRPr lang="en-US" sz="1800" dirty="0"/>
          </a:p>
          <a:p>
            <a:pPr lvl="0">
              <a:buFont typeface="Arial" panose="020B0604020202020204" pitchFamily="34" charset="0"/>
              <a:buChar char="•"/>
            </a:pPr>
            <a:r>
              <a:rPr lang="en-GB" sz="1800" dirty="0"/>
              <a:t>Technical Submissions:</a:t>
            </a:r>
            <a:endParaRPr lang="en-US"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491866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Thursday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Announcements:</a:t>
            </a:r>
          </a:p>
          <a:p>
            <a:pPr lvl="0">
              <a:buFont typeface="Arial" panose="020B0604020202020204" pitchFamily="34" charset="0"/>
              <a:buChar char="•"/>
            </a:pPr>
            <a:r>
              <a:rPr lang="en-GB" sz="1800" dirty="0"/>
              <a:t>Technical Submissions: Run SPs from Previous Topics </a:t>
            </a:r>
            <a:endParaRPr lang="en-US" sz="1800" dirty="0"/>
          </a:p>
          <a:p>
            <a:pPr lvl="0">
              <a:buFont typeface="Arial" panose="020B0604020202020204" pitchFamily="34" charset="0"/>
              <a:buChar char="•"/>
            </a:pPr>
            <a:r>
              <a:rPr lang="en-GB" sz="1800" dirty="0"/>
              <a:t>Technical Submissions: Proposed Draft Text (PDTs) for fixings TBDs</a:t>
            </a:r>
            <a:endParaRPr lang="en-US" sz="1800" dirty="0"/>
          </a:p>
          <a:p>
            <a:pPr lvl="0">
              <a:buFont typeface="Arial" panose="020B0604020202020204" pitchFamily="34" charset="0"/>
              <a:buChar char="•"/>
            </a:pPr>
            <a:r>
              <a:rPr lang="en-GB" sz="1800" dirty="0"/>
              <a:t>Technical Submissions:</a:t>
            </a:r>
            <a:endParaRPr lang="en-US" sz="1800" dirty="0"/>
          </a:p>
          <a:p>
            <a:pPr>
              <a:buFont typeface="Arial" panose="020B0604020202020204" pitchFamily="34" charset="0"/>
              <a:buChar char="•"/>
            </a:pPr>
            <a:r>
              <a:rPr lang="en-GB" sz="1800" dirty="0"/>
              <a:t>Motions (concentrated within the second 60 mins of the call)</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064304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2000" dirty="0"/>
              <a:t>Participation slide: </a:t>
            </a:r>
            <a:r>
              <a:rPr lang="en-US" sz="2000" dirty="0">
                <a:hlinkClick r:id="rId2"/>
              </a:rPr>
              <a:t>https://mentor.ieee.org/802-ec/dcn/16/ec-16-0180-05-00EC-ieee-802-participation-slide.pptx</a:t>
            </a:r>
            <a:endParaRPr lang="en-US" sz="2000" dirty="0"/>
          </a:p>
          <a:p>
            <a:pPr marL="400050">
              <a:buFont typeface="Arial" panose="020B0604020202020204" pitchFamily="34" charset="0"/>
              <a:buChar char="•"/>
            </a:pPr>
            <a:r>
              <a:rPr lang="en-GB" sz="2000" dirty="0"/>
              <a:t>Please record your attendance during the conference call by using the IMAT system: </a:t>
            </a:r>
            <a:endParaRPr lang="en-US" sz="2000" dirty="0"/>
          </a:p>
          <a:p>
            <a:pPr marL="800100" lvl="1">
              <a:buFont typeface="Arial" panose="020B0604020202020204" pitchFamily="34" charset="0"/>
              <a:buChar char="•"/>
            </a:pPr>
            <a:r>
              <a:rPr lang="en-GB" sz="1800" dirty="0"/>
              <a:t>1) login to </a:t>
            </a:r>
            <a:r>
              <a:rPr lang="en-GB" sz="1800" dirty="0" err="1">
                <a:hlinkClick r:id="rId3"/>
              </a:rPr>
              <a:t>imat</a:t>
            </a:r>
            <a:r>
              <a:rPr lang="en-GB" sz="1800" dirty="0"/>
              <a:t>, 2) select “802.11 Telecons (&lt;Month&gt;)” entry, 3) select “C/LM/WG802.11 Attendance” entry, 4) click “TGbe &lt;MAC/PHY/Joint&gt; conference call that you are attending.</a:t>
            </a:r>
            <a:endParaRPr lang="en-US" sz="1800" dirty="0"/>
          </a:p>
          <a:p>
            <a:pPr marL="400050">
              <a:buFont typeface="Arial" panose="020B0604020202020204" pitchFamily="34" charset="0"/>
              <a:buChar char="•"/>
            </a:pPr>
            <a:r>
              <a:rPr lang="en-GB" sz="2000" dirty="0"/>
              <a:t>If you are unable to record the attendance via </a:t>
            </a:r>
            <a:r>
              <a:rPr lang="en-GB" sz="2000" dirty="0">
                <a:hlinkClick r:id="rId3"/>
              </a:rPr>
              <a:t>IMAT</a:t>
            </a:r>
            <a:r>
              <a:rPr lang="en-GB" sz="2000" dirty="0"/>
              <a:t> then please send an e-mail to Tianyu Wu (</a:t>
            </a:r>
            <a:r>
              <a:rPr lang="en-GB" sz="2000" dirty="0">
                <a:hlinkClick r:id="rId4"/>
              </a:rPr>
              <a:t>tianyu@apple.com</a:t>
            </a:r>
            <a:r>
              <a:rPr lang="en-GB" sz="2000" dirty="0"/>
              <a:t>) and Sigurd Schelstraete (</a:t>
            </a:r>
            <a:r>
              <a:rPr lang="en-GB" sz="2000" dirty="0">
                <a:hlinkClick r:id="rId5"/>
              </a:rPr>
              <a:t>sschelstraete@quantenna.com</a:t>
            </a:r>
            <a:r>
              <a:rPr lang="en-GB" sz="2000" dirty="0"/>
              <a:t>)</a:t>
            </a:r>
            <a:endParaRPr lang="en-US" sz="2000" dirty="0"/>
          </a:p>
          <a:p>
            <a:pPr marL="400050">
              <a:buFont typeface="Arial" panose="020B0604020202020204" pitchFamily="34" charset="0"/>
              <a:buChar char="•"/>
            </a:pPr>
            <a:r>
              <a:rPr lang="en-GB" sz="2200" dirty="0"/>
              <a:t>Please ensure that the following information is listed correctly when joining the call:</a:t>
            </a:r>
            <a:endParaRPr lang="en-US" sz="22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58139</TotalTime>
  <Words>2516</Words>
  <Application>Microsoft Office PowerPoint</Application>
  <PresentationFormat>On-screen Show (4:3)</PresentationFormat>
  <Paragraphs>295</Paragraphs>
  <Slides>22</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Arial Black</vt:lpstr>
      <vt:lpstr>Calibri</vt:lpstr>
      <vt:lpstr>Monotype Sorts</vt:lpstr>
      <vt:lpstr>Times New Roman</vt:lpstr>
      <vt:lpstr>Office Theme</vt:lpstr>
      <vt:lpstr>Document</vt:lpstr>
      <vt:lpstr>TGbe January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PHY Agenda (09:00-11:00)</vt:lpstr>
      <vt:lpstr>Wednesday MAC Agenda (09:00-11:00)</vt:lpstr>
      <vt:lpstr>Thursday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2021-01-11T03:38:45Z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