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9"/>
  </p:notesMasterIdLst>
  <p:handoutMasterIdLst>
    <p:handoutMasterId r:id="rId320"/>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36" r:id="rId263"/>
    <p:sldId id="839" r:id="rId264"/>
    <p:sldId id="842" r:id="rId265"/>
    <p:sldId id="843" r:id="rId266"/>
    <p:sldId id="844" r:id="rId267"/>
    <p:sldId id="845" r:id="rId268"/>
    <p:sldId id="846" r:id="rId269"/>
    <p:sldId id="805" r:id="rId270"/>
    <p:sldId id="831" r:id="rId271"/>
    <p:sldId id="849" r:id="rId272"/>
    <p:sldId id="847" r:id="rId273"/>
    <p:sldId id="848" r:id="rId274"/>
    <p:sldId id="806" r:id="rId275"/>
    <p:sldId id="807" r:id="rId276"/>
    <p:sldId id="821" r:id="rId277"/>
    <p:sldId id="819" r:id="rId278"/>
    <p:sldId id="820" r:id="rId279"/>
    <p:sldId id="822" r:id="rId280"/>
    <p:sldId id="850" r:id="rId281"/>
    <p:sldId id="823" r:id="rId282"/>
    <p:sldId id="824" r:id="rId283"/>
    <p:sldId id="825" r:id="rId284"/>
    <p:sldId id="827" r:id="rId285"/>
    <p:sldId id="828" r:id="rId286"/>
    <p:sldId id="826" r:id="rId287"/>
    <p:sldId id="829" r:id="rId288"/>
    <p:sldId id="830" r:id="rId289"/>
    <p:sldId id="851" r:id="rId290"/>
    <p:sldId id="852" r:id="rId291"/>
    <p:sldId id="853" r:id="rId292"/>
    <p:sldId id="854" r:id="rId293"/>
    <p:sldId id="855" r:id="rId294"/>
    <p:sldId id="856" r:id="rId295"/>
    <p:sldId id="862" r:id="rId296"/>
    <p:sldId id="857" r:id="rId297"/>
    <p:sldId id="858" r:id="rId298"/>
    <p:sldId id="861" r:id="rId299"/>
    <p:sldId id="832" r:id="rId300"/>
    <p:sldId id="863" r:id="rId301"/>
    <p:sldId id="868" r:id="rId302"/>
    <p:sldId id="867" r:id="rId303"/>
    <p:sldId id="875" r:id="rId304"/>
    <p:sldId id="873" r:id="rId305"/>
    <p:sldId id="874" r:id="rId306"/>
    <p:sldId id="870" r:id="rId307"/>
    <p:sldId id="860" r:id="rId308"/>
    <p:sldId id="871" r:id="rId309"/>
    <p:sldId id="872" r:id="rId310"/>
    <p:sldId id="882" r:id="rId311"/>
    <p:sldId id="877" r:id="rId312"/>
    <p:sldId id="869" r:id="rId313"/>
    <p:sldId id="883" r:id="rId314"/>
    <p:sldId id="880" r:id="rId315"/>
    <p:sldId id="879" r:id="rId316"/>
    <p:sldId id="878" r:id="rId317"/>
    <p:sldId id="881" r:id="rId3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499" dt="2022-05-16T14:40:48.8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99" Type="http://schemas.openxmlformats.org/officeDocument/2006/relationships/slide" Target="slides/slide295.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324" Type="http://schemas.openxmlformats.org/officeDocument/2006/relationships/tableStyles" Target="tableStyles.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openxmlformats.org/officeDocument/2006/relationships/slide" Target="slides/slide286.xml"/><Relationship Id="rId304" Type="http://schemas.openxmlformats.org/officeDocument/2006/relationships/slide" Target="slides/slide300.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12" Type="http://schemas.openxmlformats.org/officeDocument/2006/relationships/slide" Target="slides/slide8.xml"/><Relationship Id="rId108" Type="http://schemas.openxmlformats.org/officeDocument/2006/relationships/slide" Target="slides/slide104.xml"/><Relationship Id="rId315" Type="http://schemas.openxmlformats.org/officeDocument/2006/relationships/slide" Target="slides/slide311.xml"/><Relationship Id="rId54" Type="http://schemas.openxmlformats.org/officeDocument/2006/relationships/slide" Target="slides/slide50.xml"/><Relationship Id="rId96" Type="http://schemas.openxmlformats.org/officeDocument/2006/relationships/slide" Target="slides/slide92.xml"/><Relationship Id="rId161" Type="http://schemas.openxmlformats.org/officeDocument/2006/relationships/slide" Target="slides/slide157.xml"/><Relationship Id="rId217" Type="http://schemas.openxmlformats.org/officeDocument/2006/relationships/slide" Target="slides/slide213.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326" Type="http://schemas.microsoft.com/office/2015/10/relationships/revisionInfo" Target="revisionInfo.xml"/><Relationship Id="rId65" Type="http://schemas.openxmlformats.org/officeDocument/2006/relationships/slide" Target="slides/slide61.xml"/><Relationship Id="rId130" Type="http://schemas.openxmlformats.org/officeDocument/2006/relationships/slide" Target="slides/slide126.xml"/><Relationship Id="rId172" Type="http://schemas.openxmlformats.org/officeDocument/2006/relationships/slide" Target="slides/slide168.xml"/><Relationship Id="rId228" Type="http://schemas.openxmlformats.org/officeDocument/2006/relationships/slide" Target="slides/slide224.xml"/><Relationship Id="rId281" Type="http://schemas.openxmlformats.org/officeDocument/2006/relationships/slide" Target="slides/slide277.xml"/><Relationship Id="rId34" Type="http://schemas.openxmlformats.org/officeDocument/2006/relationships/slide" Target="slides/slide30.xml"/><Relationship Id="rId76" Type="http://schemas.openxmlformats.org/officeDocument/2006/relationships/slide" Target="slides/slide72.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92" Type="http://schemas.openxmlformats.org/officeDocument/2006/relationships/slide" Target="slides/slide288.xml"/><Relationship Id="rId306" Type="http://schemas.openxmlformats.org/officeDocument/2006/relationships/slide" Target="slides/slide302.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317" Type="http://schemas.openxmlformats.org/officeDocument/2006/relationships/slide" Target="slides/slide313.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293" Type="http://schemas.openxmlformats.org/officeDocument/2006/relationships/slide" Target="slides/slide289.xml"/><Relationship Id="rId307" Type="http://schemas.openxmlformats.org/officeDocument/2006/relationships/slide" Target="slides/slide303.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318" Type="http://schemas.openxmlformats.org/officeDocument/2006/relationships/slide" Target="slides/slide314.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294" Type="http://schemas.openxmlformats.org/officeDocument/2006/relationships/slide" Target="slides/slide290.xml"/><Relationship Id="rId308" Type="http://schemas.openxmlformats.org/officeDocument/2006/relationships/slide" Target="slides/slide304.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slide" Target="slides/slide280.xml"/><Relationship Id="rId319" Type="http://schemas.openxmlformats.org/officeDocument/2006/relationships/notesMaster" Target="notesMasters/notesMaster1.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95" Type="http://schemas.openxmlformats.org/officeDocument/2006/relationships/slide" Target="slides/slide291.xml"/><Relationship Id="rId309" Type="http://schemas.openxmlformats.org/officeDocument/2006/relationships/slide" Target="slides/slide305.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320" Type="http://schemas.openxmlformats.org/officeDocument/2006/relationships/handoutMaster" Target="handoutMasters/handoutMaster1.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slide" Target="slides/slide28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310" Type="http://schemas.openxmlformats.org/officeDocument/2006/relationships/slide" Target="slides/slide306.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296" Type="http://schemas.openxmlformats.org/officeDocument/2006/relationships/slide" Target="slides/slide292.xml"/><Relationship Id="rId300" Type="http://schemas.openxmlformats.org/officeDocument/2006/relationships/slide" Target="slides/slide296.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321" Type="http://schemas.openxmlformats.org/officeDocument/2006/relationships/presProps" Target="presProps.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slide" Target="slides/slide282.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311" Type="http://schemas.openxmlformats.org/officeDocument/2006/relationships/slide" Target="slides/slide307.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297" Type="http://schemas.openxmlformats.org/officeDocument/2006/relationships/slide" Target="slides/slide293.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301" Type="http://schemas.openxmlformats.org/officeDocument/2006/relationships/slide" Target="slides/slide297.xml"/><Relationship Id="rId322"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slide" Target="slides/slide283.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312" Type="http://schemas.openxmlformats.org/officeDocument/2006/relationships/slide" Target="slides/slide308.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298" Type="http://schemas.openxmlformats.org/officeDocument/2006/relationships/slide" Target="slides/slide294.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302" Type="http://schemas.openxmlformats.org/officeDocument/2006/relationships/slide" Target="slides/slide298.xml"/><Relationship Id="rId323"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slide" Target="slides/slide284.xml"/><Relationship Id="rId106" Type="http://schemas.openxmlformats.org/officeDocument/2006/relationships/slide" Target="slides/slide102.xml"/><Relationship Id="rId127" Type="http://schemas.openxmlformats.org/officeDocument/2006/relationships/slide" Target="slides/slide123.xml"/><Relationship Id="rId313" Type="http://schemas.openxmlformats.org/officeDocument/2006/relationships/slide" Target="slides/slide309.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303" Type="http://schemas.openxmlformats.org/officeDocument/2006/relationships/slide" Target="slides/slide299.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slide" Target="slides/slide285.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314" Type="http://schemas.openxmlformats.org/officeDocument/2006/relationships/slide" Target="slides/slide310.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325" Type="http://schemas.microsoft.com/office/2016/11/relationships/changesInfo" Target="changesInfos/changesInfo1.xml"/><Relationship Id="rId171" Type="http://schemas.openxmlformats.org/officeDocument/2006/relationships/slide" Target="slides/slide167.xml"/><Relationship Id="rId227" Type="http://schemas.openxmlformats.org/officeDocument/2006/relationships/slide" Target="slides/slide223.xml"/><Relationship Id="rId269" Type="http://schemas.openxmlformats.org/officeDocument/2006/relationships/slide" Target="slides/slide265.xml"/><Relationship Id="rId33" Type="http://schemas.openxmlformats.org/officeDocument/2006/relationships/slide" Target="slides/slide29.xml"/><Relationship Id="rId129" Type="http://schemas.openxmlformats.org/officeDocument/2006/relationships/slide" Target="slides/slide125.xml"/><Relationship Id="rId280" Type="http://schemas.openxmlformats.org/officeDocument/2006/relationships/slide" Target="slides/slide276.xml"/><Relationship Id="rId75" Type="http://schemas.openxmlformats.org/officeDocument/2006/relationships/slide" Target="slides/slide71.xml"/><Relationship Id="rId140" Type="http://schemas.openxmlformats.org/officeDocument/2006/relationships/slide" Target="slides/slide136.xml"/><Relationship Id="rId182" Type="http://schemas.openxmlformats.org/officeDocument/2006/relationships/slide" Target="slides/slide178.xml"/><Relationship Id="rId6" Type="http://schemas.openxmlformats.org/officeDocument/2006/relationships/slide" Target="slides/slide2.xml"/><Relationship Id="rId238" Type="http://schemas.openxmlformats.org/officeDocument/2006/relationships/slide" Target="slides/slide234.xml"/><Relationship Id="rId291" Type="http://schemas.openxmlformats.org/officeDocument/2006/relationships/slide" Target="slides/slide287.xml"/><Relationship Id="rId305" Type="http://schemas.openxmlformats.org/officeDocument/2006/relationships/slide" Target="slides/slide301.xml"/><Relationship Id="rId44" Type="http://schemas.openxmlformats.org/officeDocument/2006/relationships/slide" Target="slides/slide40.xml"/><Relationship Id="rId86" Type="http://schemas.openxmlformats.org/officeDocument/2006/relationships/slide" Target="slides/slide82.xml"/><Relationship Id="rId151" Type="http://schemas.openxmlformats.org/officeDocument/2006/relationships/slide" Target="slides/slide147.xml"/><Relationship Id="rId193" Type="http://schemas.openxmlformats.org/officeDocument/2006/relationships/slide" Target="slides/slide189.xml"/><Relationship Id="rId207" Type="http://schemas.openxmlformats.org/officeDocument/2006/relationships/slide" Target="slides/slide203.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316" Type="http://schemas.openxmlformats.org/officeDocument/2006/relationships/slide" Target="slides/slide312.xml"/><Relationship Id="rId55" Type="http://schemas.openxmlformats.org/officeDocument/2006/relationships/slide" Target="slides/slide51.xml"/><Relationship Id="rId97" Type="http://schemas.openxmlformats.org/officeDocument/2006/relationships/slide" Target="slides/slide93.xml"/><Relationship Id="rId120" Type="http://schemas.openxmlformats.org/officeDocument/2006/relationships/slide" Target="slides/slide11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802.11-20/1982r78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2" Type="http://schemas.openxmlformats.org/officeDocument/2006/relationships/hyperlink" Target="https://mentor.ieee.org/802.11/dcn/21/11-21-1437-01-00be-resolution-for-cids-related-to-ml-probe-response.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s://mentor.ieee.org/802.11/dcn/22/11-22-0034-02-00be-cr-qos-characteristics-with-rtwt-setup.docx"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hyperlink" Target="https://mentor.ieee.org/802.11/dcn/22/11-22-0573-01-00be-cid5999-cid5998-for-clause-35-3-15-6-sync-ppdu-start-time.docx" TargetMode="Externa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hyperlink" Target="https://mentor.ieee.org/802.11/dcn/22/11-22-0610-03-00be-cr-for-cids-7662-and-7872-cc36.docx" TargetMode="Externa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1/11-21-2032-02-00be-cc36-resolution-to-cid-5958-for-nstr-mobile-ap-mld-operation.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3" Type="http://schemas.openxmlformats.org/officeDocument/2006/relationships/hyperlink" Target="https://mentor.ieee.org/802.11/dcn/22/11-22-0602-03-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7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280-01-00be-cc36-cr-on-multi-link-element.doc"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31-02-00be-cc36-comment-resolution-for-miscellaneous-comments-part-3.docx" TargetMode="External"/></Relationships>
</file>

<file path=ppt/slides/_rels/slide27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75.xml.rels><?xml version="1.0" encoding="UTF-8" standalone="yes"?>
<Relationships xmlns="http://schemas.openxmlformats.org/package/2006/relationships"><Relationship Id="rId3" Type="http://schemas.openxmlformats.org/officeDocument/2006/relationships/hyperlink" Target="https://mentor.ieee.org/802.11/dcn/22/11-22-0625-00-00be-pdt-for-unify-the-terms-ru-mru-and-ru-or-mru.doc" TargetMode="External"/><Relationship Id="rId2" Type="http://schemas.openxmlformats.org/officeDocument/2006/relationships/hyperlink" Target="https://mentor.ieee.org/802.11/dcn/22/11-22-0661-00-00be-editorial-fixes-to-subclause-9-4-2-312-2-2.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711-00-00be-eht-mcs-and-nss-set-fix.docx" TargetMode="External"/></Relationships>
</file>

<file path=ppt/slides/_rels/slide27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25-01-00be-remaining-cr-for-35-3-15-8-1.docx" TargetMode="External"/><Relationship Id="rId5" Type="http://schemas.openxmlformats.org/officeDocument/2006/relationships/hyperlink" Target="https://mentor.ieee.org/802.11/dcn/21/11-21-1793-03-00be-cc36-cr-for-enterprise-grade-tid-mapping.docx" TargetMode="External"/><Relationship Id="rId4" Type="http://schemas.openxmlformats.org/officeDocument/2006/relationships/hyperlink" Target="https://mentor.ieee.org/802.11/dcn/21/11-21-1259-05-00be-cr-35-3-14-3-nstr-operation.docx" TargetMode="External"/></Relationships>
</file>

<file path=ppt/slides/_rels/slide279.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8" Type="http://schemas.openxmlformats.org/officeDocument/2006/relationships/hyperlink" Target="https://mentor.ieee.org/802.11/dcn/21/11-21-1913-06-00be-cc36-cr-consideration-on-edca-operation-for-restricted-twt.pptx" TargetMode="External"/><Relationship Id="rId3" Type="http://schemas.openxmlformats.org/officeDocument/2006/relationships/hyperlink" Target="https://mentor.ieee.org/802.11/dcn/22/11-22-0570-03-00be-cc36-comment-resolution-for-miscellaneous-comments-part-2.docx" TargetMode="External"/><Relationship Id="rId7" Type="http://schemas.openxmlformats.org/officeDocument/2006/relationships/hyperlink" Target="https://mentor.ieee.org/802.11/dcn/22/11-22-0536-00-00be-cc36-resolution-for-cid-588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6-00be-channel-reservation-for-low-latency-traffic.pptx" TargetMode="External"/><Relationship Id="rId5" Type="http://schemas.openxmlformats.org/officeDocument/2006/relationships/hyperlink" Target="https://mentor.ieee.org/802.11/dcn/21/11-21-1416-01-00be-cr-for-txop-termination-of-nstr-mld.docx" TargetMode="External"/><Relationship Id="rId4" Type="http://schemas.openxmlformats.org/officeDocument/2006/relationships/hyperlink" Target="https://mentor.ieee.org/802.11/dcn/22/11-22-0611-02-00be-cc36-cr-for-clause-10-and-clause-11.docx" TargetMode="Externa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hyperlink" Target="https://mentor.ieee.org/802.11/dcn/21/11-21-1185-06-00be-cc36-resolution-for-cids-related-to-mbssid-part-2.docx" TargetMode="Externa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8" Type="http://schemas.openxmlformats.org/officeDocument/2006/relationships/hyperlink" Target="https://mentor.ieee.org/802.11/dcn/22/11-22-0684-00-00be-cc36-cr-for-cid-4405.docx" TargetMode="External"/><Relationship Id="rId3" Type="http://schemas.openxmlformats.org/officeDocument/2006/relationships/hyperlink" Target="https://mentor.ieee.org/802.11/dcn/22/11-22-0540-04-00be-cr-for-nstr-mobile-ap-mlo-part3.docx" TargetMode="External"/><Relationship Id="rId7" Type="http://schemas.openxmlformats.org/officeDocument/2006/relationships/hyperlink" Target="https://mentor.ieee.org/802.11/dcn/22/11-22-0683-01-00be-cc36-cr-for-clause-35-7-2.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99-06-00be-cr-for-miscellaneous-cids-part-ii.docx" TargetMode="External"/><Relationship Id="rId5" Type="http://schemas.openxmlformats.org/officeDocument/2006/relationships/hyperlink" Target="https://mentor.ieee.org/802.11/dcn/21/11-21-1278-02-00be-cc36-cr-for-d1-0-afc-cids.docx" TargetMode="External"/><Relationship Id="rId10" Type="http://schemas.openxmlformats.org/officeDocument/2006/relationships/hyperlink" Target="https://mentor.ieee.org/802.11/dcn/22/11-22-0750-02-00be-cr-for-7727.docx" TargetMode="External"/><Relationship Id="rId4" Type="http://schemas.openxmlformats.org/officeDocument/2006/relationships/hyperlink" Target="https://mentor.ieee.org/802.11/dcn/22/11-22-0600-03-00be-some-tdls-cids-resolution.docx" TargetMode="External"/><Relationship Id="rId9" Type="http://schemas.openxmlformats.org/officeDocument/2006/relationships/hyperlink" Target="https://mentor.ieee.org/802.11/dcn/22/11-22-0742-01-00be-cc36-cr-for-cids-35-11-3.docx" TargetMode="External"/></Relationships>
</file>

<file path=ppt/slides/_rels/slide288.xml.rels><?xml version="1.0" encoding="UTF-8" standalone="yes"?>
<Relationships xmlns="http://schemas.openxmlformats.org/package/2006/relationships"><Relationship Id="rId3" Type="http://schemas.openxmlformats.org/officeDocument/2006/relationships/hyperlink" Target="https://mentor.ieee.org/802.11/dcn/21/11-21-1931-04-00be-cc36-cr-on-cid-4296-ess-report-element.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2/11-22-0631-02-00be-cc36-comment-resolution-for-miscellaneous-comment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6-02-00be-cc36-cr-of-nstr-capability-update.docx" TargetMode="External"/><Relationship Id="rId5" Type="http://schemas.openxmlformats.org/officeDocument/2006/relationships/hyperlink" Target="https://mentor.ieee.org/802.11/dcn/22/11-22-0186-01-00be-cc36-cr-txop-return-in-mu-rts-txs.docx" TargetMode="External"/><Relationship Id="rId4" Type="http://schemas.openxmlformats.org/officeDocument/2006/relationships/hyperlink" Target="https://mentor.ieee.org/802.11/dcn/22/11-22-0538-03-00be-cc36-resolution-to-cids-for-35-6.docx" TargetMode="External"/></Relationships>
</file>

<file path=ppt/slides/_rels/slide289.xml.rels><?xml version="1.0" encoding="UTF-8" standalone="yes"?>
<Relationships xmlns="http://schemas.openxmlformats.org/package/2006/relationships"><Relationship Id="rId3" Type="http://schemas.openxmlformats.org/officeDocument/2006/relationships/hyperlink" Target="https://mentor.ieee.org/802.11/dcn/22/11-22-0575-02-00be-cc36-resolution-for-cids-related-to-clause-12.docx" TargetMode="External"/><Relationship Id="rId7" Type="http://schemas.openxmlformats.org/officeDocument/2006/relationships/hyperlink" Target="https://mentor.ieee.org/802.11/dcn/22/11-22-0269-04-00be-cid-5944-discussion.pptx" TargetMode="External"/><Relationship Id="rId2" Type="http://schemas.openxmlformats.org/officeDocument/2006/relationships/hyperlink" Target="https://mentor.ieee.org/802.11/dcn/22/11-22-0601-01-00be-cr-for-cids-on-tid-to-link-mapping-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5-00be-cc36-cr-for-enterprise-grade-tid-mapping.docx" TargetMode="External"/><Relationship Id="rId5" Type="http://schemas.openxmlformats.org/officeDocument/2006/relationships/hyperlink" Target="https://mentor.ieee.org/802.11/dcn/22/11-22-0254-03-00be-cc36-cr-on-broadcast-twt-for-mld.docx" TargetMode="External"/><Relationship Id="rId4" Type="http://schemas.openxmlformats.org/officeDocument/2006/relationships/hyperlink" Target="https://mentor.ieee.org/802.11/dcn/22/11-22-0139-01-00be-cr-for-rtwt-txop-rule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2" Type="http://schemas.openxmlformats.org/officeDocument/2006/relationships/hyperlink" Target="https://mentor.ieee.org/802.11/dcn/21/11-21-1175-07-00be-cc36-resolution-for-cids-related-to-ml-advertisement-part-1.docx" TargetMode="External"/><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2" Type="http://schemas.openxmlformats.org/officeDocument/2006/relationships/hyperlink" Target="https://mentor.ieee.org/802.11/dcn/21/11-21-1208-12-00be-cc36-resolution-for-cids-for-35-3-4-2.docx" TargetMode="External"/><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2" Type="http://schemas.openxmlformats.org/officeDocument/2006/relationships/hyperlink" Target="https://mentor.ieee.org/802.11/dcn/21/11-21-1208-13-00be-cc36-resolution-for-cids-for-35-3-4-2.docx" TargetMode="External"/><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2" Type="http://schemas.openxmlformats.org/officeDocument/2006/relationships/hyperlink" Target="https://mentor.ieee.org/802.11/dcn/22/11-22-0552-04-00be-cc36-cr-for-individual-twt.docx" TargetMode="External"/><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2" Type="http://schemas.openxmlformats.org/officeDocument/2006/relationships/hyperlink" Target="https://mentor.ieee.org/802.11/dcn/22/11-22-0061-04-00be-cc36-cr-for-ml-probing-to-retrieve-critical-update.docx" TargetMode="External"/><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2" Type="http://schemas.openxmlformats.org/officeDocument/2006/relationships/hyperlink" Target="https://mentor.ieee.org/802.11/dcn/21/11-21-1793-05-00be-cc36-cr-for-enterprise-grade-tid-mapping.docx" TargetMode="External"/><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3" Type="http://schemas.openxmlformats.org/officeDocument/2006/relationships/hyperlink" Target="https://mentor.ieee.org/802.11/dcn/22/11-22-0757-02-00be-cr-for-cid-6057-6058-6059.docx" TargetMode="External"/><Relationship Id="rId7" Type="http://schemas.openxmlformats.org/officeDocument/2006/relationships/hyperlink" Target="https://mentor.ieee.org/802.11/dcn/22/11-22-0631-04-00be-cc36-comment-resolution-for-miscellaneous-comments-part-3.docx" TargetMode="External"/><Relationship Id="rId2" Type="http://schemas.openxmlformats.org/officeDocument/2006/relationships/hyperlink" Target="https://mentor.ieee.org/802.11/dcn/21/11-21-1584-04-00be-cc36-resolution-for-cids-related-to-mlo-ba-procedure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1-00be-cc36-cr-for-35-2-1-1.docx" TargetMode="External"/><Relationship Id="rId5" Type="http://schemas.openxmlformats.org/officeDocument/2006/relationships/hyperlink" Target="https://mentor.ieee.org/802.11/dcn/22/11-22-0540-07-00be-cr-for-nstr-mobile-ap-mlo-part3.docx" TargetMode="External"/><Relationship Id="rId4" Type="http://schemas.openxmlformats.org/officeDocument/2006/relationships/hyperlink" Target="https://mentor.ieee.org/802.11/dcn/22/11-22-0749-04-00be-mac-cr-miscellaneous-no-dcns.docx" TargetMode="Externa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2" Type="http://schemas.openxmlformats.org/officeDocument/2006/relationships/hyperlink" Target="https://mentor.ieee.org/802.11/dcn/21/11-21-1111-17-00be-mld-architecture-part-2.docx" TargetMode="External"/><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3" Type="http://schemas.openxmlformats.org/officeDocument/2006/relationships/hyperlink" Target="https://mentor.ieee.org/802.11/dcn/22/11-22-0200-04-00be-cc36-cr-for-qos-characteristics-element.docx" TargetMode="External"/><Relationship Id="rId2" Type="http://schemas.openxmlformats.org/officeDocument/2006/relationships/hyperlink" Target="https://mentor.ieee.org/802.11/dcn/22/11-22-0704-01-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86-01-00be-cc36-cr-txop-return-in-mu-rts-txs.docx" TargetMode="External"/><Relationship Id="rId5" Type="http://schemas.openxmlformats.org/officeDocument/2006/relationships/hyperlink" Target="https://mentor.ieee.org/802.11/dcn/21/11-21-1208-13-00be-cc36-resolution-for-cids-for-35-3-4-2.docx" TargetMode="External"/><Relationship Id="rId4" Type="http://schemas.openxmlformats.org/officeDocument/2006/relationships/hyperlink" Target="https://mentor.ieee.org/802.11/dcn/21/11-21-1175-07-00be-cc36-resolution-for-cids-related-to-ml-advertisement-part-1.docx" TargetMode="External"/></Relationships>
</file>

<file path=ppt/slides/_rels/slide302.xml.rels><?xml version="1.0" encoding="UTF-8" standalone="yes"?>
<Relationships xmlns="http://schemas.openxmlformats.org/package/2006/relationships"><Relationship Id="rId3" Type="http://schemas.openxmlformats.org/officeDocument/2006/relationships/hyperlink" Target="https://mentor.ieee.org/802.11/dcn/22/11-22-0552-04-00be-cc36-cr-for-individual-twt.docx" TargetMode="External"/><Relationship Id="rId7" Type="http://schemas.openxmlformats.org/officeDocument/2006/relationships/hyperlink" Target="https://mentor.ieee.org/802.11/dcn/22/11-22-0631-02-00be-cc36-comment-resolution-for-miscellaneous-comments-part-3.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00-01-00be-some-tdls-cids-resolution.docx" TargetMode="External"/><Relationship Id="rId5" Type="http://schemas.openxmlformats.org/officeDocument/2006/relationships/hyperlink" Target="https://mentor.ieee.org/802.11/dcn/22/11-22-0599-03-00be-cr-for-miscellaneous-cids-part-ii.docx" TargetMode="External"/><Relationship Id="rId4" Type="http://schemas.openxmlformats.org/officeDocument/2006/relationships/hyperlink" Target="https://mentor.ieee.org/802.11/dcn/22/11-22-0580-00-00be-cc36-for-cid-5032.pptx" TargetMode="External"/></Relationships>
</file>

<file path=ppt/slides/_rels/slide303.xml.rels><?xml version="1.0" encoding="UTF-8" standalone="yes"?>
<Relationships xmlns="http://schemas.openxmlformats.org/package/2006/relationships"><Relationship Id="rId2" Type="http://schemas.openxmlformats.org/officeDocument/2006/relationships/hyperlink" Target="https://mentor.ieee.org/802.11/dcn/21/11-21-1793-08-00be-cc36-cr-for-enterprise-grade-tid-mapping.docx" TargetMode="External"/><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2" Type="http://schemas.openxmlformats.org/officeDocument/2006/relationships/hyperlink" Target="https://mentor.ieee.org/802.11/dcn/22/11-22-0538-05-00be-cc36-resolution-to-cids-for-35-6.docx" TargetMode="External"/><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2" Type="http://schemas.openxmlformats.org/officeDocument/2006/relationships/hyperlink" Target="https://mentor.ieee.org/802.11/dcn/21/11-21-1931-05-00be-cc36-cr-on-cid-4296-ess-report-element.docx" TargetMode="External"/><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2" Type="http://schemas.openxmlformats.org/officeDocument/2006/relationships/hyperlink" Target="https://mentor.ieee.org/802.11/dcn/22/11-22-0254-07-00be-cc36-cr-on-broadcast-twt-for-mld.docx" TargetMode="External"/><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2" Type="http://schemas.openxmlformats.org/officeDocument/2006/relationships/hyperlink" Target="https://mentor.ieee.org/802.11/dcn/22/11-22-0186-03-00be-cc36-cr-txop-return-in-mu-rts-txs.docx" TargetMode="External"/><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3" Type="http://schemas.openxmlformats.org/officeDocument/2006/relationships/hyperlink" Target="https://mentor.ieee.org/802.11/dcn/22/11-22-0538-05-00be-cc36-resolution-to-cids-for-35-6.docx" TargetMode="External"/><Relationship Id="rId2" Type="http://schemas.openxmlformats.org/officeDocument/2006/relationships/hyperlink" Target="https://mentor.ieee.org/802.11/dcn/21/11-21-1793-08-00be-cc36-cr-for-enterprise-grade-tid-mapp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254-07-00be-cc36-cr-on-broadcast-twt-for-mld.docx" TargetMode="External"/><Relationship Id="rId4" Type="http://schemas.openxmlformats.org/officeDocument/2006/relationships/hyperlink" Target="https://mentor.ieee.org/802.11/dcn/21/11-21-1931-05-00be-cc36-cr-on-cid-4296-ess-report-element.docx" TargetMode="External"/></Relationships>
</file>

<file path=ppt/slides/_rels/slide309.xml.rels><?xml version="1.0" encoding="UTF-8" standalone="yes"?>
<Relationships xmlns="http://schemas.openxmlformats.org/package/2006/relationships"><Relationship Id="rId2" Type="http://schemas.openxmlformats.org/officeDocument/2006/relationships/hyperlink" Target="https://mentor.ieee.org/802.11/dcn/22/11-22-0749-04-00be-mac-cr-miscellaneous-no-dcn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2" Type="http://schemas.openxmlformats.org/officeDocument/2006/relationships/hyperlink" Target="https://mentor.ieee.org/802.11/dcn/21/11-21-1793-08-00be-cc36-cr-for-enterprise-grade-tid-mapping.docx" TargetMode="External"/><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2" Type="http://schemas.openxmlformats.org/officeDocument/2006/relationships/hyperlink" Target="https://mentor.ieee.org/802.11/dcn/21/11-21-1018-63-00be-ieee-802-11be-cc36-comments.xlsx" TargetMode="External"/><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25A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18A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12952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359</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6449, 5252 in </a:t>
            </a:r>
            <a:r>
              <a:rPr lang="en-US" sz="1600" b="0" dirty="0">
                <a:solidFill>
                  <a:schemeClr val="tx1"/>
                </a:solidFill>
                <a:hlinkClick r:id="rId2"/>
              </a:rPr>
              <a:t>11-22/1437r1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9213703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360</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	4717, 4838 in </a:t>
            </a:r>
            <a:r>
              <a:rPr lang="en-US" sz="1100" b="0" dirty="0">
                <a:solidFill>
                  <a:schemeClr val="tx1"/>
                </a:solidFill>
                <a:hlinkClick r:id="rId2"/>
              </a:rPr>
              <a:t>11-22/34r2</a:t>
            </a:r>
            <a:r>
              <a:rPr lang="en-US" sz="1100" b="0" dirty="0">
                <a:solidFill>
                  <a:schemeClr val="tx1"/>
                </a:solidFill>
              </a:rPr>
              <a:t>					</a:t>
            </a:r>
            <a:r>
              <a:rPr lang="en-US" sz="1100" b="0" i="1" dirty="0">
                <a:solidFill>
                  <a:schemeClr val="tx1"/>
                </a:solidFill>
              </a:rPr>
              <a:t>[2 CIDs, Discussed on May10’22: SP result: 20Y, 41N, 54A]</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Jarkko Kneckt			Second: Mike Montemurro</a:t>
            </a:r>
          </a:p>
          <a:p>
            <a:pPr marL="0" indent="0"/>
            <a:r>
              <a:rPr lang="en-US" sz="1200" dirty="0"/>
              <a:t>Discussion: None.</a:t>
            </a:r>
          </a:p>
          <a:p>
            <a:r>
              <a:rPr lang="en-US" sz="1200" dirty="0">
                <a:highlight>
                  <a:srgbClr val="00FF00"/>
                </a:highlight>
              </a:rPr>
              <a:t>Result: Approved with unanimous consent.</a:t>
            </a:r>
            <a:endParaRPr lang="en-US" sz="1200" dirty="0"/>
          </a:p>
          <a:p>
            <a:endParaRPr lang="en-US" sz="1200" i="1"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4648052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361</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5999, 5998 in </a:t>
            </a:r>
            <a:r>
              <a:rPr lang="en-US" sz="1600" b="0" dirty="0">
                <a:solidFill>
                  <a:schemeClr val="tx1"/>
                </a:solidFill>
                <a:hlinkClick r:id="rId2"/>
              </a:rPr>
              <a:t>11-22/573r1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Dmitry Akhmetov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8775408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362</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7662, 7872 in </a:t>
            </a:r>
            <a:r>
              <a:rPr lang="en-US" sz="1400" b="0" dirty="0">
                <a:solidFill>
                  <a:schemeClr val="tx1"/>
                </a:solidFill>
                <a:hlinkClick r:id="rId2"/>
              </a:rPr>
              <a:t>11-22/610r3</a:t>
            </a:r>
            <a:endParaRPr lang="en-US" altLang="en-US" sz="1400" b="0" dirty="0">
              <a:solidFill>
                <a:schemeClr val="tx1"/>
              </a:solidFill>
            </a:endParaRPr>
          </a:p>
          <a:p>
            <a:pPr marL="0" indent="0"/>
            <a:r>
              <a:rPr lang="en-US" altLang="en-US" sz="1800" b="1" dirty="0"/>
              <a:t>and incorporate the text changes into the latest TGbe draft.</a:t>
            </a:r>
            <a:endParaRPr lang="en-US" sz="1800" dirty="0"/>
          </a:p>
          <a:p>
            <a:endParaRPr lang="en-US" sz="1400" dirty="0"/>
          </a:p>
          <a:p>
            <a:pPr marL="0" indent="0"/>
            <a:r>
              <a:rPr lang="en-US" sz="1800" dirty="0"/>
              <a:t>Move: Peshal Nayak				Second: Rubayet Shafin</a:t>
            </a:r>
          </a:p>
          <a:p>
            <a:pPr marL="0" indent="0"/>
            <a:r>
              <a:rPr lang="en-US" sz="1800" dirty="0"/>
              <a:t>Discussion: None.</a:t>
            </a:r>
          </a:p>
          <a:p>
            <a:r>
              <a:rPr lang="en-US" sz="1800" dirty="0">
                <a:highlight>
                  <a:srgbClr val="00FF00"/>
                </a:highlight>
              </a:rPr>
              <a:t>Result: Approved with unanimous consent.</a:t>
            </a:r>
            <a:endParaRPr lang="en-US" sz="1800" dirty="0"/>
          </a:p>
          <a:p>
            <a:r>
              <a:rPr lang="en-US" sz="1200" dirty="0"/>
              <a:t>										</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731416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363</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7376 in </a:t>
            </a:r>
            <a:r>
              <a:rPr lang="en-US" sz="1600" b="0" dirty="0">
                <a:solidFill>
                  <a:schemeClr val="tx1"/>
                </a:solidFill>
                <a:hlinkClick r:id="rId2"/>
              </a:rPr>
              <a:t>11-22/313r0</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10443654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364</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	5958 in </a:t>
            </a:r>
            <a:r>
              <a:rPr lang="en-US" sz="1200" u="sng" dirty="0">
                <a:solidFill>
                  <a:srgbClr val="0563C1"/>
                </a:solidFill>
                <a:effectLst/>
                <a:ea typeface="Calibri" panose="020F0502020204030204" pitchFamily="34" charset="0"/>
                <a:cs typeface="Times New Roman" panose="02020603050405020304" pitchFamily="18" charset="0"/>
                <a:hlinkClick r:id="rId2"/>
              </a:rPr>
              <a:t>11-21/2032r</a:t>
            </a:r>
            <a:r>
              <a:rPr lang="en-US" sz="1200" u="sng" dirty="0">
                <a:solidFill>
                  <a:srgbClr val="0563C1"/>
                </a:solidFill>
                <a:effectLst/>
                <a:ea typeface="Calibri" panose="020F0502020204030204" pitchFamily="34" charset="0"/>
              </a:rPr>
              <a:t>2</a:t>
            </a:r>
            <a:r>
              <a:rPr lang="en-US" sz="1200" b="0" dirty="0">
                <a:solidFill>
                  <a:schemeClr val="tx1"/>
                </a:solidFill>
              </a:rPr>
              <a:t>					</a:t>
            </a:r>
            <a:r>
              <a:rPr lang="en-US" sz="1200" b="0" i="1" dirty="0">
                <a:solidFill>
                  <a:schemeClr val="tx1"/>
                </a:solidFill>
              </a:rPr>
              <a:t>[1 CIDs, Discussed on May 10’22: SP result: 6Y, 45N, 49A]</a:t>
            </a:r>
            <a:endParaRPr lang="en-US" sz="12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Edward Au</a:t>
            </a:r>
          </a:p>
          <a:p>
            <a:pPr marL="0" indent="0"/>
            <a:r>
              <a:rPr lang="en-US" sz="1200" dirty="0"/>
              <a:t>Discussion: None.</a:t>
            </a:r>
          </a:p>
          <a:p>
            <a:r>
              <a:rPr lang="en-US" sz="1200" dirty="0">
                <a:highlight>
                  <a:srgbClr val="00FF00"/>
                </a:highlight>
              </a:rPr>
              <a:t>Result: Approved with unanimous consent.</a:t>
            </a:r>
            <a:endParaRPr lang="en-US" sz="1200"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070691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Rojan Chitrakar			Second: Edward Au</a:t>
            </a:r>
          </a:p>
          <a:p>
            <a:r>
              <a:rPr lang="en-US" sz="1800" dirty="0"/>
              <a:t>Discussion: None.</a:t>
            </a:r>
          </a:p>
          <a:p>
            <a:r>
              <a:rPr lang="en-US" sz="1800" dirty="0">
                <a:highlight>
                  <a:srgbClr val="00FF00"/>
                </a:highlight>
              </a:rPr>
              <a:t>Result: Approved with unanimous consent.</a:t>
            </a:r>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43EB-4B1B-4C6A-A282-87D29F07F160}"/>
              </a:ext>
            </a:extLst>
          </p:cNvPr>
          <p:cNvSpPr>
            <a:spLocks noGrp="1"/>
          </p:cNvSpPr>
          <p:nvPr>
            <p:ph type="title"/>
          </p:nvPr>
        </p:nvSpPr>
        <p:spPr/>
        <p:txBody>
          <a:bodyPr/>
          <a:lstStyle/>
          <a:p>
            <a:r>
              <a:rPr lang="en-US" dirty="0"/>
              <a:t>Officer Election Overview</a:t>
            </a:r>
          </a:p>
        </p:txBody>
      </p:sp>
      <p:sp>
        <p:nvSpPr>
          <p:cNvPr id="3" name="Content Placeholder 2">
            <a:extLst>
              <a:ext uri="{FF2B5EF4-FFF2-40B4-BE49-F238E27FC236}">
                <a16:creationId xmlns:a16="http://schemas.microsoft.com/office/drawing/2014/main" id="{527D540A-2C01-4A7C-8F2B-3D7859E68ACE}"/>
              </a:ext>
            </a:extLst>
          </p:cNvPr>
          <p:cNvSpPr>
            <a:spLocks noGrp="1"/>
          </p:cNvSpPr>
          <p:nvPr>
            <p:ph idx="1"/>
          </p:nvPr>
        </p:nvSpPr>
        <p:spPr/>
        <p:txBody>
          <a:bodyPr/>
          <a:lstStyle/>
          <a:p>
            <a:pPr>
              <a:buFont typeface="Arial" panose="020B0604020202020204" pitchFamily="34" charset="0"/>
              <a:buChar char="•"/>
            </a:pPr>
            <a:r>
              <a:rPr lang="en-US" sz="2000" dirty="0"/>
              <a:t>According to IEEE802.11 OM:</a:t>
            </a:r>
          </a:p>
          <a:p>
            <a:pPr lvl="1">
              <a:buFont typeface="Arial" panose="020B0604020202020204" pitchFamily="34" charset="0"/>
              <a:buChar char="•"/>
            </a:pPr>
            <a:r>
              <a:rPr lang="en-US" sz="1800" dirty="0"/>
              <a:t>TG Chair</a:t>
            </a:r>
          </a:p>
          <a:p>
            <a:pPr lvl="2">
              <a:buFont typeface="Arial" panose="020B0604020202020204" pitchFamily="34" charset="0"/>
              <a:buChar char="•"/>
            </a:pPr>
            <a:r>
              <a:rPr lang="en-US" sz="1600" dirty="0"/>
              <a:t>Appointed by WG Chair and confirmed by WG majority</a:t>
            </a:r>
          </a:p>
          <a:p>
            <a:pPr lvl="2">
              <a:buFont typeface="Arial" panose="020B0604020202020204" pitchFamily="34" charset="0"/>
              <a:buChar char="•"/>
            </a:pPr>
            <a:r>
              <a:rPr lang="en-US" sz="1600" dirty="0"/>
              <a:t>Re-affirmed every two years</a:t>
            </a:r>
          </a:p>
          <a:p>
            <a:pPr lvl="1">
              <a:buFont typeface="Arial" panose="020B0604020202020204" pitchFamily="34" charset="0"/>
              <a:buChar char="•"/>
            </a:pPr>
            <a:r>
              <a:rPr lang="en-US" sz="1800" dirty="0"/>
              <a:t>TG Vice Chair</a:t>
            </a:r>
          </a:p>
          <a:p>
            <a:pPr lvl="2">
              <a:buFont typeface="Arial" panose="020B0604020202020204" pitchFamily="34" charset="0"/>
              <a:buChar char="•"/>
            </a:pPr>
            <a:r>
              <a:rPr lang="en-US" sz="1600" dirty="0"/>
              <a:t>Elected by TG majority and confirmed by WG majority</a:t>
            </a:r>
          </a:p>
          <a:p>
            <a:pPr lvl="2">
              <a:buFont typeface="Arial" panose="020B0604020202020204" pitchFamily="34" charset="0"/>
              <a:buChar char="•"/>
            </a:pPr>
            <a:r>
              <a:rPr lang="en-US" sz="1600" dirty="0"/>
              <a:t>Re-affirmed every two years (</a:t>
            </a:r>
            <a:r>
              <a:rPr lang="en-US" sz="1600" b="1" u="sng" dirty="0"/>
              <a:t>motion follows</a:t>
            </a:r>
            <a:r>
              <a:rPr lang="en-US" sz="1600" dirty="0"/>
              <a:t>)</a:t>
            </a:r>
          </a:p>
          <a:p>
            <a:pPr lvl="1">
              <a:buFont typeface="Arial" panose="020B0604020202020204" pitchFamily="34" charset="0"/>
              <a:buChar char="•"/>
            </a:pPr>
            <a:r>
              <a:rPr lang="en-US" sz="1800" dirty="0"/>
              <a:t>TG Secretary</a:t>
            </a:r>
          </a:p>
          <a:p>
            <a:pPr lvl="2">
              <a:buFont typeface="Arial" panose="020B0604020202020204" pitchFamily="34" charset="0"/>
              <a:buChar char="•"/>
            </a:pPr>
            <a:r>
              <a:rPr lang="en-US" sz="1600" dirty="0"/>
              <a:t>Appointed by TG Chair and confirmed by TG majority</a:t>
            </a:r>
          </a:p>
          <a:p>
            <a:pPr lvl="2">
              <a:buFont typeface="Arial" panose="020B0604020202020204" pitchFamily="34" charset="0"/>
              <a:buChar char="•"/>
            </a:pPr>
            <a:r>
              <a:rPr lang="en-US" sz="1600" dirty="0"/>
              <a:t>Re-affirmed every two years (action needed: </a:t>
            </a:r>
            <a:r>
              <a:rPr lang="en-US" sz="1600" b="1" u="sng" dirty="0">
                <a:solidFill>
                  <a:schemeClr val="tx1"/>
                </a:solidFill>
              </a:rPr>
              <a:t>motion follows</a:t>
            </a:r>
            <a:r>
              <a:rPr lang="en-US" sz="1600" dirty="0"/>
              <a:t>)</a:t>
            </a:r>
          </a:p>
          <a:p>
            <a:pPr lvl="1">
              <a:buFont typeface="Arial" panose="020B0604020202020204" pitchFamily="34" charset="0"/>
              <a:buChar char="•"/>
            </a:pPr>
            <a:r>
              <a:rPr lang="en-US" sz="1800" dirty="0"/>
              <a:t>TG Technical Editor</a:t>
            </a:r>
          </a:p>
          <a:p>
            <a:pPr lvl="2">
              <a:buFont typeface="Arial" panose="020B0604020202020204" pitchFamily="34" charset="0"/>
              <a:buChar char="•"/>
            </a:pPr>
            <a:r>
              <a:rPr lang="en-US" sz="1600" dirty="0"/>
              <a:t>Appointed by TG Chair and confirmed by TG majority</a:t>
            </a:r>
          </a:p>
        </p:txBody>
      </p:sp>
      <p:sp>
        <p:nvSpPr>
          <p:cNvPr id="4" name="Slide Number Placeholder 3">
            <a:extLst>
              <a:ext uri="{FF2B5EF4-FFF2-40B4-BE49-F238E27FC236}">
                <a16:creationId xmlns:a16="http://schemas.microsoft.com/office/drawing/2014/main" id="{137FC0AB-2F4E-4BD1-BD93-6C33A58C308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D959D67D-724B-4BE1-B8D1-4ECE84B8B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D240E13-29A9-4D29-92FC-58CD304A10A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024749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Dennis Sundman as TGbe Secretary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r>
              <a:rPr lang="en-US" sz="1800" dirty="0"/>
              <a:t>Move: Youhan Kim			Second: Mike Montemurro</a:t>
            </a:r>
          </a:p>
          <a:p>
            <a:r>
              <a:rPr lang="en-US" sz="1800" dirty="0">
                <a:highlight>
                  <a:srgbClr val="00FF00"/>
                </a:highlight>
              </a:rPr>
              <a:t>Result: Approved with unanimous consent.</a:t>
            </a:r>
            <a:endParaRPr lang="en-US" sz="1800" dirty="0"/>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Confirm TGbe Vice Chairs</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confirm Laurent Cariou and Matthew Fischer as TGbe Vice Chairs</a:t>
            </a:r>
          </a:p>
          <a:p>
            <a:endParaRPr lang="en-US" sz="1800" dirty="0"/>
          </a:p>
          <a:p>
            <a:endParaRPr lang="en-US" sz="1800" dirty="0"/>
          </a:p>
          <a:p>
            <a:endParaRPr lang="en-US" sz="1800" dirty="0"/>
          </a:p>
          <a:p>
            <a:endParaRPr lang="en-US" sz="1800" dirty="0"/>
          </a:p>
          <a:p>
            <a:endParaRPr lang="en-US" sz="1800" dirty="0"/>
          </a:p>
          <a:p>
            <a:r>
              <a:rPr lang="en-US" sz="1800" dirty="0"/>
              <a:t>Move: Subir Das			Second: Po-Kai Huang</a:t>
            </a:r>
          </a:p>
          <a:p>
            <a:r>
              <a:rPr lang="en-US" sz="1800" dirty="0">
                <a:highlight>
                  <a:srgbClr val="00FF00"/>
                </a:highlight>
              </a:rPr>
              <a:t>Result: Approved with unanimous consent.</a:t>
            </a:r>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9335906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a:t>
            </a:r>
            <a:r>
              <a:rPr lang="en-US" sz="1100" b="0" strike="sngStrike" dirty="0">
                <a:solidFill>
                  <a:srgbClr val="FF0000"/>
                </a:solidFill>
              </a:rPr>
              <a:t>5706,</a:t>
            </a:r>
            <a:r>
              <a:rPr lang="en-US" sz="1100" b="0" dirty="0">
                <a:solidFill>
                  <a:schemeClr val="tx1"/>
                </a:solidFill>
              </a:rPr>
              <a:t> 5108, 5270, 570</a:t>
            </a:r>
            <a:r>
              <a:rPr lang="en-US" sz="1100" b="0" dirty="0"/>
              <a:t>0 in </a:t>
            </a:r>
            <a:r>
              <a:rPr lang="en-US" sz="1100" b="0" dirty="0">
                <a:hlinkClick r:id="rId11"/>
              </a:rPr>
              <a:t>11-22/540r4</a:t>
            </a:r>
            <a:r>
              <a:rPr lang="en-US" sz="1100" b="0" dirty="0"/>
              <a:t> </a:t>
            </a:r>
            <a:r>
              <a:rPr lang="en-US" sz="1100" b="0" i="1" dirty="0"/>
              <a:t>[4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Mike Montemurro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[36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a:t>
            </a:r>
            <a:r>
              <a:rPr lang="en-US" sz="1100" b="0" i="1" dirty="0"/>
              <a:t>[1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a:t>
            </a:r>
            <a:r>
              <a:rPr lang="en-US" sz="1100" b="0" i="1" dirty="0"/>
              <a:t>[4 CIDs]</a:t>
            </a: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5289, 5332, 5335, 5338, 5341 in </a:t>
            </a:r>
            <a:r>
              <a:rPr lang="en-US" sz="1100" b="0" dirty="0">
                <a:hlinkClick r:id="rId2"/>
              </a:rPr>
              <a:t>11-21/1280r1</a:t>
            </a:r>
            <a:r>
              <a:rPr lang="en-US" sz="1100" b="0" dirty="0"/>
              <a:t> </a:t>
            </a:r>
            <a:r>
              <a:rPr lang="en-US" sz="1100" b="0" i="1" dirty="0"/>
              <a:t>[5 CIDs]</a:t>
            </a:r>
          </a:p>
          <a:p>
            <a:pPr marL="285750" indent="-285750">
              <a:buFont typeface="Arial" panose="020B0604020202020204" pitchFamily="34" charset="0"/>
              <a:buChar char="•"/>
            </a:pPr>
            <a:r>
              <a:rPr lang="en-US" sz="1100" b="0" dirty="0"/>
              <a:t>6225 in </a:t>
            </a:r>
            <a:r>
              <a:rPr lang="en-US" sz="1100" b="0" dirty="0">
                <a:hlinkClick r:id="rId3"/>
              </a:rPr>
              <a:t>11-22/564r1</a:t>
            </a:r>
            <a:r>
              <a:rPr lang="en-US" sz="1100" b="0" dirty="0"/>
              <a:t> </a:t>
            </a:r>
            <a:r>
              <a:rPr lang="en-US" sz="1100" b="0" i="1" dirty="0"/>
              <a:t>[1 CID]</a:t>
            </a:r>
          </a:p>
          <a:p>
            <a:pPr marL="285750" indent="-285750">
              <a:buFont typeface="Arial" panose="020B0604020202020204" pitchFamily="34" charset="0"/>
              <a:buChar char="•"/>
            </a:pPr>
            <a:r>
              <a:rPr lang="en-US" sz="1100" b="0" dirty="0"/>
              <a:t>6075, 6076, 7001 in </a:t>
            </a:r>
            <a:r>
              <a:rPr lang="en-US" sz="1100" b="0" dirty="0">
                <a:hlinkClick r:id="rId4"/>
              </a:rPr>
              <a:t>11-22/631r2</a:t>
            </a:r>
            <a:r>
              <a:rPr lang="en-US" sz="1100" b="0" dirty="0"/>
              <a:t> </a:t>
            </a:r>
            <a:r>
              <a:rPr lang="en-US" sz="1100" b="0" i="1" dirty="0"/>
              <a:t>[3 CIDs]</a:t>
            </a: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Edward Au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conf calls of Monday.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Lei Zhou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200" i="1" dirty="0"/>
              <a:t>Note: These are comment resolution documents that obtained ≥ 75% support during the straw poll phase in the Joint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369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following documents:</a:t>
            </a:r>
            <a:endParaRPr lang="en-US" sz="1100" dirty="0"/>
          </a:p>
          <a:p>
            <a:pPr>
              <a:buFont typeface="Arial" panose="020B0604020202020204" pitchFamily="34" charset="0"/>
              <a:buChar char="•"/>
            </a:pPr>
            <a:r>
              <a:rPr lang="en-US" sz="1400" b="1" dirty="0"/>
              <a:t>Joint: </a:t>
            </a:r>
            <a:r>
              <a:rPr lang="en-US" altLang="en-US" sz="1400" dirty="0">
                <a:hlinkClick r:id="rId2"/>
              </a:rPr>
              <a:t>11-22/661r0</a:t>
            </a:r>
            <a:endParaRPr lang="en-US" sz="1400" b="1" dirty="0"/>
          </a:p>
          <a:p>
            <a:pPr>
              <a:buFont typeface="Arial" panose="020B0604020202020204" pitchFamily="34" charset="0"/>
              <a:buChar char="•"/>
            </a:pPr>
            <a:r>
              <a:rPr lang="en-US" sz="1400" b="1" dirty="0"/>
              <a:t>PHY: </a:t>
            </a:r>
            <a:r>
              <a:rPr lang="en-US" sz="1400" b="1" dirty="0">
                <a:hlinkClick r:id="rId3"/>
              </a:rPr>
              <a:t>11-22/625r0</a:t>
            </a:r>
            <a:r>
              <a:rPr lang="en-US" sz="1400" b="1" dirty="0"/>
              <a:t>, </a:t>
            </a:r>
            <a:r>
              <a:rPr lang="en-US" sz="1400" b="1" dirty="0">
                <a:hlinkClick r:id="rId4"/>
              </a:rPr>
              <a:t>11-22/711r0</a:t>
            </a:r>
            <a:endParaRPr lang="en-US" sz="1400" dirty="0">
              <a:solidFill>
                <a:schemeClr val="tx1"/>
              </a:solidFill>
            </a:endParaRPr>
          </a:p>
          <a:p>
            <a:pPr marL="0" indent="0"/>
            <a:endParaRPr lang="en-US" sz="1400" dirty="0"/>
          </a:p>
          <a:p>
            <a:pPr marL="0" indent="0"/>
            <a:r>
              <a:rPr lang="en-US" sz="1400" dirty="0"/>
              <a:t>Move: Edward Au 				Second: Youhan Kim</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This are PDTs that obtained ≥ 75% support during the straw poll phase in the Joint and PHY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strike="sngStrike" dirty="0">
                <a:solidFill>
                  <a:srgbClr val="FF0000"/>
                </a:solidFill>
              </a:rPr>
              <a:t>For CID 5977: “Revised - Incorporate the changes under CID 6197 as shown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11-22/1208r9</a:t>
            </a:r>
            <a:r>
              <a:rPr lang="en-US" sz="1100" b="0" strike="sngStrike" dirty="0">
                <a:solidFill>
                  <a:srgbClr val="FF0000"/>
                </a:solidFill>
              </a:rPr>
              <a:t>”</a:t>
            </a:r>
          </a:p>
          <a:p>
            <a:pPr marL="285750" indent="-285750">
              <a:buFont typeface="Arial" panose="020B0604020202020204" pitchFamily="34" charset="0"/>
              <a:buChar char="•"/>
            </a:pPr>
            <a:r>
              <a:rPr lang="en-US" sz="1100" b="0" strike="sngStrike" dirty="0">
                <a:solidFill>
                  <a:srgbClr val="FF0000"/>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strike="sngStrike" dirty="0" err="1">
                <a:solidFill>
                  <a:srgbClr val="FF0000"/>
                </a:solidFill>
              </a:rPr>
              <a:t>moby</a:t>
            </a:r>
            <a:r>
              <a:rPr lang="en-US" sz="1100" b="0" strike="sngStrike" dirty="0">
                <a:solidFill>
                  <a:srgbClr val="FF0000"/>
                </a:solidFill>
              </a:rPr>
              <a:t> dick as </a:t>
            </a:r>
            <a:r>
              <a:rPr lang="en-US" sz="1100" b="0" strike="sngStrike" dirty="0" err="1">
                <a:solidFill>
                  <a:srgbClr val="FF0000"/>
                </a:solidFill>
              </a:rPr>
              <a:t>moby</a:t>
            </a:r>
            <a:r>
              <a:rPr lang="en-US" sz="1100" b="0" strike="sngStrike" dirty="0">
                <a:solidFill>
                  <a:srgbClr val="FF0000"/>
                </a:solidFill>
              </a:rPr>
              <a:t> dick chapter 1, </a:t>
            </a:r>
            <a:r>
              <a:rPr lang="en-US" sz="1100" b="0" strike="sngStrike" dirty="0" err="1">
                <a:solidFill>
                  <a:srgbClr val="FF0000"/>
                </a:solidFill>
              </a:rPr>
              <a:t>moby</a:t>
            </a:r>
            <a:r>
              <a:rPr lang="en-US" sz="1100" b="0" strike="sngStrike" dirty="0">
                <a:solidFill>
                  <a:srgbClr val="FF0000"/>
                </a:solidFill>
              </a:rPr>
              <a:t> dick chapter 2, </a:t>
            </a:r>
            <a:r>
              <a:rPr lang="en-US" sz="1100" b="0" strike="sngStrike" dirty="0" err="1">
                <a:solidFill>
                  <a:srgbClr val="FF0000"/>
                </a:solidFill>
              </a:rPr>
              <a:t>etc</a:t>
            </a:r>
            <a:r>
              <a:rPr lang="en-US" sz="1100" b="0" strike="sngStrike" dirty="0">
                <a:solidFill>
                  <a:srgbClr val="FF0000"/>
                </a:solidFill>
              </a:rPr>
              <a:t> - you already know that you are reading </a:t>
            </a:r>
            <a:r>
              <a:rPr lang="en-US" sz="1100" b="0" strike="sngStrike" dirty="0" err="1">
                <a:solidFill>
                  <a:srgbClr val="FF0000"/>
                </a:solidFill>
              </a:rPr>
              <a:t>moby</a:t>
            </a:r>
            <a:r>
              <a:rPr lang="en-US" sz="1100" b="0" strike="sngStrike" dirty="0">
                <a:solidFill>
                  <a:srgbClr val="FF0000"/>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6224, 4010, 4083</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 Tian				Second: Mike Montemurro</a:t>
            </a:r>
          </a:p>
          <a:p>
            <a:pPr marL="0" indent="0"/>
            <a:r>
              <a:rPr lang="en-US" sz="1600" dirty="0"/>
              <a:t>Discussion: None.</a:t>
            </a:r>
            <a:endParaRPr lang="en-US" sz="1600" b="0" dirty="0"/>
          </a:p>
          <a:p>
            <a:r>
              <a:rPr lang="en-US" sz="1600" dirty="0">
                <a:highlight>
                  <a:srgbClr val="00FF00"/>
                </a:highlight>
              </a:rPr>
              <a:t>Result: 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9035897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highlight>
                  <a:srgbClr val="FFFF00"/>
                </a:highlight>
              </a:rPr>
              <a:t>4015, 4034, 4204, 4312, 5063, 5351, 5375, 5945, 6331, 6332, 7463, 7635, 7827, 8035, 8051 in </a:t>
            </a:r>
            <a:r>
              <a:rPr lang="en-US" sz="11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11-21/1175r6</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[15 CIDs, SP on April 21, 2022: 48 Yes, 27 No, 24 Abs]</a:t>
            </a:r>
          </a:p>
          <a:p>
            <a:pPr marL="285750" indent="-285750">
              <a:buFont typeface="Arial" panose="020B0604020202020204" pitchFamily="34" charset="0"/>
              <a:buChar char="•"/>
            </a:pPr>
            <a:r>
              <a:rPr lang="en-US" sz="1100" b="0" strike="sngStrike" dirty="0">
                <a:solidFill>
                  <a:srgbClr val="FF0000"/>
                </a:solidFill>
                <a:highlight>
                  <a:srgbClr val="FFFF00"/>
                </a:highlight>
              </a:rPr>
              <a:t>4253, 4277, </a:t>
            </a:r>
            <a:r>
              <a:rPr lang="en-US" sz="1100" b="0" dirty="0">
                <a:solidFill>
                  <a:schemeClr val="tx1"/>
                </a:solidFill>
              </a:rPr>
              <a:t>4378, 5328</a:t>
            </a:r>
            <a:r>
              <a:rPr lang="en-US" sz="1100" b="0" strike="sngStrike" dirty="0">
                <a:solidFill>
                  <a:srgbClr val="FF0000"/>
                </a:solidFill>
                <a:highlight>
                  <a:srgbClr val="FFFF00"/>
                </a:highlight>
              </a:rPr>
              <a:t>, 6201 </a:t>
            </a:r>
            <a:r>
              <a:rPr lang="en-US" sz="1100" b="0" dirty="0">
                <a:solidFill>
                  <a:schemeClr val="tx1"/>
                </a:solidFill>
              </a:rPr>
              <a:t>in </a:t>
            </a:r>
            <a:r>
              <a:rPr lang="en-US" sz="1100" b="0" dirty="0">
                <a:solidFill>
                  <a:schemeClr val="tx1"/>
                </a:solidFill>
                <a:hlinkClick r:id="rId3"/>
              </a:rPr>
              <a:t>11-21/1208r9</a:t>
            </a:r>
            <a:r>
              <a:rPr lang="en-US" sz="1100" b="0" dirty="0">
                <a:solidFill>
                  <a:schemeClr val="tx1"/>
                </a:solidFill>
              </a:rPr>
              <a:t> 	</a:t>
            </a:r>
            <a:r>
              <a:rPr lang="en-US" sz="1100" b="0" i="1" dirty="0">
                <a:solidFill>
                  <a:schemeClr val="tx1"/>
                </a:solidFill>
              </a:rPr>
              <a:t>[2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4"/>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strike="sngStrike" dirty="0">
                <a:solidFill>
                  <a:srgbClr val="FF0000"/>
                </a:solidFill>
                <a:highlight>
                  <a:srgbClr val="FFFF00"/>
                </a:highlight>
              </a:rPr>
              <a:t>4027, 5030, 5692, 5759, 5956, 5957, 6347, 6498, 6766, 6767, 6895, 7671, 8179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11-21/1793r3</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[13 CIDs, Discussed on April 18, 2022: No SP]</a:t>
            </a:r>
            <a:endParaRPr lang="en-US" sz="1100" b="0" strike="sngStrike" dirty="0">
              <a:solidFill>
                <a:srgbClr val="FF0000"/>
              </a:solidFill>
              <a:highlight>
                <a:srgbClr val="FFFF00"/>
              </a:highlight>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6"/>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7"/>
              </a:rPr>
              <a:t>11-21/1825r3</a:t>
            </a:r>
            <a:r>
              <a:rPr lang="en-US" sz="1100" b="0" dirty="0">
                <a:solidFill>
                  <a:schemeClr val="tx1"/>
                </a:solidFill>
              </a:rPr>
              <a:t> 				</a:t>
            </a:r>
            <a:r>
              <a:rPr lang="en-US" sz="1100" b="0" i="1" dirty="0">
                <a:solidFill>
                  <a:schemeClr val="tx1"/>
                </a:solidFill>
              </a:rPr>
              <a:t>[1 CID, Discussed on April 18, 2022: No SP]</a:t>
            </a:r>
            <a:endParaRPr lang="en-US" sz="1100" b="0" dirty="0">
              <a:solidFill>
                <a:schemeClr val="tx1"/>
              </a:solidFill>
            </a:endParaRPr>
          </a:p>
          <a:p>
            <a:pPr marL="0" indent="0"/>
            <a:endParaRPr lang="en-US" sz="1100" b="0" dirty="0"/>
          </a:p>
          <a:p>
            <a:pPr marL="0" indent="0"/>
            <a:r>
              <a:rPr lang="en-US" sz="1400" dirty="0"/>
              <a:t>Move: Mike Montemurro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a:t>
            </a:r>
            <a:r>
              <a:rPr lang="en-US" sz="1100" b="0" strike="sngStrike" dirty="0">
                <a:solidFill>
                  <a:srgbClr val="FF0000"/>
                </a:solidFill>
                <a:highlight>
                  <a:srgbClr val="FFFF00"/>
                </a:highlight>
              </a:rPr>
              <a:t>6885,</a:t>
            </a:r>
            <a:r>
              <a:rPr lang="en-US" sz="1100" b="0" dirty="0"/>
              <a:t> 6984, 7822, 7866, 8049 in </a:t>
            </a:r>
            <a:r>
              <a:rPr lang="en-US" sz="1100" b="0" dirty="0">
                <a:hlinkClick r:id="rId4"/>
              </a:rPr>
              <a:t>11-22/306r1</a:t>
            </a:r>
            <a:r>
              <a:rPr lang="en-US" sz="1100" b="0" dirty="0"/>
              <a:t> 									</a:t>
            </a:r>
            <a:r>
              <a:rPr lang="en-US" sz="1100" b="0" i="1" dirty="0">
                <a:solidFill>
                  <a:schemeClr val="tx1"/>
                </a:solidFill>
              </a:rPr>
              <a:t>   	   [13 CIDs, </a:t>
            </a:r>
            <a:r>
              <a:rPr lang="en-US" sz="1100" b="0" i="1" dirty="0"/>
              <a:t>Discussed on March 24, 2022: No SP]</a:t>
            </a:r>
          </a:p>
          <a:p>
            <a:pPr marL="171450" indent="-171450">
              <a:buFont typeface="Arial" panose="020B0604020202020204" pitchFamily="34" charset="0"/>
              <a:buChar char="•"/>
            </a:pPr>
            <a:r>
              <a:rPr lang="en-US" sz="1100" b="0" strike="sngStrike" dirty="0">
                <a:solidFill>
                  <a:srgbClr val="FF0000"/>
                </a:solidFill>
                <a:highlight>
                  <a:srgbClr val="FFFF00"/>
                </a:highlight>
              </a:rPr>
              <a:t>6629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11-22/0526r1</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strike="sngStrike" dirty="0">
                <a:solidFill>
                  <a:srgbClr val="FF0000"/>
                </a:solidFill>
                <a:highlight>
                  <a:srgbClr val="FFFF00"/>
                </a:highlight>
              </a:rPr>
              <a:t>6898 in </a:t>
            </a:r>
            <a:r>
              <a:rPr lang="en-US" sz="1100" b="0" strike="sngStrike" dirty="0">
                <a:solidFill>
                  <a:srgbClr val="FF0000"/>
                </a:solidFill>
                <a:highlight>
                  <a:srgbClr val="FFFF00"/>
                </a:highlight>
                <a:hlinkClick r:id="rId7">
                  <a:extLst>
                    <a:ext uri="{A12FA001-AC4F-418D-AE19-62706E023703}">
                      <ahyp:hlinkClr xmlns:ahyp="http://schemas.microsoft.com/office/drawing/2018/hyperlinkcolor" val="tx"/>
                    </a:ext>
                  </a:extLst>
                </a:hlinkClick>
              </a:rPr>
              <a:t>11-22/0547r5</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11, 2022: No SP]</a:t>
            </a:r>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2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374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050" dirty="0">
                <a:solidFill>
                  <a:schemeClr val="tx1"/>
                </a:solidFill>
              </a:rPr>
              <a:t>Move to approve a resolution of:</a:t>
            </a:r>
          </a:p>
          <a:p>
            <a:pPr marL="0" indent="0"/>
            <a:r>
              <a:rPr lang="en-US" sz="10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000" dirty="0">
                <a:solidFill>
                  <a:schemeClr val="tx1"/>
                </a:solidFill>
              </a:rPr>
              <a:t>for “these CIDs” and with referenced “documents” listed below:</a:t>
            </a:r>
          </a:p>
          <a:p>
            <a:pPr marL="171450" indent="-171450">
              <a:buFont typeface="Arial" panose="020B0604020202020204" pitchFamily="34" charset="0"/>
              <a:buChar char="•"/>
            </a:pPr>
            <a:r>
              <a:rPr lang="en-US" sz="1000" b="0" strike="sngStrike" dirty="0">
                <a:solidFill>
                  <a:srgbClr val="FF0000"/>
                </a:solidFill>
                <a:highlight>
                  <a:srgbClr val="FFFF00"/>
                </a:highlight>
              </a:rPr>
              <a:t>5256, 5281, 5651, 6240, 6241, 6242 in </a:t>
            </a:r>
            <a:r>
              <a:rPr lang="en-US" sz="10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11-22/0552r3</a:t>
            </a:r>
            <a:r>
              <a:rPr lang="en-US" sz="1000" b="0" strike="sngStrike" dirty="0">
                <a:solidFill>
                  <a:srgbClr val="FF0000"/>
                </a:solidFill>
                <a:highlight>
                  <a:srgbClr val="FFFF00"/>
                </a:highlight>
              </a:rPr>
              <a:t> </a:t>
            </a:r>
            <a:r>
              <a:rPr lang="en-US" sz="1000" b="0" i="1" strike="sngStrike" dirty="0">
                <a:solidFill>
                  <a:srgbClr val="FF0000"/>
                </a:solidFill>
                <a:highlight>
                  <a:srgbClr val="FFFF00"/>
                </a:highlight>
              </a:rPr>
              <a:t>[6 CIDs, Discussed on April 25, 2022: No  SP]</a:t>
            </a:r>
          </a:p>
          <a:p>
            <a:pPr marL="171450" indent="-171450">
              <a:buFont typeface="Arial" panose="020B0604020202020204" pitchFamily="34" charset="0"/>
              <a:buChar char="•"/>
            </a:pPr>
            <a:r>
              <a:rPr lang="en-US" sz="1000" b="0" dirty="0">
                <a:solidFill>
                  <a:schemeClr val="tx1"/>
                </a:solidFill>
              </a:rPr>
              <a:t>4762, 4763, 5223, 5224, 5613, 5669, 5846, 6066, 6067, 6135, 6218, 6220, 6422, 6550, 6742, 6881, 7614, 8050, 8359, 8361 in </a:t>
            </a:r>
            <a:r>
              <a:rPr lang="en-US" sz="1000" b="0" dirty="0">
                <a:solidFill>
                  <a:schemeClr val="tx1"/>
                </a:solidFill>
                <a:hlinkClick r:id="rId3"/>
              </a:rPr>
              <a:t>11-22/0570r3</a:t>
            </a:r>
            <a:r>
              <a:rPr lang="en-US" sz="1000" b="0" dirty="0">
                <a:solidFill>
                  <a:schemeClr val="tx1"/>
                </a:solidFill>
              </a:rPr>
              <a:t> 				       		            </a:t>
            </a:r>
            <a:r>
              <a:rPr lang="en-US" sz="1000" b="0" i="1" dirty="0">
                <a:solidFill>
                  <a:schemeClr val="tx1"/>
                </a:solidFill>
              </a:rPr>
              <a:t>[20 CIDs Discussed on April 7, 2022: No SP]</a:t>
            </a:r>
            <a:r>
              <a:rPr lang="en-US" sz="1000" b="0" i="1" dirty="0">
                <a:solidFill>
                  <a:srgbClr val="FF0000"/>
                </a:solidFill>
              </a:rPr>
              <a:t>**</a:t>
            </a:r>
          </a:p>
          <a:p>
            <a:pPr marL="171450" indent="-171450">
              <a:buFont typeface="Arial" panose="020B0604020202020204" pitchFamily="34" charset="0"/>
              <a:buChar char="•"/>
            </a:pPr>
            <a:r>
              <a:rPr lang="en-US" sz="1000" b="0" dirty="0">
                <a:solidFill>
                  <a:schemeClr val="tx1"/>
                </a:solidFill>
              </a:rPr>
              <a:t>4028, 4030, 5040, 5042 in </a:t>
            </a:r>
            <a:r>
              <a:rPr lang="en-US" sz="1000" b="0" dirty="0">
                <a:solidFill>
                  <a:schemeClr val="tx1"/>
                </a:solidFill>
                <a:hlinkClick r:id="rId4"/>
              </a:rPr>
              <a:t>11-22/0611r2</a:t>
            </a:r>
            <a:r>
              <a:rPr lang="en-US" sz="1000" b="0" dirty="0">
                <a:solidFill>
                  <a:schemeClr val="tx1"/>
                </a:solidFill>
              </a:rPr>
              <a:t> 		</a:t>
            </a:r>
            <a:r>
              <a:rPr lang="en-US" sz="1000" b="0" i="1" dirty="0">
                <a:solidFill>
                  <a:schemeClr val="tx1"/>
                </a:solidFill>
              </a:rPr>
              <a:t>[4 CIDs, Discussed on April 18, 2022: No SP]</a:t>
            </a:r>
          </a:p>
          <a:p>
            <a:pPr marL="171450" indent="-171450">
              <a:buFont typeface="Arial" panose="020B0604020202020204" pitchFamily="34" charset="0"/>
              <a:buChar char="•"/>
            </a:pPr>
            <a:r>
              <a:rPr lang="en-US" sz="1000" b="0" u="sng" dirty="0">
                <a:solidFill>
                  <a:srgbClr val="FF0000"/>
                </a:solidFill>
              </a:rPr>
              <a:t>4714, 7886 in </a:t>
            </a:r>
            <a:r>
              <a:rPr lang="en-US" sz="1000" b="0" u="sng" dirty="0">
                <a:solidFill>
                  <a:srgbClr val="FF0000"/>
                </a:solidFill>
                <a:hlinkClick r:id="rId5"/>
              </a:rPr>
              <a:t>11-21/1416r1</a:t>
            </a:r>
            <a:r>
              <a:rPr lang="en-US" sz="1000" b="0" dirty="0">
                <a:solidFill>
                  <a:srgbClr val="FF0000"/>
                </a:solidFill>
              </a:rPr>
              <a:t>			            </a:t>
            </a:r>
            <a:r>
              <a:rPr lang="en-US" sz="1000" b="0" i="1" dirty="0">
                <a:solidFill>
                  <a:schemeClr val="tx1"/>
                </a:solidFill>
              </a:rPr>
              <a:t>[2 CIDs, Discussed on October 11, 2021: No SP]</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5880 in </a:t>
            </a:r>
            <a:r>
              <a:rPr lang="en-US" sz="1000" b="0" dirty="0">
                <a:solidFill>
                  <a:schemeClr val="tx1"/>
                </a:solidFill>
                <a:hlinkClick r:id="rId6"/>
              </a:rPr>
              <a:t>11-22/894r6</a:t>
            </a:r>
            <a:r>
              <a:rPr lang="en-US" sz="1000" dirty="0">
                <a:solidFill>
                  <a:schemeClr val="tx1"/>
                </a:solidFill>
              </a:rPr>
              <a:t>				           </a:t>
            </a:r>
            <a:r>
              <a:rPr lang="en-US" sz="1000" b="0" i="1" dirty="0">
                <a:solidFill>
                  <a:schemeClr val="tx1"/>
                </a:solidFill>
              </a:rPr>
              <a:t>[1 CID, Discussed on May 11, 2022: SP results: 18 Yes, 111 No, 54 Abs and 12 Yes, 117 No, 55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5882 in </a:t>
            </a:r>
            <a:r>
              <a:rPr lang="en-US" sz="1000" b="0" dirty="0">
                <a:solidFill>
                  <a:schemeClr val="tx1"/>
                </a:solidFill>
                <a:hlinkClick r:id="rId7"/>
              </a:rPr>
              <a:t>11-22/536r0</a:t>
            </a:r>
            <a:r>
              <a:rPr lang="en-US" sz="1000" dirty="0">
                <a:solidFill>
                  <a:schemeClr val="tx1"/>
                </a:solidFill>
              </a:rPr>
              <a:t>				          </a:t>
            </a:r>
            <a:r>
              <a:rPr lang="en-US" sz="1000" b="0" i="1" dirty="0">
                <a:solidFill>
                  <a:schemeClr val="tx1"/>
                </a:solidFill>
              </a:rPr>
              <a:t>[1 CID, Discussed on May 11, 2022: SP results: 14 Yes, 90 No, 53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5877, 5879, 6356, 6547, 7865 </a:t>
            </a:r>
            <a:r>
              <a:rPr lang="en-US" sz="1000" b="0" dirty="0">
                <a:solidFill>
                  <a:schemeClr val="tx1"/>
                </a:solidFill>
              </a:rPr>
              <a:t>in </a:t>
            </a:r>
            <a:r>
              <a:rPr lang="en-US" sz="1000" b="0" dirty="0">
                <a:solidFill>
                  <a:schemeClr val="tx1"/>
                </a:solidFill>
                <a:hlinkClick r:id="rId8"/>
              </a:rPr>
              <a:t>11-21/1913r6</a:t>
            </a:r>
            <a:r>
              <a:rPr lang="en-US" sz="1000" b="0" dirty="0">
                <a:solidFill>
                  <a:schemeClr val="tx1"/>
                </a:solidFill>
              </a:rPr>
              <a:t>	         </a:t>
            </a:r>
            <a:r>
              <a:rPr lang="en-US" sz="1000" b="0" i="1" dirty="0">
                <a:solidFill>
                  <a:schemeClr val="tx1"/>
                </a:solidFill>
              </a:rPr>
              <a:t>[5 CIDs, Discussed on Jan 13’22: No SP; Discussed on Mar 10’22; No SP]</a:t>
            </a:r>
          </a:p>
          <a:p>
            <a:pPr marL="171450" indent="-171450">
              <a:buFont typeface="Arial" panose="020B0604020202020204" pitchFamily="34" charset="0"/>
              <a:buChar char="•"/>
            </a:pPr>
            <a:endParaRPr lang="en-US" sz="1000" dirty="0">
              <a:solidFill>
                <a:srgbClr val="FF0000"/>
              </a:solidFill>
            </a:endParaRPr>
          </a:p>
          <a:p>
            <a:pPr marL="0" indent="0"/>
            <a:r>
              <a:rPr lang="en-US" sz="1050" dirty="0"/>
              <a:t>Move: George Cherian			Second: Laurent Cariou</a:t>
            </a:r>
          </a:p>
          <a:p>
            <a:pPr marL="0" indent="0"/>
            <a:r>
              <a:rPr lang="en-US" sz="1050" dirty="0"/>
              <a:t>Discussion: None.</a:t>
            </a:r>
            <a:endParaRPr lang="en-US" sz="1050" b="0" dirty="0"/>
          </a:p>
          <a:p>
            <a:r>
              <a:rPr lang="en-US" sz="1050" dirty="0">
                <a:highlight>
                  <a:srgbClr val="00FF00"/>
                </a:highlight>
              </a:rPr>
              <a:t>Result: Approved with unanimous consent.</a:t>
            </a:r>
            <a:endParaRPr lang="en-US" sz="1050" dirty="0"/>
          </a:p>
          <a:p>
            <a:endParaRPr lang="en-US" sz="1050" dirty="0"/>
          </a:p>
          <a:p>
            <a:pPr marL="0" indent="0"/>
            <a:r>
              <a:rPr lang="en-US" sz="1000" i="1" dirty="0"/>
              <a:t>Note: CIDs that have been discussed and for which the group could not reach consensus.</a:t>
            </a:r>
          </a:p>
          <a:p>
            <a:pPr marL="0" indent="0"/>
            <a:r>
              <a:rPr lang="en-US" sz="1000" i="1" dirty="0">
                <a:solidFill>
                  <a:srgbClr val="FF0000"/>
                </a:solidFill>
              </a:rPr>
              <a:t>*Recent addition (05/10/2022), based on latest POC’s status report and discussions in Joint session.</a:t>
            </a:r>
          </a:p>
          <a:p>
            <a:pPr marL="0" indent="0"/>
            <a:r>
              <a:rPr lang="en-US" sz="1000" i="1" dirty="0">
                <a:solidFill>
                  <a:srgbClr val="FF0000"/>
                </a:solidFill>
              </a:rPr>
              <a:t>**</a:t>
            </a:r>
            <a:r>
              <a:rPr lang="en-US" sz="1000" i="1" dirty="0" err="1">
                <a:solidFill>
                  <a:srgbClr val="FF0000"/>
                </a:solidFill>
              </a:rPr>
              <a:t>Liwen’s</a:t>
            </a:r>
            <a:r>
              <a:rPr lang="en-US" sz="1000" i="1" dirty="0">
                <a:solidFill>
                  <a:srgbClr val="FF0000"/>
                </a:solidFill>
              </a:rPr>
              <a:t> pending document in the queue that contains 20 CIDs in quarantine and 10 pending discussion.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None.</a:t>
            </a:r>
          </a:p>
          <a:p>
            <a:pPr marL="0" indent="0"/>
            <a:r>
              <a:rPr lang="en-US" sz="2000" dirty="0"/>
              <a:t>Preliminary Result: 105Y, 7N, 34A (passes).</a:t>
            </a:r>
          </a:p>
          <a:p>
            <a:pPr marL="0" indent="0"/>
            <a:r>
              <a:rPr lang="en-US" sz="2000" dirty="0">
                <a:highlight>
                  <a:srgbClr val="00FF00"/>
                </a:highlight>
              </a:rPr>
              <a:t>Result: 103Y, 7N, 32A (passes).</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highlight>
                  <a:srgbClr val="FFFF00"/>
                </a:highlight>
              </a:rPr>
              <a:t>Motion 376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800" dirty="0">
                <a:solidFill>
                  <a:srgbClr val="FF0000"/>
                </a:solidFill>
                <a:highlight>
                  <a:srgbClr val="FFFF00"/>
                </a:highlight>
              </a:rPr>
              <a:t> Omissis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strike="sngStrike" dirty="0">
                <a:solidFill>
                  <a:srgbClr val="FF0000"/>
                </a:solidFill>
                <a:highlight>
                  <a:srgbClr val="FFFF00"/>
                </a:highlight>
              </a:rPr>
              <a:t>Motion 377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11-21/1185r6</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Mike Montemurro</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Arik Klein				Second: Ming Gan</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Tree>
    <p:extLst>
      <p:ext uri="{BB962C8B-B14F-4D97-AF65-F5344CB8AC3E}">
        <p14:creationId xmlns:p14="http://schemas.microsoft.com/office/powerpoint/2010/main" val="244707144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7359, 7455, 8046, 8183, 8333 in </a:t>
            </a:r>
            <a:r>
              <a:rPr lang="en-US" sz="1100" b="0" dirty="0">
                <a:solidFill>
                  <a:schemeClr val="tx1"/>
                </a:solidFill>
                <a:hlinkClick r:id="rId2"/>
              </a:rPr>
              <a:t>11-21/1208r9</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strike="sngStrike" dirty="0">
                <a:solidFill>
                  <a:srgbClr val="FF0000"/>
                </a:solidFill>
              </a:rPr>
              <a:t>5706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11-22/540r4</a:t>
            </a:r>
            <a:r>
              <a:rPr lang="en-US" sz="1100" b="0" strike="sngStrike" dirty="0">
                <a:solidFill>
                  <a:srgbClr val="FF0000"/>
                </a:solidFill>
              </a:rPr>
              <a:t> [1 CID] &amp; </a:t>
            </a:r>
            <a:r>
              <a:rPr lang="en-US" sz="1100" b="0" dirty="0">
                <a:solidFill>
                  <a:schemeClr val="tx1"/>
                </a:solidFill>
              </a:rPr>
              <a:t>7489 in 11-22/570r7 [1 CID]</a:t>
            </a:r>
          </a:p>
          <a:p>
            <a:pPr marL="285750" indent="-285750">
              <a:buFont typeface="Arial" panose="020B0604020202020204" pitchFamily="34" charset="0"/>
              <a:buChar char="•"/>
            </a:pPr>
            <a:r>
              <a:rPr lang="en-US" sz="1100" b="0" dirty="0">
                <a:solidFill>
                  <a:schemeClr val="tx1"/>
                </a:solidFill>
              </a:rPr>
              <a:t>4590 in </a:t>
            </a:r>
            <a:r>
              <a:rPr lang="en-US" sz="1100" b="0" dirty="0">
                <a:solidFill>
                  <a:schemeClr val="tx1"/>
                </a:solidFill>
                <a:hlinkClick r:id="rId4"/>
              </a:rPr>
              <a:t>11-22/600r3</a:t>
            </a:r>
            <a:r>
              <a:rPr lang="en-US" sz="1100" b="0" dirty="0">
                <a:solidFill>
                  <a:schemeClr val="tx1"/>
                </a:solidFill>
              </a:rPr>
              <a:t> [1 CIDs] &amp; 6943, 5363 in </a:t>
            </a:r>
            <a:r>
              <a:rPr lang="en-US" sz="1100" b="0" dirty="0">
                <a:solidFill>
                  <a:schemeClr val="tx1"/>
                </a:solidFill>
                <a:hlinkClick r:id="rId5"/>
              </a:rPr>
              <a:t>11-21/1278r2</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8033 in 11-22/314r2 [1 CID] &amp; 4301 in 11-22/185r1 [1 CID]</a:t>
            </a:r>
          </a:p>
          <a:p>
            <a:pPr marL="285750" indent="-285750">
              <a:buFont typeface="Arial" panose="020B0604020202020204" pitchFamily="34" charset="0"/>
              <a:buChar char="•"/>
            </a:pPr>
            <a:r>
              <a:rPr lang="en-US" sz="1100" b="0" dirty="0">
                <a:solidFill>
                  <a:schemeClr val="tx1"/>
                </a:solidFill>
              </a:rPr>
              <a:t>5303, 5275, 6642, 8338 in </a:t>
            </a:r>
            <a:r>
              <a:rPr lang="en-US" sz="1100" b="0" dirty="0">
                <a:solidFill>
                  <a:schemeClr val="tx1"/>
                </a:solidFill>
                <a:hlinkClick r:id="rId6">
                  <a:extLst>
                    <a:ext uri="{A12FA001-AC4F-418D-AE19-62706E023703}">
                      <ahyp:hlinkClr xmlns:ahyp="http://schemas.microsoft.com/office/drawing/2018/hyperlinkcolor" val="tx"/>
                    </a:ext>
                  </a:extLst>
                </a:hlinkClick>
              </a:rPr>
              <a:t>11-22/599r6</a:t>
            </a:r>
            <a:r>
              <a:rPr lang="en-US" sz="1100" b="0" dirty="0">
                <a:solidFill>
                  <a:schemeClr val="tx1"/>
                </a:solidFill>
              </a:rPr>
              <a:t> [4 CIDs] &amp; 4426, 5802, 4427 in </a:t>
            </a:r>
            <a:r>
              <a:rPr lang="en-US" sz="1100" b="0" dirty="0">
                <a:solidFill>
                  <a:schemeClr val="tx1"/>
                </a:solidFill>
                <a:hlinkClick r:id="rId7">
                  <a:extLst>
                    <a:ext uri="{A12FA001-AC4F-418D-AE19-62706E023703}">
                      <ahyp:hlinkClr xmlns:ahyp="http://schemas.microsoft.com/office/drawing/2018/hyperlinkcolor" val="tx"/>
                    </a:ext>
                  </a:extLst>
                </a:hlinkClick>
              </a:rPr>
              <a:t>11-22/683r1</a:t>
            </a:r>
            <a:r>
              <a:rPr lang="en-US" sz="1100" b="0" dirty="0">
                <a:solidFill>
                  <a:schemeClr val="tx1"/>
                </a:solidFill>
              </a:rPr>
              <a:t> [3 CIDs] &amp; 4405 in </a:t>
            </a:r>
            <a:r>
              <a:rPr lang="en-US" sz="1100" b="0" dirty="0">
                <a:solidFill>
                  <a:schemeClr val="tx1"/>
                </a:solidFill>
                <a:hlinkClick r:id="rId8">
                  <a:extLst>
                    <a:ext uri="{A12FA001-AC4F-418D-AE19-62706E023703}">
                      <ahyp:hlinkClr xmlns:ahyp="http://schemas.microsoft.com/office/drawing/2018/hyperlinkcolor" val="tx"/>
                    </a:ext>
                  </a:extLst>
                </a:hlinkClick>
              </a:rPr>
              <a:t>11-22/684r0</a:t>
            </a:r>
            <a:r>
              <a:rPr lang="en-US" sz="1100" b="0" dirty="0">
                <a:solidFill>
                  <a:schemeClr val="tx1"/>
                </a:solidFill>
              </a:rPr>
              <a:t> [1 CID]</a:t>
            </a:r>
          </a:p>
          <a:p>
            <a:pPr marL="285750" indent="-285750">
              <a:buFont typeface="Arial" panose="020B0604020202020204" pitchFamily="34" charset="0"/>
              <a:buChar char="•"/>
            </a:pPr>
            <a:r>
              <a:rPr lang="en-US" sz="1100" b="0" dirty="0">
                <a:solidFill>
                  <a:schemeClr val="tx1"/>
                </a:solidFill>
              </a:rPr>
              <a:t>7864 in </a:t>
            </a:r>
            <a:r>
              <a:rPr lang="en-US" sz="1100" b="0" dirty="0">
                <a:solidFill>
                  <a:schemeClr val="tx1"/>
                </a:solidFill>
                <a:hlinkClick r:id="rId9">
                  <a:extLst>
                    <a:ext uri="{A12FA001-AC4F-418D-AE19-62706E023703}">
                      <ahyp:hlinkClr xmlns:ahyp="http://schemas.microsoft.com/office/drawing/2018/hyperlinkcolor" val="tx"/>
                    </a:ext>
                  </a:extLst>
                </a:hlinkClick>
              </a:rPr>
              <a:t>11-22/742r1</a:t>
            </a:r>
            <a:r>
              <a:rPr lang="en-US" sz="1100" b="0" dirty="0">
                <a:solidFill>
                  <a:schemeClr val="tx1"/>
                </a:solidFill>
              </a:rPr>
              <a:t> </a:t>
            </a:r>
            <a:r>
              <a:rPr lang="en-US" sz="1100" b="0" i="1" dirty="0">
                <a:solidFill>
                  <a:schemeClr val="tx1"/>
                </a:solidFill>
              </a:rPr>
              <a:t>[1 CID] </a:t>
            </a:r>
            <a:r>
              <a:rPr lang="en-US" sz="1100" b="0" dirty="0">
                <a:solidFill>
                  <a:schemeClr val="tx1"/>
                </a:solidFill>
              </a:rPr>
              <a:t>&amp; 7727 in </a:t>
            </a:r>
            <a:r>
              <a:rPr lang="en-US" sz="1100" b="0" dirty="0">
                <a:solidFill>
                  <a:schemeClr val="tx1"/>
                </a:solidFill>
                <a:hlinkClick r:id="rId10">
                  <a:extLst>
                    <a:ext uri="{A12FA001-AC4F-418D-AE19-62706E023703}">
                      <ahyp:hlinkClr xmlns:ahyp="http://schemas.microsoft.com/office/drawing/2018/hyperlinkcolor" val="tx"/>
                    </a:ext>
                  </a:extLst>
                </a:hlinkClick>
              </a:rPr>
              <a:t>11-22/750r2</a:t>
            </a:r>
            <a:r>
              <a:rPr lang="en-US" sz="1100" b="0" dirty="0">
                <a:solidFill>
                  <a:schemeClr val="tx1"/>
                </a:solidFill>
              </a:rPr>
              <a:t> </a:t>
            </a:r>
            <a:r>
              <a:rPr lang="en-US" sz="1100" b="0" i="1" dirty="0">
                <a:solidFill>
                  <a:schemeClr val="tx1"/>
                </a:solidFill>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conf calls.</a:t>
            </a:r>
          </a:p>
          <a:p>
            <a:pPr marL="0" indent="0"/>
            <a:r>
              <a:rPr lang="en-US" sz="1400" i="1" dirty="0">
                <a:solidFill>
                  <a:schemeClr val="tx1"/>
                </a:solidFill>
              </a:rPr>
              <a:t>*Additions from Wednesday’s EVE MAC and Thursday AM Joint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260577434"/>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strike="sngStrike" dirty="0"/>
              <a:t>4286, 5159 in </a:t>
            </a:r>
            <a:r>
              <a:rPr lang="pt-BR" sz="1100" b="0" strike="sngStrike" dirty="0">
                <a:hlinkClick r:id="rId2"/>
              </a:rPr>
              <a:t>11-22/0631r2</a:t>
            </a:r>
            <a:r>
              <a:rPr lang="pt-BR" sz="1100" b="0" strike="sngStrike" dirty="0"/>
              <a:t> 					</a:t>
            </a:r>
            <a:r>
              <a:rPr lang="en-US" sz="1100" b="0" i="1" strike="sngStrike" dirty="0"/>
              <a:t>[2 CIDs, Discussed on May 9, 2022; No SP]</a:t>
            </a:r>
            <a:endParaRPr lang="pt-BR" sz="1100" b="0" i="1" strike="sngStrike" dirty="0"/>
          </a:p>
          <a:p>
            <a:pPr marL="171450" indent="-171450">
              <a:buFont typeface="Arial" panose="020B0604020202020204" pitchFamily="34" charset="0"/>
              <a:buChar char="•"/>
            </a:pPr>
            <a:r>
              <a:rPr lang="pt-BR" sz="1100" b="0" strike="sngStrike" dirty="0">
                <a:solidFill>
                  <a:srgbClr val="FF0000"/>
                </a:solidFill>
                <a:highlight>
                  <a:srgbClr val="FFFF00"/>
                </a:highlight>
              </a:rPr>
              <a:t>4296 in </a:t>
            </a:r>
            <a:r>
              <a:rPr lang="pt-BR" sz="1100" b="0" strike="sngStrike" dirty="0">
                <a:solidFill>
                  <a:srgbClr val="FF0000"/>
                </a:solidFill>
                <a:highlight>
                  <a:srgbClr val="FFFF00"/>
                </a:highlight>
                <a:hlinkClick r:id="rId3">
                  <a:extLst>
                    <a:ext uri="{A12FA001-AC4F-418D-AE19-62706E023703}">
                      <ahyp:hlinkClr xmlns:ahyp="http://schemas.microsoft.com/office/drawing/2018/hyperlinkcolor" val="tx"/>
                    </a:ext>
                  </a:extLst>
                </a:hlinkClick>
              </a:rPr>
              <a:t>11-21/1931r3</a:t>
            </a:r>
            <a:r>
              <a:rPr lang="pt-BR" sz="1100" b="0" strike="sngStrike" dirty="0">
                <a:solidFill>
                  <a:srgbClr val="FF0000"/>
                </a:solidFill>
                <a:highlight>
                  <a:srgbClr val="FFFF00"/>
                </a:highlight>
              </a:rPr>
              <a:t> 					</a:t>
            </a:r>
            <a:r>
              <a:rPr lang="en-US" sz="1100" b="0" i="1" strike="sngStrike" dirty="0">
                <a:solidFill>
                  <a:srgbClr val="FF0000"/>
                </a:solidFill>
                <a:highlight>
                  <a:srgbClr val="FFFF00"/>
                </a:highlight>
              </a:rPr>
              <a:t>[ 1 CID, Discussed on April 28, 2022; No SP]</a:t>
            </a:r>
            <a:endParaRPr lang="pt-BR" sz="1100" b="0" i="1" strike="sngStrike" dirty="0">
              <a:solidFill>
                <a:srgbClr val="FF0000"/>
              </a:solidFill>
              <a:highlight>
                <a:srgbClr val="FFFF00"/>
              </a:highlight>
            </a:endParaRPr>
          </a:p>
          <a:p>
            <a:pPr marL="171450" indent="-171450">
              <a:buFont typeface="Arial" panose="020B0604020202020204" pitchFamily="34" charset="0"/>
              <a:buChar char="•"/>
            </a:pPr>
            <a:r>
              <a:rPr lang="pt-BR" sz="1100" b="0" dirty="0"/>
              <a:t>4662, 4708, </a:t>
            </a:r>
            <a:r>
              <a:rPr lang="pt-BR" sz="1100" b="0" strike="sngStrike" dirty="0">
                <a:solidFill>
                  <a:srgbClr val="FF0000"/>
                </a:solidFill>
              </a:rPr>
              <a:t>4712, 4713, 4769, </a:t>
            </a:r>
            <a:r>
              <a:rPr lang="pt-BR" sz="1100" b="0" dirty="0"/>
              <a:t>4770, 4771, 4934, 4936, 4938, 5082, 5771</a:t>
            </a:r>
            <a:r>
              <a:rPr lang="pt-BR" sz="1100" b="0" strike="sngStrike" dirty="0">
                <a:solidFill>
                  <a:srgbClr val="FF0000"/>
                </a:solidFill>
              </a:rPr>
              <a:t>, 6062, </a:t>
            </a:r>
            <a:r>
              <a:rPr lang="pt-BR" sz="1100" b="0" dirty="0"/>
              <a:t>6334, 8052 in </a:t>
            </a:r>
            <a:r>
              <a:rPr lang="pt-BR" sz="1100" b="0" dirty="0">
                <a:hlinkClick r:id="rId4"/>
              </a:rPr>
              <a:t>11-22/0538r3</a:t>
            </a:r>
            <a:r>
              <a:rPr lang="pt-BR" sz="1100" b="0" dirty="0"/>
              <a:t> 										</a:t>
            </a:r>
            <a:r>
              <a:rPr lang="en-US" sz="1100" b="0" i="1" dirty="0"/>
              <a:t>[ 14 CIDs, Discussed on April 14 and April 25, 2022; No SP] </a:t>
            </a:r>
            <a:endParaRPr lang="pt-BR" sz="1100" b="0" i="1" dirty="0"/>
          </a:p>
          <a:p>
            <a:pPr marL="171450" indent="-171450">
              <a:buFont typeface="Arial" panose="020B0604020202020204" pitchFamily="34" charset="0"/>
              <a:buChar char="•"/>
            </a:pPr>
            <a:r>
              <a:rPr lang="pt-BR" sz="1100" b="0" strike="sngStrike" dirty="0">
                <a:solidFill>
                  <a:srgbClr val="FF0000"/>
                </a:solidFill>
              </a:rPr>
              <a:t>4738, 5027, 5235, 5962, 6384, 8194 in </a:t>
            </a:r>
            <a:r>
              <a:rPr lang="pt-BR" sz="1100" b="0" strike="sngStrike" dirty="0">
                <a:solidFill>
                  <a:srgbClr val="FF0000"/>
                </a:solidFill>
                <a:hlinkClick r:id="rId5">
                  <a:extLst>
                    <a:ext uri="{A12FA001-AC4F-418D-AE19-62706E023703}">
                      <ahyp:hlinkClr xmlns:ahyp="http://schemas.microsoft.com/office/drawing/2018/hyperlinkcolor" val="tx"/>
                    </a:ext>
                  </a:extLst>
                </a:hlinkClick>
              </a:rPr>
              <a:t>11-22/0186r1</a:t>
            </a:r>
            <a:r>
              <a:rPr lang="pt-BR" sz="1100" b="0" strike="sngStrike" dirty="0">
                <a:solidFill>
                  <a:srgbClr val="FF0000"/>
                </a:solidFill>
              </a:rPr>
              <a:t> 	</a:t>
            </a:r>
            <a:r>
              <a:rPr lang="en-US" sz="1100" b="0" i="1" strike="sngStrike" dirty="0">
                <a:solidFill>
                  <a:srgbClr val="FF0000"/>
                </a:solidFill>
              </a:rPr>
              <a:t>[6 CIDs , Discussed on May 9, 2022; No SP]</a:t>
            </a:r>
            <a:endParaRPr lang="pt-BR" sz="1100" b="0" i="1" strike="sngStrike" dirty="0">
              <a:solidFill>
                <a:srgbClr val="FF0000"/>
              </a:solidFill>
            </a:endParaRPr>
          </a:p>
          <a:p>
            <a:pPr marL="171450" indent="-171450">
              <a:buFont typeface="Arial" panose="020B0604020202020204" pitchFamily="34" charset="0"/>
              <a:buChar char="•"/>
            </a:pPr>
            <a:r>
              <a:rPr lang="pt-BR" sz="1100" b="0" dirty="0"/>
              <a:t>4832, 5672, 5765, 6315, 7629, 8195 in </a:t>
            </a:r>
            <a:r>
              <a:rPr lang="pt-BR" sz="1100" b="0" dirty="0">
                <a:hlinkClick r:id="rId6"/>
              </a:rPr>
              <a:t>11-22/0026r2</a:t>
            </a:r>
            <a:r>
              <a:rPr lang="pt-BR" sz="1100" b="0" dirty="0"/>
              <a:t> 	</a:t>
            </a:r>
            <a:r>
              <a:rPr lang="en-US" sz="1100" b="0" i="1" dirty="0"/>
              <a:t>[6 CIDs , Discussed on March 31, 2022 and May 5, 2022; No SP]</a:t>
            </a:r>
          </a:p>
          <a:p>
            <a:pPr marL="171450" indent="-171450">
              <a:buFont typeface="Arial" panose="020B0604020202020204" pitchFamily="34" charset="0"/>
              <a:buChar char="•"/>
            </a:pPr>
            <a:r>
              <a:rPr lang="en-US" sz="1100" b="0" i="1" u="sng" dirty="0">
                <a:solidFill>
                  <a:srgbClr val="FF0000"/>
                </a:solidFill>
              </a:rPr>
              <a:t>6898 in </a:t>
            </a:r>
            <a:r>
              <a:rPr lang="en-US" sz="1100" b="0" i="1" u="sng" dirty="0">
                <a:solidFill>
                  <a:srgbClr val="FF0000"/>
                </a:solidFill>
                <a:hlinkClick r:id="rId7"/>
              </a:rPr>
              <a:t>11-22/0547r5</a:t>
            </a:r>
            <a:r>
              <a:rPr lang="en-US" sz="1100" b="0" i="1" u="sng" dirty="0">
                <a:solidFill>
                  <a:srgbClr val="FF0000"/>
                </a:solidFill>
              </a:rPr>
              <a:t> </a:t>
            </a:r>
            <a:r>
              <a:rPr lang="en-US" sz="1100" b="0" i="1" u="sng" dirty="0"/>
              <a:t>				   	[1 CID, Discussed on April 11, 2022: No SP]</a:t>
            </a:r>
          </a:p>
          <a:p>
            <a:pPr marL="0" indent="0"/>
            <a:endParaRPr lang="pt-BR" sz="1100" b="0" dirty="0"/>
          </a:p>
          <a:p>
            <a:pPr marL="0" indent="0"/>
            <a:r>
              <a:rPr lang="en-US" sz="1400" dirty="0"/>
              <a:t>Move: Abhishek Patil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4276450"/>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dirty="0"/>
              <a:t>5247 in </a:t>
            </a:r>
            <a:r>
              <a:rPr lang="pt-BR" sz="1100" b="0" dirty="0">
                <a:hlinkClick r:id="rId2"/>
              </a:rPr>
              <a:t>11-22/0601r1</a:t>
            </a:r>
            <a:r>
              <a:rPr lang="pt-BR" sz="1100" b="0" dirty="0"/>
              <a:t> 						</a:t>
            </a:r>
            <a:r>
              <a:rPr lang="pt-BR" sz="1100" b="0" i="1" dirty="0"/>
              <a:t>[1 </a:t>
            </a:r>
            <a:r>
              <a:rPr lang="en-US" sz="1100" b="0" i="1" dirty="0"/>
              <a:t>CID, Discussed on April 28, 2022; No SP]</a:t>
            </a:r>
            <a:endParaRPr lang="pt-BR" sz="1100" b="0" i="1" dirty="0"/>
          </a:p>
          <a:p>
            <a:pPr marL="171450" indent="-171450">
              <a:buFont typeface="Arial" panose="020B0604020202020204" pitchFamily="34" charset="0"/>
              <a:buChar char="•"/>
            </a:pPr>
            <a:r>
              <a:rPr lang="pt-BR" sz="1100" b="0" dirty="0"/>
              <a:t>5360 in </a:t>
            </a:r>
            <a:r>
              <a:rPr lang="pt-BR" sz="1100" b="0" dirty="0">
                <a:hlinkClick r:id="rId3"/>
              </a:rPr>
              <a:t>11-22/0575r2</a:t>
            </a:r>
            <a:r>
              <a:rPr lang="pt-BR" sz="1100" b="0" dirty="0"/>
              <a:t> 						</a:t>
            </a:r>
            <a:r>
              <a:rPr lang="pt-BR" sz="1100" b="0" i="1" dirty="0"/>
              <a:t>[1</a:t>
            </a:r>
            <a:r>
              <a:rPr lang="en-US" sz="1100" b="0" i="1" dirty="0"/>
              <a:t> CID, Discussed on May 5, 2022; No SP]</a:t>
            </a:r>
            <a:endParaRPr lang="pt-BR" sz="1100" b="0" i="1" dirty="0"/>
          </a:p>
          <a:p>
            <a:pPr marL="171450" indent="-171450">
              <a:buFont typeface="Arial" panose="020B0604020202020204" pitchFamily="34" charset="0"/>
              <a:buChar char="•"/>
            </a:pPr>
            <a:r>
              <a:rPr lang="pt-BR" sz="1100" b="0" dirty="0"/>
              <a:t>5876, 6335, 6411, 8053 in </a:t>
            </a:r>
            <a:r>
              <a:rPr lang="pt-BR" sz="1100" b="0" dirty="0">
                <a:hlinkClick r:id="rId4"/>
              </a:rPr>
              <a:t>11-22/0139r1</a:t>
            </a:r>
            <a:r>
              <a:rPr lang="pt-BR" sz="1100" b="0" dirty="0"/>
              <a:t> 				</a:t>
            </a:r>
            <a:r>
              <a:rPr lang="pt-BR" sz="1100" b="0" i="1" dirty="0"/>
              <a:t>[4 </a:t>
            </a:r>
            <a:r>
              <a:rPr lang="en-US" sz="1100" b="0" i="1" dirty="0"/>
              <a:t>CIDs, Discussed on April 28, 2022; No SP] </a:t>
            </a:r>
            <a:endParaRPr lang="pt-BR" sz="1100" b="0" i="1" dirty="0"/>
          </a:p>
          <a:p>
            <a:pPr marL="171450" indent="-171450">
              <a:buFont typeface="Arial" panose="020B0604020202020204" pitchFamily="34" charset="0"/>
              <a:buChar char="•"/>
            </a:pPr>
            <a:r>
              <a:rPr lang="pt-BR" sz="1100" b="0" strike="sngStrike" dirty="0">
                <a:solidFill>
                  <a:srgbClr val="FF0000"/>
                </a:solidFill>
                <a:highlight>
                  <a:srgbClr val="FFFF00"/>
                </a:highlight>
              </a:rPr>
              <a:t>5926, 6420, 6421, 6879, 6885, 6896, 7868 in </a:t>
            </a:r>
            <a:r>
              <a:rPr lang="pt-BR"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11-22/0254r3</a:t>
            </a:r>
            <a:r>
              <a:rPr lang="pt-BR" sz="1100" b="0" strike="sngStrike" dirty="0">
                <a:solidFill>
                  <a:srgbClr val="FF0000"/>
                </a:solidFill>
                <a:highlight>
                  <a:srgbClr val="FFFF00"/>
                </a:highlight>
              </a:rPr>
              <a:t> 		</a:t>
            </a:r>
            <a:r>
              <a:rPr lang="pt-BR" sz="1100" b="0" i="1" strike="sngStrike" dirty="0">
                <a:solidFill>
                  <a:srgbClr val="FF0000"/>
                </a:solidFill>
                <a:highlight>
                  <a:srgbClr val="FFFF00"/>
                </a:highlight>
              </a:rPr>
              <a:t>[7 </a:t>
            </a:r>
            <a:r>
              <a:rPr lang="en-US" sz="1100" b="0" i="1" strike="sngStrike" dirty="0">
                <a:solidFill>
                  <a:srgbClr val="FF0000"/>
                </a:solidFill>
                <a:highlight>
                  <a:srgbClr val="FFFF00"/>
                </a:highlight>
              </a:rPr>
              <a:t>CIDs, Discussed on April 14 and May 5, 2022; No SP]</a:t>
            </a:r>
            <a:endParaRPr lang="pt-BR" sz="1100" b="0" i="1" strike="sngStrike" dirty="0">
              <a:solidFill>
                <a:srgbClr val="FF0000"/>
              </a:solidFill>
              <a:highlight>
                <a:srgbClr val="FFFF00"/>
              </a:highlight>
            </a:endParaRPr>
          </a:p>
          <a:p>
            <a:pPr marL="171450" indent="-171450">
              <a:buFont typeface="Arial" panose="020B0604020202020204" pitchFamily="34" charset="0"/>
              <a:buChar char="•"/>
            </a:pPr>
            <a:r>
              <a:rPr lang="en-US" sz="1100" b="0" u="sng" strike="sngStrike" dirty="0">
                <a:solidFill>
                  <a:srgbClr val="FF0000"/>
                </a:solidFill>
              </a:rPr>
              <a:t>6643, 5154, 4027, 5038, 5030, 5692, 5759, 5956, 5957, 6347, 6498, 6766, 6767, 6895, 7671, 8179 in </a:t>
            </a:r>
            <a:r>
              <a:rPr lang="en-US" sz="1100" b="0" u="sng" strike="sngStrike" dirty="0">
                <a:solidFill>
                  <a:srgbClr val="FF0000"/>
                </a:solidFill>
                <a:hlinkClick r:id="rId6">
                  <a:extLst>
                    <a:ext uri="{A12FA001-AC4F-418D-AE19-62706E023703}">
                      <ahyp:hlinkClr xmlns:ahyp="http://schemas.microsoft.com/office/drawing/2018/hyperlinkcolor" val="tx"/>
                    </a:ext>
                  </a:extLst>
                </a:hlinkClick>
              </a:rPr>
              <a:t>11-21/1793r5</a:t>
            </a:r>
            <a:r>
              <a:rPr lang="en-US" sz="1100" b="0" u="sng" strike="sngStrike" dirty="0">
                <a:solidFill>
                  <a:srgbClr val="FF0000"/>
                </a:solidFill>
              </a:rPr>
              <a:t> </a:t>
            </a:r>
          </a:p>
          <a:p>
            <a:pPr marL="0" indent="0"/>
            <a:r>
              <a:rPr lang="en-US" sz="1100" b="0" i="1" u="sng" strike="sngStrike" dirty="0">
                <a:solidFill>
                  <a:srgbClr val="FF0000"/>
                </a:solidFill>
              </a:rPr>
              <a:t>									</a:t>
            </a:r>
            <a:r>
              <a:rPr lang="pt-BR" sz="1100" b="0" i="1" u="sng" strike="sngStrike" dirty="0">
                <a:solidFill>
                  <a:srgbClr val="FF0000"/>
                </a:solidFill>
              </a:rPr>
              <a:t>[16 </a:t>
            </a:r>
            <a:r>
              <a:rPr lang="en-US" sz="1100" b="0" i="1" u="sng" strike="sngStrike" dirty="0">
                <a:solidFill>
                  <a:srgbClr val="FF0000"/>
                </a:solidFill>
              </a:rPr>
              <a:t>CIDs, Discussed on May 11, 2022; SP: 76Y, 55N, 18A]</a:t>
            </a:r>
          </a:p>
          <a:p>
            <a:pPr marL="171450" indent="-171450">
              <a:buFont typeface="Arial" panose="020B0604020202020204" pitchFamily="34" charset="0"/>
              <a:buChar char="•"/>
            </a:pPr>
            <a:r>
              <a:rPr lang="en-US" sz="1100" b="0" u="sng" dirty="0">
                <a:solidFill>
                  <a:schemeClr val="tx1"/>
                </a:solidFill>
              </a:rPr>
              <a:t>5944 in </a:t>
            </a:r>
            <a:r>
              <a:rPr lang="en-US" sz="1100" b="0" u="sng" dirty="0">
                <a:solidFill>
                  <a:schemeClr val="tx1"/>
                </a:solidFill>
                <a:hlinkClick r:id="rId7">
                  <a:extLst>
                    <a:ext uri="{A12FA001-AC4F-418D-AE19-62706E023703}">
                      <ahyp:hlinkClr xmlns:ahyp="http://schemas.microsoft.com/office/drawing/2018/hyperlinkcolor" val="tx"/>
                    </a:ext>
                  </a:extLst>
                </a:hlinkClick>
              </a:rPr>
              <a:t>11-22/269r4</a:t>
            </a:r>
            <a:r>
              <a:rPr lang="en-US" sz="1100" b="0" u="sng" dirty="0">
                <a:solidFill>
                  <a:schemeClr val="tx1"/>
                </a:solidFill>
              </a:rPr>
              <a:t>							</a:t>
            </a:r>
            <a:r>
              <a:rPr lang="pt-BR" sz="1100" b="0" i="1" u="sng" dirty="0">
                <a:solidFill>
                  <a:schemeClr val="tx1"/>
                </a:solidFill>
              </a:rPr>
              <a:t>[1 </a:t>
            </a:r>
            <a:r>
              <a:rPr lang="en-US" sz="1100" b="0" i="1" u="sng" dirty="0">
                <a:solidFill>
                  <a:schemeClr val="tx1"/>
                </a:solidFill>
              </a:rPr>
              <a:t>CID, Discussed on May 12, 2022; SP1a: 30Y, 56N, 68A]</a:t>
            </a:r>
            <a:endParaRPr lang="pt-BR" sz="1100" b="0" i="1" u="sng" dirty="0">
              <a:solidFill>
                <a:schemeClr val="tx1"/>
              </a:solidFill>
            </a:endParaRPr>
          </a:p>
          <a:p>
            <a:pPr marL="0" indent="0"/>
            <a:r>
              <a:rPr lang="en-US" sz="1400" dirty="0"/>
              <a:t>Move: Abhishek Patil				Second: Rojan Chitrakar</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r>
              <a:rPr lang="en-US" sz="1400" i="1" dirty="0">
                <a:solidFill>
                  <a:srgbClr val="FF0000"/>
                </a:solidFill>
              </a:rPr>
              <a:t>*Additions from Thursday’s AM Joint session.</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49185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382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4034, 4204, 4312, 5351, 5375, 5945, 6331, 6332, 7463, 7635, 7827, 8035, 8051 in </a:t>
            </a:r>
            <a:r>
              <a:rPr lang="en-US" sz="1400" b="0" dirty="0">
                <a:solidFill>
                  <a:schemeClr val="tx1"/>
                </a:solidFill>
                <a:hlinkClick r:id="rId2"/>
              </a:rPr>
              <a:t>11-21/1175r7</a:t>
            </a:r>
            <a:r>
              <a:rPr lang="en-US" sz="1400" b="0" dirty="0">
                <a:solidFill>
                  <a:schemeClr val="tx1"/>
                </a:solidFill>
              </a:rPr>
              <a:t> 					</a:t>
            </a:r>
            <a:r>
              <a:rPr lang="en-US" sz="1400" b="0" i="1" dirty="0">
                <a:solidFill>
                  <a:schemeClr val="tx1"/>
                </a:solidFill>
              </a:rPr>
              <a:t>[13 CIDs, SP on April 21, 2022: 48 Yes, 27 No, 24 Abs]</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George Cherian</a:t>
            </a:r>
          </a:p>
          <a:p>
            <a:pPr marL="0" indent="0"/>
            <a:r>
              <a:rPr lang="en-US" sz="2000" dirty="0"/>
              <a:t>Discussion: None.</a:t>
            </a:r>
            <a:endParaRPr lang="en-US" sz="2000" b="0" dirty="0"/>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958753585"/>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383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4253, </a:t>
            </a:r>
            <a:r>
              <a:rPr lang="en-US" sz="1400" b="0" strike="sngStrike" dirty="0">
                <a:solidFill>
                  <a:srgbClr val="FF0000"/>
                </a:solidFill>
              </a:rPr>
              <a:t>4277, </a:t>
            </a:r>
            <a:r>
              <a:rPr lang="en-US" sz="1400" b="0" dirty="0">
                <a:solidFill>
                  <a:schemeClr val="tx1"/>
                </a:solidFill>
              </a:rPr>
              <a:t>6201 in </a:t>
            </a:r>
            <a:r>
              <a:rPr lang="en-US" sz="1400" b="0" dirty="0">
                <a:solidFill>
                  <a:schemeClr val="tx1"/>
                </a:solidFill>
                <a:hlinkClick r:id="rId2"/>
              </a:rPr>
              <a:t>11-21/1208r12</a:t>
            </a:r>
            <a:r>
              <a:rPr lang="en-US" sz="1400" b="0" dirty="0">
                <a:solidFill>
                  <a:schemeClr val="tx1"/>
                </a:solidFill>
              </a:rPr>
              <a:t> 	</a:t>
            </a:r>
            <a:r>
              <a:rPr lang="en-US" sz="1400" b="0" i="1" dirty="0">
                <a:solidFill>
                  <a:schemeClr val="tx1"/>
                </a:solidFill>
              </a:rPr>
              <a:t>[2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Ming Gan</a:t>
            </a:r>
          </a:p>
          <a:p>
            <a:pPr marL="0" indent="0"/>
            <a:r>
              <a:rPr lang="en-US" sz="2000" dirty="0"/>
              <a:t>Discussion: None.</a:t>
            </a:r>
            <a:endParaRPr lang="en-US" sz="2000" b="0" dirty="0"/>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(Laurent)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19377074"/>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384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4277 in </a:t>
            </a:r>
            <a:r>
              <a:rPr lang="en-US" sz="1400" b="0" dirty="0">
                <a:solidFill>
                  <a:schemeClr val="tx1"/>
                </a:solidFill>
                <a:hlinkClick r:id="rId2"/>
              </a:rPr>
              <a:t>11-21/1208r13</a:t>
            </a:r>
            <a:r>
              <a:rPr lang="en-US" sz="1400" b="0" dirty="0">
                <a:solidFill>
                  <a:schemeClr val="tx1"/>
                </a:solidFill>
              </a:rPr>
              <a:t> 			</a:t>
            </a:r>
            <a:r>
              <a:rPr lang="en-US" sz="1400" b="0" i="1" dirty="0">
                <a:solidFill>
                  <a:schemeClr val="tx1"/>
                </a:solidFill>
              </a:rPr>
              <a:t>[1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Yanjun Sun				Second: George Cherian </a:t>
            </a:r>
          </a:p>
          <a:p>
            <a:pPr marL="0" indent="0"/>
            <a:r>
              <a:rPr lang="en-US" sz="2000" dirty="0"/>
              <a:t>Discussion: Some.</a:t>
            </a:r>
          </a:p>
          <a:p>
            <a:pPr marL="0" indent="0"/>
            <a:r>
              <a:rPr lang="en-US" sz="2000" dirty="0"/>
              <a:t>Preliminary Result: 78Y, 32N, 52A (fails)</a:t>
            </a:r>
          </a:p>
          <a:p>
            <a:pPr marL="0" indent="0"/>
            <a:r>
              <a:rPr lang="en-US" sz="2000" dirty="0">
                <a:highlight>
                  <a:srgbClr val="FF0000"/>
                </a:highlight>
              </a:rPr>
              <a:t>Result: 73Y, 32N, 52A (fails)</a:t>
            </a:r>
            <a:endParaRPr lang="en-US" sz="1400" dirty="0">
              <a:highlight>
                <a:srgbClr val="FF0000"/>
              </a:highlight>
            </a:endParaRPr>
          </a:p>
          <a:p>
            <a:pPr marL="0" indent="0"/>
            <a:r>
              <a:rPr lang="en-US" sz="1400" dirty="0"/>
              <a:t>				</a:t>
            </a:r>
          </a:p>
          <a:p>
            <a:r>
              <a:rPr lang="en-US" sz="1400" i="1" dirty="0"/>
              <a:t>Note: CIDs that are in quarantine but requested (Laurent)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77199512"/>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385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rPr>
              <a:t>5256, </a:t>
            </a:r>
            <a:r>
              <a:rPr lang="en-US" sz="1400" b="0" dirty="0">
                <a:solidFill>
                  <a:schemeClr val="tx1"/>
                </a:solidFill>
              </a:rPr>
              <a:t>5281, </a:t>
            </a:r>
            <a:r>
              <a:rPr lang="en-US" sz="1400" b="0" strike="sngStrike" dirty="0">
                <a:solidFill>
                  <a:srgbClr val="FF0000"/>
                </a:solidFill>
              </a:rPr>
              <a:t>5651,</a:t>
            </a:r>
            <a:r>
              <a:rPr lang="en-US" sz="1400" b="0" dirty="0">
                <a:solidFill>
                  <a:schemeClr val="tx1"/>
                </a:solidFill>
              </a:rPr>
              <a:t> 6240, 6241, 6242 in </a:t>
            </a:r>
            <a:r>
              <a:rPr lang="en-US" sz="1400" b="0" dirty="0">
                <a:solidFill>
                  <a:schemeClr val="tx1"/>
                </a:solidFill>
                <a:hlinkClick r:id="rId2"/>
              </a:rPr>
              <a:t>11-22/0552r4</a:t>
            </a:r>
            <a:r>
              <a:rPr lang="en-US" sz="1400" b="0" dirty="0">
                <a:solidFill>
                  <a:schemeClr val="tx1"/>
                </a:solidFill>
              </a:rPr>
              <a:t> </a:t>
            </a:r>
            <a:r>
              <a:rPr lang="en-US" sz="1400" b="0" i="1" dirty="0">
                <a:solidFill>
                  <a:schemeClr val="tx1"/>
                </a:solidFill>
              </a:rPr>
              <a:t>[4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Ming Gan			Second: Rubayet Shafin</a:t>
            </a:r>
          </a:p>
          <a:p>
            <a:pPr marL="0" indent="0"/>
            <a:r>
              <a:rPr lang="en-US" sz="2000" dirty="0"/>
              <a:t>Discussion: Some.</a:t>
            </a:r>
            <a:endParaRPr lang="en-US" sz="2000" b="0" dirty="0"/>
          </a:p>
          <a:p>
            <a:r>
              <a:rPr lang="en-US" sz="2000" dirty="0"/>
              <a:t>Preliminary Result: 61Y, 65N, 35A (fails)</a:t>
            </a:r>
          </a:p>
          <a:p>
            <a:r>
              <a:rPr lang="en-US" sz="2000" dirty="0">
                <a:highlight>
                  <a:srgbClr val="FF0000"/>
                </a:highlight>
              </a:rPr>
              <a:t>Result: 60Y, 63N, 35A (fails)</a:t>
            </a:r>
          </a:p>
          <a:p>
            <a:r>
              <a:rPr lang="en-US" sz="1400" dirty="0"/>
              <a:t>						</a:t>
            </a:r>
          </a:p>
          <a:p>
            <a:r>
              <a:rPr lang="en-US" sz="1400" i="1" dirty="0"/>
              <a:t>Note: CIDs that are in quarantine but requested (Ming)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81965250"/>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6457 in </a:t>
            </a:r>
            <a:r>
              <a:rPr lang="en-US" sz="1400" b="0" i="1" dirty="0">
                <a:solidFill>
                  <a:schemeClr val="tx1"/>
                </a:solidFill>
                <a:hlinkClick r:id="rId2"/>
              </a:rPr>
              <a:t>11-22/61r4</a:t>
            </a:r>
            <a:r>
              <a:rPr lang="en-US" sz="1400" b="0" i="1" dirty="0">
                <a:solidFill>
                  <a:schemeClr val="tx1"/>
                </a:solidFill>
              </a:rPr>
              <a:t> [1 CID, Discussed on March 21;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Abhishek Patil</a:t>
            </a:r>
          </a:p>
          <a:p>
            <a:pPr marL="0" indent="0"/>
            <a:r>
              <a:rPr lang="en-US" sz="2000" dirty="0"/>
              <a:t>Discussion: Some.</a:t>
            </a:r>
            <a:endParaRPr lang="en-US" sz="2000" b="0" dirty="0"/>
          </a:p>
          <a:p>
            <a:r>
              <a:rPr lang="en-US" sz="2000" dirty="0"/>
              <a:t>Preliminary Result: 72Y, 44N, 53A (fails)</a:t>
            </a:r>
          </a:p>
          <a:p>
            <a:r>
              <a:rPr lang="en-US" sz="2000" dirty="0">
                <a:highlight>
                  <a:srgbClr val="FF0000"/>
                </a:highlight>
              </a:rPr>
              <a:t>Result: 70Y, 41N, 53A (fails)</a:t>
            </a:r>
          </a:p>
          <a:p>
            <a:r>
              <a:rPr lang="en-US" sz="1400" dirty="0"/>
              <a:t>						</a:t>
            </a:r>
          </a:p>
          <a:p>
            <a:r>
              <a:rPr lang="en-US" sz="1400" i="1" dirty="0"/>
              <a:t>Note: CIDs that are in quarantine but requested (Insun)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650574173"/>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6643, 5154, 4027, 5038, 5030, 5692, 5759, 5956, 5957, 6347, 6498, 6766, 6767, 6895, 7671, 8179 in </a:t>
            </a:r>
            <a:r>
              <a:rPr lang="en-US" sz="1200" b="0" dirty="0">
                <a:solidFill>
                  <a:schemeClr val="tx1"/>
                </a:solidFill>
                <a:hlinkClick r:id="rId2">
                  <a:extLst>
                    <a:ext uri="{A12FA001-AC4F-418D-AE19-62706E023703}">
                      <ahyp:hlinkClr xmlns:ahyp="http://schemas.microsoft.com/office/drawing/2018/hyperlinkcolor" val="tx"/>
                    </a:ext>
                  </a:extLst>
                </a:hlinkClick>
              </a:rPr>
              <a:t>11-21/1793r5</a:t>
            </a:r>
            <a:r>
              <a:rPr lang="en-US" sz="1200" b="0" dirty="0">
                <a:solidFill>
                  <a:schemeClr val="tx1"/>
                </a:solidFill>
              </a:rPr>
              <a:t> </a:t>
            </a:r>
          </a:p>
          <a:p>
            <a:pPr marL="0" indent="0"/>
            <a:r>
              <a:rPr lang="en-US" sz="1200" b="0" i="1" dirty="0">
                <a:solidFill>
                  <a:schemeClr val="tx1"/>
                </a:solidFill>
              </a:rPr>
              <a:t>								</a:t>
            </a:r>
            <a:r>
              <a:rPr lang="pt-BR" sz="1200" b="0" i="1" dirty="0">
                <a:solidFill>
                  <a:schemeClr val="tx1"/>
                </a:solidFill>
              </a:rPr>
              <a:t>[16 </a:t>
            </a:r>
            <a:r>
              <a:rPr lang="en-US" sz="1200" b="0" i="1" dirty="0">
                <a:solidFill>
                  <a:schemeClr val="tx1"/>
                </a:solidFill>
              </a:rPr>
              <a:t>CIDs, Discussed on May 11, 2022; SP: 76Y, 55N, 18A]</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highlight>
                  <a:srgbClr val="FFFF00"/>
                </a:highlight>
              </a:rPr>
              <a:t>	Ran out of time.					</a:t>
            </a:r>
          </a:p>
          <a:p>
            <a:r>
              <a:rPr lang="en-US" sz="1400" i="1" dirty="0"/>
              <a:t>Note: CIDs that are in quarantine but requested (Pooya)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88575081"/>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296</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resolutions to the CIDs:</a:t>
            </a:r>
          </a:p>
          <a:p>
            <a:pPr>
              <a:buFont typeface="Arial" panose="020B0604020202020204" pitchFamily="34" charset="0"/>
              <a:buChar char="•"/>
            </a:pPr>
            <a:r>
              <a:rPr lang="en-US" sz="1200" b="0" dirty="0"/>
              <a:t>4276 in </a:t>
            </a:r>
            <a:r>
              <a:rPr lang="en-US" sz="1200" b="0" dirty="0">
                <a:hlinkClick r:id="rId2"/>
              </a:rPr>
              <a:t>11-21/1584r4</a:t>
            </a:r>
            <a:r>
              <a:rPr lang="en-US" sz="1200" b="0" dirty="0"/>
              <a:t> </a:t>
            </a:r>
            <a:r>
              <a:rPr lang="en-US" sz="1200" b="0" i="1" dirty="0"/>
              <a:t>[1 CID]</a:t>
            </a:r>
          </a:p>
          <a:p>
            <a:pPr>
              <a:buFont typeface="Arial" panose="020B0604020202020204" pitchFamily="34" charset="0"/>
              <a:buChar char="•"/>
            </a:pPr>
            <a:r>
              <a:rPr lang="en-US" sz="1200" b="0" dirty="0"/>
              <a:t>6057, 6058, 6059, 7800 in </a:t>
            </a:r>
            <a:r>
              <a:rPr lang="en-US" sz="1200" b="0" dirty="0">
                <a:hlinkClick r:id="rId3"/>
              </a:rPr>
              <a:t>11-22/757r2</a:t>
            </a:r>
            <a:r>
              <a:rPr lang="en-US" sz="1200" b="0" dirty="0"/>
              <a:t> </a:t>
            </a:r>
            <a:r>
              <a:rPr lang="en-US" sz="1200" b="0" i="1" dirty="0"/>
              <a:t>[4 CIDs]</a:t>
            </a:r>
          </a:p>
          <a:p>
            <a:pPr>
              <a:buFont typeface="Arial" panose="020B0604020202020204" pitchFamily="34" charset="0"/>
              <a:buChar char="•"/>
            </a:pPr>
            <a:r>
              <a:rPr lang="en-US" sz="1200" b="0" dirty="0"/>
              <a:t>4077, 4080, 4238, 4288, 4730, 4926, 4933, 5061, 5135, 5262, 5307, 5333, 5334, 5347, 5502, 5504, 5535, 5772, 6065, 6227, 6243, 6457, 6496, 6515, 6654, 6655, 6656, 6758, 6889, 6947, 7346, 7575, 8060, 8154, 8271, 8272 in </a:t>
            </a:r>
            <a:r>
              <a:rPr lang="en-US" sz="1200" b="0" dirty="0">
                <a:hlinkClick r:id="rId4"/>
              </a:rPr>
              <a:t>11-22/749r4</a:t>
            </a:r>
            <a:r>
              <a:rPr lang="en-US" sz="1200" b="0" dirty="0"/>
              <a:t> </a:t>
            </a:r>
            <a:r>
              <a:rPr lang="en-US" sz="1200" b="0" i="1" dirty="0"/>
              <a:t>[36 CIDs]</a:t>
            </a:r>
          </a:p>
          <a:p>
            <a:pPr>
              <a:buFont typeface="Arial" panose="020B0604020202020204" pitchFamily="34" charset="0"/>
              <a:buChar char="•"/>
            </a:pPr>
            <a:r>
              <a:rPr lang="en-US" sz="1200" b="0" dirty="0"/>
              <a:t>5225, 5705, 5706, 8212, 5269 in </a:t>
            </a:r>
            <a:r>
              <a:rPr lang="en-US" sz="1200" b="0" dirty="0">
                <a:hlinkClick r:id="rId5"/>
              </a:rPr>
              <a:t>11-22/540r7</a:t>
            </a:r>
            <a:r>
              <a:rPr lang="en-US" sz="1200" b="0" dirty="0"/>
              <a:t> </a:t>
            </a:r>
            <a:r>
              <a:rPr lang="en-US" sz="1200" b="0" i="1" dirty="0"/>
              <a:t>[5 CIDs]</a:t>
            </a:r>
          </a:p>
          <a:p>
            <a:pPr>
              <a:buFont typeface="Arial" panose="020B0604020202020204" pitchFamily="34" charset="0"/>
              <a:buChar char="•"/>
            </a:pPr>
            <a:r>
              <a:rPr lang="en-US" sz="1200" b="0" dirty="0"/>
              <a:t>4180, 5698 in </a:t>
            </a:r>
            <a:r>
              <a:rPr lang="en-US" sz="1200" b="0" dirty="0">
                <a:hlinkClick r:id="rId6"/>
              </a:rPr>
              <a:t>11-22/564r1</a:t>
            </a:r>
            <a:r>
              <a:rPr lang="en-US" sz="1200" b="0" dirty="0"/>
              <a:t> </a:t>
            </a:r>
            <a:r>
              <a:rPr lang="en-US" sz="1200" b="0" i="1" dirty="0"/>
              <a:t>[2 CIDs]</a:t>
            </a:r>
          </a:p>
          <a:p>
            <a:pPr>
              <a:buFont typeface="Arial" panose="020B0604020202020204" pitchFamily="34" charset="0"/>
              <a:buChar char="•"/>
            </a:pPr>
            <a:r>
              <a:rPr lang="en-US" sz="1200" b="0" dirty="0"/>
              <a:t>4286 in </a:t>
            </a:r>
            <a:r>
              <a:rPr lang="en-US" sz="1200" b="0" dirty="0">
                <a:hlinkClick r:id="rId7"/>
              </a:rPr>
              <a:t>11-22/631r4</a:t>
            </a:r>
            <a:r>
              <a:rPr lang="en-US" sz="1200" b="0" dirty="0"/>
              <a:t> </a:t>
            </a:r>
            <a:r>
              <a:rPr lang="en-US" sz="1200" b="0" i="1" dirty="0"/>
              <a:t>[1 CID]</a:t>
            </a:r>
          </a:p>
          <a:p>
            <a:pPr marL="0" indent="0"/>
            <a:r>
              <a:rPr lang="en-US" altLang="en-US" sz="1400" dirty="0"/>
              <a:t>and incorporate the text changes into the latest TGbe draft.</a:t>
            </a:r>
          </a:p>
          <a:p>
            <a:pPr marL="0" indent="0"/>
            <a:endParaRPr lang="en-US" sz="1400" dirty="0"/>
          </a:p>
          <a:p>
            <a:pPr>
              <a:buFont typeface="Arial" panose="020B0604020202020204" pitchFamily="34" charset="0"/>
              <a:buChar char="•"/>
            </a:pPr>
            <a:r>
              <a:rPr lang="en-US" sz="1400" dirty="0"/>
              <a:t>Move: Abhishek Patil				Second: Edward Au</a:t>
            </a:r>
          </a:p>
          <a:p>
            <a:pPr>
              <a:buFont typeface="Arial" panose="020B0604020202020204" pitchFamily="34" charset="0"/>
              <a:buChar char="•"/>
            </a:pPr>
            <a:r>
              <a:rPr lang="en-US" sz="1400" dirty="0"/>
              <a:t>Discussion: None.</a:t>
            </a:r>
          </a:p>
          <a:p>
            <a:r>
              <a:rPr lang="en-US" sz="1400" dirty="0">
                <a:highlight>
                  <a:srgbClr val="00FF00"/>
                </a:highlight>
              </a:rPr>
              <a:t>Result: Approved with unanimous consent.</a:t>
            </a:r>
            <a:endParaRPr lang="en-US" sz="1400" dirty="0"/>
          </a:p>
          <a:p>
            <a:pPr marL="0" indent="0"/>
            <a:endParaRPr lang="en-US" sz="1400" dirty="0"/>
          </a:p>
          <a:p>
            <a:pPr marL="0" indent="0"/>
            <a:r>
              <a:rPr lang="en-US" sz="1100" b="0" i="1" dirty="0"/>
              <a:t>Note: These are comment resolution documents that obtained ≥ 75% support during the straw poll phase in this week’s conf calls.</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64766684"/>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389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7892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highlight>
                  <a:srgbClr val="00FF00"/>
                </a:highlight>
              </a:rPr>
              <a:t>Result: 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43966415"/>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390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5841: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dirty="0" err="1">
                <a:solidFill>
                  <a:schemeClr val="tx1"/>
                </a:solidFill>
              </a:rPr>
              <a:t>moby</a:t>
            </a:r>
            <a:r>
              <a:rPr lang="en-US" sz="1100" b="0" dirty="0">
                <a:solidFill>
                  <a:schemeClr val="tx1"/>
                </a:solidFill>
              </a:rPr>
              <a:t> dick as </a:t>
            </a:r>
            <a:r>
              <a:rPr lang="en-US" sz="1100" b="0" dirty="0" err="1">
                <a:solidFill>
                  <a:schemeClr val="tx1"/>
                </a:solidFill>
              </a:rPr>
              <a:t>moby</a:t>
            </a:r>
            <a:r>
              <a:rPr lang="en-US" sz="1100" b="0" dirty="0">
                <a:solidFill>
                  <a:schemeClr val="tx1"/>
                </a:solidFill>
              </a:rPr>
              <a:t> dick chapter 1, </a:t>
            </a:r>
            <a:r>
              <a:rPr lang="en-US" sz="1100" b="0" dirty="0" err="1">
                <a:solidFill>
                  <a:schemeClr val="tx1"/>
                </a:solidFill>
              </a:rPr>
              <a:t>moby</a:t>
            </a:r>
            <a:r>
              <a:rPr lang="en-US" sz="1100" b="0" dirty="0">
                <a:solidFill>
                  <a:schemeClr val="tx1"/>
                </a:solidFill>
              </a:rPr>
              <a:t> dick chapter 2, </a:t>
            </a:r>
            <a:r>
              <a:rPr lang="en-US" sz="1100" b="0" dirty="0" err="1">
                <a:solidFill>
                  <a:schemeClr val="tx1"/>
                </a:solidFill>
              </a:rPr>
              <a:t>etc</a:t>
            </a:r>
            <a:r>
              <a:rPr lang="en-US" sz="1100" b="0" dirty="0">
                <a:solidFill>
                  <a:schemeClr val="tx1"/>
                </a:solidFill>
              </a:rPr>
              <a:t> - you already know that you are reading </a:t>
            </a:r>
            <a:r>
              <a:rPr lang="en-US" sz="1100" b="0" dirty="0" err="1">
                <a:solidFill>
                  <a:schemeClr val="tx1"/>
                </a:solidFill>
              </a:rPr>
              <a:t>moby</a:t>
            </a:r>
            <a:r>
              <a:rPr lang="en-US" sz="1100" b="0" dirty="0">
                <a:solidFill>
                  <a:schemeClr val="tx1"/>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058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391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5171, 5172, 5173, 6187, 7349 in </a:t>
            </a:r>
            <a:r>
              <a:rPr lang="en-US" sz="1200" b="0" dirty="0">
                <a:solidFill>
                  <a:schemeClr val="tx1"/>
                </a:solidFill>
                <a:hlinkClick r:id="rId2"/>
              </a:rPr>
              <a:t>11-21/1111r17</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sz="1400" dirty="0"/>
          </a:p>
          <a:p>
            <a:pPr marL="0" indent="0"/>
            <a:r>
              <a:rPr lang="en-US" sz="1400" dirty="0"/>
              <a:t>Move: Stephen McCann			Second: Xiangxin Gu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This is a CR document that was discussed on the Thursday MAC ad-hoc conf call but SP was requested to be postponed to Monday’s Joint call.</a:t>
            </a:r>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77398858"/>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5181, 5184 in </a:t>
            </a:r>
            <a:r>
              <a:rPr lang="en-US" sz="1100" b="0" dirty="0">
                <a:solidFill>
                  <a:schemeClr val="tx1"/>
                </a:solidFill>
                <a:hlinkClick r:id="rId2"/>
              </a:rPr>
              <a:t>11-22/704r1</a:t>
            </a:r>
            <a:r>
              <a:rPr lang="en-US" sz="1100" b="0" dirty="0">
                <a:solidFill>
                  <a:schemeClr val="tx1"/>
                </a:solidFill>
              </a:rPr>
              <a:t> 			</a:t>
            </a:r>
            <a:r>
              <a:rPr lang="en-US" sz="1100" b="0" i="1" dirty="0">
                <a:solidFill>
                  <a:schemeClr val="tx1"/>
                </a:solidFill>
              </a:rPr>
              <a:t>[2 CIDs, Discussed on May 5 &amp; May 10’22; SP on May 12’22: 23Y, 51N, 30A]</a:t>
            </a:r>
          </a:p>
          <a:p>
            <a:pPr marL="171450" indent="-171450">
              <a:buFont typeface="Arial" panose="020B0604020202020204" pitchFamily="34" charset="0"/>
              <a:buChar char="•"/>
            </a:pPr>
            <a:r>
              <a:rPr lang="en-US" sz="1100" b="0" dirty="0">
                <a:solidFill>
                  <a:schemeClr val="tx1"/>
                </a:solidFill>
              </a:rPr>
              <a:t>4822 in </a:t>
            </a:r>
            <a:r>
              <a:rPr lang="en-US" sz="1100" b="0" dirty="0">
                <a:solidFill>
                  <a:schemeClr val="tx1"/>
                </a:solidFill>
                <a:hlinkClick r:id="rId3"/>
              </a:rPr>
              <a:t>11-22/200r4</a:t>
            </a:r>
            <a:r>
              <a:rPr lang="en-US" sz="1100" b="0" dirty="0">
                <a:solidFill>
                  <a:schemeClr val="tx1"/>
                </a:solidFill>
              </a:rPr>
              <a:t> 			</a:t>
            </a:r>
            <a:r>
              <a:rPr lang="en-US" sz="1100" b="0" i="1" dirty="0">
                <a:solidFill>
                  <a:schemeClr val="tx1"/>
                </a:solidFill>
              </a:rPr>
              <a:t>[1 CID, SP on May 12’22: 33Y /31N/ 36A]</a:t>
            </a:r>
          </a:p>
          <a:p>
            <a:pPr marL="171450" indent="-171450">
              <a:buFont typeface="Arial" panose="020B0604020202020204" pitchFamily="34" charset="0"/>
              <a:buChar char="•"/>
            </a:pPr>
            <a:r>
              <a:rPr lang="en-US" sz="1100" b="0" strike="sngStrike" dirty="0">
                <a:solidFill>
                  <a:srgbClr val="FF0000"/>
                </a:solidFill>
                <a:highlight>
                  <a:srgbClr val="FFFF00"/>
                </a:highlight>
              </a:rPr>
              <a:t>4419, 6660, 8169 in </a:t>
            </a:r>
            <a:r>
              <a:rPr lang="en-US" sz="1100" b="0" strike="sngStrike" dirty="0">
                <a:solidFill>
                  <a:srgbClr val="FF0000"/>
                </a:solidFill>
                <a:highlight>
                  <a:srgbClr val="FFFF00"/>
                </a:highlight>
                <a:hlinkClick r:id="rId4">
                  <a:extLst>
                    <a:ext uri="{A12FA001-AC4F-418D-AE19-62706E023703}">
                      <ahyp:hlinkClr xmlns:ahyp="http://schemas.microsoft.com/office/drawing/2018/hyperlinkcolor" val="tx"/>
                    </a:ext>
                  </a:extLst>
                </a:hlinkClick>
              </a:rPr>
              <a:t>11-21/1175r6</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[3 CIDs, SP on April 21’22: 48Y, 27N, 24A; SP on Jan 13’22: 48Y, 49N, 18A]</a:t>
            </a:r>
          </a:p>
          <a:p>
            <a:pPr marL="171450" indent="-171450">
              <a:buFont typeface="Arial" panose="020B0604020202020204" pitchFamily="34" charset="0"/>
              <a:buChar char="•"/>
            </a:pPr>
            <a:r>
              <a:rPr lang="en-US" sz="1100" b="0" dirty="0">
                <a:solidFill>
                  <a:schemeClr val="tx1"/>
                </a:solidFill>
              </a:rPr>
              <a:t>4277 in </a:t>
            </a:r>
            <a:r>
              <a:rPr lang="en-US" sz="1100" b="0" dirty="0">
                <a:solidFill>
                  <a:schemeClr val="tx1"/>
                </a:solidFill>
                <a:hlinkClick r:id="rId5"/>
              </a:rPr>
              <a:t>11-21/1208r13</a:t>
            </a:r>
            <a:r>
              <a:rPr lang="en-US" sz="1100" b="0" dirty="0">
                <a:solidFill>
                  <a:schemeClr val="tx1"/>
                </a:solidFill>
              </a:rPr>
              <a:t>			</a:t>
            </a:r>
            <a:r>
              <a:rPr lang="en-US" sz="1100" b="0" i="1" dirty="0">
                <a:solidFill>
                  <a:schemeClr val="tx1"/>
                </a:solidFill>
              </a:rPr>
              <a:t>[1 CID, Motion on May 12, 2022: 78Y, 32N, 52A</a:t>
            </a:r>
            <a:r>
              <a:rPr lang="en-US" sz="1100" b="0" i="1" dirty="0">
                <a:solidFill>
                  <a:srgbClr val="FF0000"/>
                </a:solidFill>
              </a:rPr>
              <a:t>*</a:t>
            </a:r>
            <a:r>
              <a:rPr lang="en-US" sz="1100" b="0" i="1" dirty="0">
                <a:solidFill>
                  <a:schemeClr val="tx1"/>
                </a:solidFill>
              </a:rPr>
              <a:t>; Discussed on April 25’22]</a:t>
            </a:r>
            <a:r>
              <a:rPr lang="en-US" sz="1100" b="0" dirty="0">
                <a:solidFill>
                  <a:schemeClr val="tx1"/>
                </a:solidFill>
              </a:rPr>
              <a:t> </a:t>
            </a:r>
          </a:p>
          <a:p>
            <a:pPr marL="171450" indent="-171450">
              <a:buFont typeface="Arial" panose="020B0604020202020204" pitchFamily="34" charset="0"/>
              <a:buChar char="•"/>
            </a:pPr>
            <a:r>
              <a:rPr lang="pt-BR" sz="1100" b="0" strike="sngStrike" dirty="0">
                <a:solidFill>
                  <a:srgbClr val="FF0000"/>
                </a:solidFill>
              </a:rPr>
              <a:t>4738, 5027, 5235, 5962, 6384, 8194 in </a:t>
            </a:r>
            <a:r>
              <a:rPr lang="pt-BR" sz="1100" b="0" strike="sngStrike" dirty="0">
                <a:solidFill>
                  <a:srgbClr val="FF0000"/>
                </a:solidFill>
                <a:hlinkClick r:id="rId6">
                  <a:extLst>
                    <a:ext uri="{A12FA001-AC4F-418D-AE19-62706E023703}">
                      <ahyp:hlinkClr xmlns:ahyp="http://schemas.microsoft.com/office/drawing/2018/hyperlinkcolor" val="tx"/>
                    </a:ext>
                  </a:extLst>
                </a:hlinkClick>
              </a:rPr>
              <a:t>11-22/186r1</a:t>
            </a:r>
            <a:r>
              <a:rPr lang="pt-BR" sz="1100" b="0" strike="sngStrike" dirty="0">
                <a:solidFill>
                  <a:srgbClr val="FF0000"/>
                </a:solidFill>
              </a:rPr>
              <a:t> 	</a:t>
            </a:r>
            <a:r>
              <a:rPr lang="pt-BR" sz="1200" b="0" strike="sngStrike" dirty="0">
                <a:solidFill>
                  <a:srgbClr val="FF0000"/>
                </a:solidFill>
              </a:rPr>
              <a:t>														</a:t>
            </a:r>
            <a:r>
              <a:rPr lang="pt-BR" sz="1200" b="0" i="1" strike="sngStrike" dirty="0">
                <a:solidFill>
                  <a:srgbClr val="FF0000"/>
                </a:solidFill>
              </a:rPr>
              <a:t>[6 CIDs, </a:t>
            </a:r>
            <a:r>
              <a:rPr lang="en-US" sz="1200" b="0" i="1" strike="sngStrike" dirty="0">
                <a:solidFill>
                  <a:srgbClr val="FF0000"/>
                </a:solidFill>
              </a:rPr>
              <a:t>Discussed on May 9’22.  No SP]</a:t>
            </a:r>
          </a:p>
          <a:p>
            <a:pPr marL="0" indent="0"/>
            <a:endParaRPr lang="en-US" sz="1200" b="0" dirty="0">
              <a:solidFill>
                <a:schemeClr val="tx1"/>
              </a:solidFill>
            </a:endParaRPr>
          </a:p>
          <a:p>
            <a:pPr marL="0" indent="0"/>
            <a:r>
              <a:rPr lang="en-US" sz="1400" dirty="0"/>
              <a:t>Move: Bin Tian				Second: Ming Gan  </a:t>
            </a:r>
          </a:p>
          <a:p>
            <a:pPr marL="0" indent="0"/>
            <a:r>
              <a:rPr lang="en-US" sz="1400" dirty="0"/>
              <a:t>Discussion: None. </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07294795"/>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5256, 5651 in </a:t>
            </a:r>
            <a:r>
              <a:rPr lang="en-US" sz="1100" b="0" dirty="0">
                <a:solidFill>
                  <a:schemeClr val="tx1"/>
                </a:solidFill>
                <a:hlinkClick r:id="rId2"/>
              </a:rPr>
              <a:t>11-22/552r3</a:t>
            </a:r>
            <a:r>
              <a:rPr lang="en-US" sz="1100" b="0" dirty="0">
                <a:solidFill>
                  <a:schemeClr val="tx1"/>
                </a:solidFill>
              </a:rPr>
              <a:t>			</a:t>
            </a:r>
            <a:r>
              <a:rPr lang="en-US" sz="1100" b="0" i="1" dirty="0">
                <a:solidFill>
                  <a:schemeClr val="tx1"/>
                </a:solidFill>
              </a:rPr>
              <a:t>[Discussed on April 25’22. No SP]</a:t>
            </a:r>
          </a:p>
          <a:p>
            <a:pPr marL="171450" indent="-171450">
              <a:buFont typeface="Arial" panose="020B0604020202020204" pitchFamily="34" charset="0"/>
              <a:buChar char="•"/>
            </a:pPr>
            <a:r>
              <a:rPr lang="en-US" sz="1100" b="0" dirty="0">
                <a:solidFill>
                  <a:schemeClr val="tx1"/>
                </a:solidFill>
              </a:rPr>
              <a:t> 5281, 6240, 6241, 6242 in </a:t>
            </a:r>
            <a:r>
              <a:rPr lang="en-US" sz="1100" b="0" dirty="0">
                <a:solidFill>
                  <a:schemeClr val="tx1"/>
                </a:solidFill>
                <a:hlinkClick r:id="rId3"/>
              </a:rPr>
              <a:t>11-22/552r4</a:t>
            </a:r>
            <a:r>
              <a:rPr lang="en-US" sz="1100" b="0" dirty="0">
                <a:solidFill>
                  <a:schemeClr val="tx1"/>
                </a:solidFill>
              </a:rPr>
              <a:t> 	</a:t>
            </a:r>
            <a:r>
              <a:rPr lang="en-US" sz="1100" b="0" i="1" dirty="0">
                <a:solidFill>
                  <a:schemeClr val="tx1"/>
                </a:solidFill>
              </a:rPr>
              <a:t>[Motioned on May 12’22: 60Y, 63N, 35A. Discussed on April 25’22. No SP]</a:t>
            </a:r>
          </a:p>
          <a:p>
            <a:pPr marL="171450" indent="-171450">
              <a:buFont typeface="Arial" panose="020B0604020202020204" pitchFamily="34" charset="0"/>
              <a:buChar char="•"/>
            </a:pPr>
            <a:r>
              <a:rPr lang="en-US" sz="1100" b="0" dirty="0">
                <a:solidFill>
                  <a:schemeClr val="tx1"/>
                </a:solidFill>
              </a:rPr>
              <a:t>5032 in </a:t>
            </a:r>
            <a:r>
              <a:rPr lang="en-US" sz="1100" b="0" dirty="0">
                <a:solidFill>
                  <a:schemeClr val="tx1"/>
                </a:solidFill>
                <a:hlinkClick r:id="rId4"/>
              </a:rPr>
              <a:t>11-22/580r0</a:t>
            </a:r>
            <a:r>
              <a:rPr lang="en-US" sz="1100" b="0" dirty="0">
                <a:solidFill>
                  <a:schemeClr val="tx1"/>
                </a:solidFill>
              </a:rPr>
              <a:t>				</a:t>
            </a:r>
            <a:r>
              <a:rPr lang="en-US" sz="1100" b="0" i="1" dirty="0">
                <a:solidFill>
                  <a:schemeClr val="tx1"/>
                </a:solidFill>
              </a:rPr>
              <a:t>[Discussed on May 11’22. No SP]</a:t>
            </a:r>
          </a:p>
          <a:p>
            <a:pPr marL="171450" indent="-171450">
              <a:buFont typeface="Arial" panose="020B0604020202020204" pitchFamily="34" charset="0"/>
              <a:buChar char="•"/>
            </a:pPr>
            <a:r>
              <a:rPr lang="en-US" sz="1100" b="0" dirty="0">
                <a:solidFill>
                  <a:schemeClr val="tx1"/>
                </a:solidFill>
              </a:rPr>
              <a:t>5356, 7434 in </a:t>
            </a:r>
            <a:r>
              <a:rPr lang="en-US" sz="1100" b="0" dirty="0">
                <a:solidFill>
                  <a:schemeClr val="tx1"/>
                </a:solidFill>
                <a:hlinkClick r:id="rId5"/>
              </a:rPr>
              <a:t>11-22/599r3</a:t>
            </a:r>
            <a:r>
              <a:rPr lang="en-US" sz="1100" b="0" dirty="0">
                <a:solidFill>
                  <a:schemeClr val="tx1"/>
                </a:solidFill>
              </a:rPr>
              <a:t> 			</a:t>
            </a:r>
            <a:r>
              <a:rPr lang="en-US" sz="1100" b="0" i="1" dirty="0">
                <a:solidFill>
                  <a:schemeClr val="tx1"/>
                </a:solidFill>
              </a:rPr>
              <a:t>[Discussed on May 5’22 &amp; May 10’22. No SP]</a:t>
            </a:r>
          </a:p>
          <a:p>
            <a:pPr marL="171450" indent="-171450">
              <a:buFont typeface="Arial" panose="020B0604020202020204" pitchFamily="34" charset="0"/>
              <a:buChar char="•"/>
            </a:pPr>
            <a:r>
              <a:rPr lang="en-US" sz="1100" b="0" dirty="0">
                <a:solidFill>
                  <a:schemeClr val="tx1"/>
                </a:solidFill>
              </a:rPr>
              <a:t>4033, 4593 in </a:t>
            </a:r>
            <a:r>
              <a:rPr lang="en-US" sz="1100" b="0" dirty="0">
                <a:solidFill>
                  <a:schemeClr val="tx1"/>
                </a:solidFill>
                <a:hlinkClick r:id="rId6"/>
              </a:rPr>
              <a:t>11-22/600r1</a:t>
            </a:r>
            <a:r>
              <a:rPr lang="en-US" sz="1100" b="0" dirty="0">
                <a:solidFill>
                  <a:schemeClr val="tx1"/>
                </a:solidFill>
              </a:rPr>
              <a:t> 			</a:t>
            </a:r>
            <a:r>
              <a:rPr lang="en-US" sz="1100" b="0" i="1" dirty="0">
                <a:solidFill>
                  <a:schemeClr val="tx1"/>
                </a:solidFill>
              </a:rPr>
              <a:t>[Discussed on May 11’22. No SP]</a:t>
            </a:r>
          </a:p>
          <a:p>
            <a:pPr marL="171450" indent="-171450">
              <a:buFont typeface="Arial" panose="020B0604020202020204" pitchFamily="34" charset="0"/>
              <a:buChar char="•"/>
            </a:pPr>
            <a:r>
              <a:rPr lang="en-US" sz="1100" b="0" dirty="0">
                <a:solidFill>
                  <a:schemeClr val="tx1"/>
                </a:solidFill>
              </a:rPr>
              <a:t>5159 in </a:t>
            </a:r>
            <a:r>
              <a:rPr lang="en-US" sz="1100" b="0" dirty="0">
                <a:solidFill>
                  <a:schemeClr val="tx1"/>
                </a:solidFill>
                <a:hlinkClick r:id="rId7"/>
              </a:rPr>
              <a:t>11-22/0631r2</a:t>
            </a:r>
            <a:r>
              <a:rPr lang="en-US" sz="1100" b="0" dirty="0">
                <a:solidFill>
                  <a:schemeClr val="tx1"/>
                </a:solidFill>
              </a:rPr>
              <a:t>			</a:t>
            </a:r>
            <a:r>
              <a:rPr lang="en-US" sz="1100" b="0" i="1" dirty="0">
                <a:solidFill>
                  <a:schemeClr val="tx1"/>
                </a:solidFill>
              </a:rPr>
              <a:t>[Discussed on May 9’22. No SP]</a:t>
            </a:r>
          </a:p>
          <a:p>
            <a:pPr marL="0" indent="0"/>
            <a:endParaRPr lang="en-US" sz="1200" b="0" dirty="0">
              <a:solidFill>
                <a:schemeClr val="tx1"/>
              </a:solidFill>
            </a:endParaRPr>
          </a:p>
          <a:p>
            <a:pPr marL="0" indent="0"/>
            <a:r>
              <a:rPr lang="en-US" sz="1400" dirty="0"/>
              <a:t>Move: Abhishek Patil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336761077"/>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394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4660, 4661, 5078, 5145, 5158, 5956, 5957, 4027, 6765, 6766, 6767, 6895, 7671, 8179, 5030, 5759, 6347, 6498, 5962 in </a:t>
            </a:r>
            <a:r>
              <a:rPr lang="en-US" sz="1200" b="0" dirty="0">
                <a:solidFill>
                  <a:schemeClr val="tx1"/>
                </a:solidFill>
                <a:hlinkClick r:id="rId2"/>
              </a:rPr>
              <a:t>11-21/1793r8</a:t>
            </a:r>
            <a:r>
              <a:rPr lang="en-US" sz="1200" b="0" dirty="0">
                <a:solidFill>
                  <a:schemeClr val="tx1"/>
                </a:solidFill>
              </a:rPr>
              <a:t>  </a:t>
            </a:r>
            <a:r>
              <a:rPr lang="en-US" sz="1200" b="0" i="1" dirty="0">
                <a:solidFill>
                  <a:schemeClr val="tx1"/>
                </a:solidFill>
              </a:rPr>
              <a:t>					 </a:t>
            </a:r>
            <a:r>
              <a:rPr lang="pt-BR" sz="1200" b="0" i="1" dirty="0">
                <a:solidFill>
                  <a:schemeClr val="tx1"/>
                </a:solidFill>
              </a:rPr>
              <a:t>[19 </a:t>
            </a:r>
            <a:r>
              <a:rPr lang="en-US" sz="1200" b="0" i="1" dirty="0">
                <a:solidFill>
                  <a:schemeClr val="tx1"/>
                </a:solidFill>
              </a:rPr>
              <a:t>CIDs, Discussed on May 11, 2022; SP: 76Y, 55N, 18A]</a:t>
            </a:r>
          </a:p>
          <a:p>
            <a:pPr marL="0" indent="0"/>
            <a:r>
              <a:rPr lang="en-US" altLang="en-US" sz="1600" b="1" dirty="0"/>
              <a:t>and incorporate the text changes into the latest TGbe draft.</a:t>
            </a:r>
            <a:endParaRPr lang="en-US" sz="1600" dirty="0"/>
          </a:p>
          <a:p>
            <a:endParaRPr lang="en-US" sz="1600" dirty="0"/>
          </a:p>
          <a:p>
            <a:pPr marL="0" indent="0"/>
            <a:r>
              <a:rPr lang="en-US" sz="1600" dirty="0"/>
              <a:t>Move: Abhishek Patil			Second: Brian Hart</a:t>
            </a:r>
          </a:p>
          <a:p>
            <a:pPr marL="0" indent="0"/>
            <a:r>
              <a:rPr lang="en-US" sz="1600" dirty="0"/>
              <a:t>Discussion: Some. </a:t>
            </a:r>
            <a:endParaRPr lang="en-US" sz="1600" b="0" dirty="0"/>
          </a:p>
          <a:p>
            <a:r>
              <a:rPr lang="en-US" sz="1600" dirty="0"/>
              <a:t>Preliminary Result: 99Y, 83N, 18A (fails)</a:t>
            </a:r>
          </a:p>
          <a:p>
            <a:r>
              <a:rPr lang="en-US" sz="1600" dirty="0">
                <a:highlight>
                  <a:srgbClr val="FF0000"/>
                </a:highlight>
              </a:rPr>
              <a:t>Result: 95Y, 79N, 18A  (fails)</a:t>
            </a:r>
          </a:p>
          <a:p>
            <a:r>
              <a:rPr lang="en-US" sz="1400" dirty="0">
                <a:highlight>
                  <a:srgbClr val="FFFF00"/>
                </a:highlight>
              </a:rPr>
              <a:t>					</a:t>
            </a:r>
          </a:p>
          <a:p>
            <a:r>
              <a:rPr lang="en-US" sz="1400" i="1" dirty="0"/>
              <a:t>Note: CIDs that are in quarantine but requested (Pooya)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79028547"/>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395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4712, 4713, 4769, 6062 </a:t>
            </a:r>
            <a:r>
              <a:rPr lang="pt-BR" sz="1200" b="0" dirty="0"/>
              <a:t>in </a:t>
            </a:r>
            <a:r>
              <a:rPr lang="pt-BR" sz="1200" b="0" dirty="0">
                <a:hlinkClick r:id="rId2"/>
              </a:rPr>
              <a:t>11-22/0538r5</a:t>
            </a:r>
            <a:r>
              <a:rPr lang="pt-BR" sz="1200" b="0" dirty="0"/>
              <a:t> 		[</a:t>
            </a:r>
            <a:r>
              <a:rPr lang="en-US" sz="1200" b="0" i="1" dirty="0"/>
              <a:t>4 CIDs, Discussed on April 14 and April 25, 2022; No SP] </a:t>
            </a:r>
            <a:endParaRPr lang="pt-BR" sz="1200" b="0" i="1" dirty="0"/>
          </a:p>
          <a:p>
            <a:pPr marL="0" indent="0"/>
            <a:r>
              <a:rPr lang="en-US" altLang="en-US" sz="1800" b="1" dirty="0"/>
              <a:t>and incorporate the text changes into the latest TGbe draft.</a:t>
            </a:r>
            <a:endParaRPr lang="en-US" sz="1800" dirty="0"/>
          </a:p>
          <a:p>
            <a:endParaRPr lang="en-US" sz="1400" dirty="0"/>
          </a:p>
          <a:p>
            <a:pPr marL="0" indent="0"/>
            <a:r>
              <a:rPr lang="en-US" sz="1800" dirty="0"/>
              <a:t>Move: Chunyu Hu				Second: Xiangxin Gu</a:t>
            </a:r>
          </a:p>
          <a:p>
            <a:pPr marL="0" indent="0"/>
            <a:r>
              <a:rPr lang="en-US" sz="1800" dirty="0"/>
              <a:t>Discussion: Some.</a:t>
            </a:r>
            <a:endParaRPr lang="en-US" sz="1800" b="0" dirty="0"/>
          </a:p>
          <a:p>
            <a:r>
              <a:rPr lang="en-US" sz="1800" dirty="0"/>
              <a:t>Preliminary Result: 78Y, 54N, 53A (fails)</a:t>
            </a:r>
          </a:p>
          <a:p>
            <a:r>
              <a:rPr lang="en-US" sz="1800" dirty="0">
                <a:highlight>
                  <a:srgbClr val="FF0000"/>
                </a:highlight>
              </a:rPr>
              <a:t>Result: 75Y, 53N, 52A (fails)</a:t>
            </a:r>
          </a:p>
          <a:p>
            <a:r>
              <a:rPr lang="en-US" sz="1200" dirty="0"/>
              <a:t>						</a:t>
            </a:r>
          </a:p>
          <a:p>
            <a:r>
              <a:rPr lang="en-US" sz="1200" i="1" dirty="0"/>
              <a:t>Note: CIDs that are in quarantine but requested (Chunyu)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580720828"/>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4296 in </a:t>
            </a:r>
            <a:r>
              <a:rPr lang="en-US" sz="1400" b="0" dirty="0">
                <a:solidFill>
                  <a:schemeClr val="tx1"/>
                </a:solidFill>
                <a:hlinkClick r:id="rId2"/>
              </a:rPr>
              <a:t>11-21/1931r5</a:t>
            </a:r>
            <a:r>
              <a:rPr lang="en-US" sz="1400" b="0" dirty="0">
                <a:solidFill>
                  <a:schemeClr val="tx1"/>
                </a:solidFill>
              </a:rPr>
              <a:t> 		</a:t>
            </a:r>
            <a:r>
              <a:rPr lang="en-US" sz="1400" b="0" i="1" dirty="0">
                <a:solidFill>
                  <a:schemeClr val="tx1"/>
                </a:solidFill>
              </a:rPr>
              <a:t>[1 CID, Discussed on April 28,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Guogang Huang				Second: Yunbo Li</a:t>
            </a:r>
          </a:p>
          <a:p>
            <a:pPr marL="0" indent="0"/>
            <a:r>
              <a:rPr lang="en-US" sz="2000" dirty="0"/>
              <a:t>Discussion: Some.</a:t>
            </a:r>
            <a:endParaRPr lang="en-US" sz="2000" b="0" dirty="0"/>
          </a:p>
          <a:p>
            <a:r>
              <a:rPr lang="en-US" sz="2000" dirty="0"/>
              <a:t>Preliminary Result: 31Y, 71N, 56A (fails)</a:t>
            </a:r>
          </a:p>
          <a:p>
            <a:r>
              <a:rPr lang="en-US" sz="2000" dirty="0">
                <a:highlight>
                  <a:srgbClr val="FF0000"/>
                </a:highlight>
              </a:rPr>
              <a:t>Result: 31Y, 68N, 55A (fails)</a:t>
            </a:r>
          </a:p>
          <a:p>
            <a:r>
              <a:rPr lang="en-US" sz="1400" dirty="0"/>
              <a:t>						</a:t>
            </a:r>
          </a:p>
          <a:p>
            <a:r>
              <a:rPr lang="en-US" sz="1400" i="1" dirty="0"/>
              <a:t>Note: CIDs that are in quarantine but requested (Guogang)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02283531"/>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5926, 6420, 6421, 6879, 6885, 6896, 7868</a:t>
            </a:r>
            <a:r>
              <a:rPr lang="en-US" sz="1200" b="0" u="sng" dirty="0">
                <a:solidFill>
                  <a:srgbClr val="FF0000"/>
                </a:solidFill>
              </a:rPr>
              <a:t>, 6391</a:t>
            </a:r>
            <a:r>
              <a:rPr lang="en-US" sz="1200" b="0" dirty="0">
                <a:solidFill>
                  <a:srgbClr val="FF0000"/>
                </a:solidFill>
              </a:rPr>
              <a:t> </a:t>
            </a:r>
            <a:r>
              <a:rPr lang="en-US" sz="1200" b="0" dirty="0">
                <a:solidFill>
                  <a:schemeClr val="tx1"/>
                </a:solidFill>
              </a:rPr>
              <a:t>in </a:t>
            </a:r>
            <a:r>
              <a:rPr lang="en-US" sz="1200" b="0" dirty="0">
                <a:solidFill>
                  <a:schemeClr val="tx1"/>
                </a:solidFill>
                <a:hlinkClick r:id="rId2"/>
              </a:rPr>
              <a:t>11-22/0254r7</a:t>
            </a:r>
            <a:r>
              <a:rPr lang="en-US" sz="1200" b="0" dirty="0">
                <a:solidFill>
                  <a:schemeClr val="tx1"/>
                </a:solidFill>
              </a:rPr>
              <a:t> </a:t>
            </a:r>
            <a:r>
              <a:rPr lang="en-US" sz="1200" b="0" i="1" dirty="0">
                <a:solidFill>
                  <a:schemeClr val="tx1"/>
                </a:solidFill>
              </a:rPr>
              <a:t>[7 CIDs, Discussed on April 14 &amp; May 5’22; No SP]</a:t>
            </a:r>
          </a:p>
          <a:p>
            <a:pPr marL="0" indent="0"/>
            <a:r>
              <a:rPr lang="en-US" altLang="en-US" sz="1800" b="1" dirty="0"/>
              <a:t>and incorporate the text changes into the latest TGbe draft.</a:t>
            </a:r>
            <a:endParaRPr lang="en-US" sz="1800" dirty="0"/>
          </a:p>
          <a:p>
            <a:endParaRPr lang="en-US" sz="1400" dirty="0"/>
          </a:p>
          <a:p>
            <a:pPr marL="0" indent="0"/>
            <a:r>
              <a:rPr lang="en-US" sz="1800" dirty="0"/>
              <a:t>Move: Rubayet Shafin				Second: Ming Gan</a:t>
            </a:r>
          </a:p>
          <a:p>
            <a:pPr marL="0" indent="0"/>
            <a:r>
              <a:rPr lang="en-US" sz="1800" dirty="0"/>
              <a:t>Discussion: Some.</a:t>
            </a:r>
            <a:endParaRPr lang="en-US" sz="1800" b="0" dirty="0"/>
          </a:p>
          <a:p>
            <a:r>
              <a:rPr lang="en-US" sz="1800" dirty="0"/>
              <a:t>Preliminary Result: 33Y, 90N, 41A (fails)</a:t>
            </a:r>
          </a:p>
          <a:p>
            <a:r>
              <a:rPr lang="en-US" sz="1800" dirty="0">
                <a:highlight>
                  <a:srgbClr val="FF0000"/>
                </a:highlight>
              </a:rPr>
              <a:t>Result: 33Y, 88N, 41A (fails)</a:t>
            </a:r>
          </a:p>
          <a:p>
            <a:r>
              <a:rPr lang="en-US" sz="1200" dirty="0"/>
              <a:t>				</a:t>
            </a:r>
            <a:r>
              <a:rPr lang="en-US" sz="1400" dirty="0"/>
              <a:t>		</a:t>
            </a:r>
          </a:p>
          <a:p>
            <a:r>
              <a:rPr lang="en-US" sz="1400" i="1" dirty="0"/>
              <a:t>Note: CIDs that are in quarantine but requested (Rubayet)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79072516"/>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398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4738, 5027, 5235, 5962, 6384, 8194 in </a:t>
            </a:r>
            <a:r>
              <a:rPr lang="en-US" sz="1200" b="0" dirty="0">
                <a:solidFill>
                  <a:schemeClr val="tx1"/>
                </a:solidFill>
                <a:hlinkClick r:id="rId2"/>
              </a:rPr>
              <a:t>11-22/186r3</a:t>
            </a:r>
            <a:r>
              <a:rPr lang="en-US" sz="1200" b="0" dirty="0">
                <a:solidFill>
                  <a:schemeClr val="tx1"/>
                </a:solidFill>
              </a:rPr>
              <a:t> 															</a:t>
            </a:r>
            <a:r>
              <a:rPr lang="en-US" sz="1200" b="0" i="1" dirty="0">
                <a:solidFill>
                  <a:schemeClr val="tx1"/>
                </a:solidFill>
              </a:rPr>
              <a:t>[6 CIDs, Discussed on May 9’22.  No SP]</a:t>
            </a:r>
          </a:p>
          <a:p>
            <a:pPr marL="0" indent="0"/>
            <a:r>
              <a:rPr lang="en-US" altLang="en-US" sz="1800" b="1" dirty="0"/>
              <a:t>and incorporate the text changes into the latest TGbe draft.</a:t>
            </a:r>
            <a:endParaRPr lang="en-US" sz="1800" dirty="0"/>
          </a:p>
          <a:p>
            <a:endParaRPr lang="en-US" sz="1400" dirty="0"/>
          </a:p>
          <a:p>
            <a:pPr marL="0" indent="0"/>
            <a:r>
              <a:rPr lang="en-US" sz="1800" dirty="0"/>
              <a:t>Move: Abdel Karim Ajami				Second: Ming Gan</a:t>
            </a:r>
          </a:p>
          <a:p>
            <a:pPr marL="0" indent="0"/>
            <a:r>
              <a:rPr lang="en-US" sz="1800" dirty="0"/>
              <a:t>Discussion: None.</a:t>
            </a:r>
            <a:endParaRPr lang="en-US" sz="1800" b="0" dirty="0"/>
          </a:p>
          <a:p>
            <a:r>
              <a:rPr lang="en-US" sz="1800" dirty="0">
                <a:highlight>
                  <a:srgbClr val="00FF00"/>
                </a:highlight>
              </a:rPr>
              <a:t>Result: Approved with unanimous consent.</a:t>
            </a:r>
            <a:endParaRPr lang="en-US" sz="1800" dirty="0"/>
          </a:p>
          <a:p>
            <a:r>
              <a:rPr lang="en-US" sz="1200" dirty="0"/>
              <a:t>				</a:t>
            </a:r>
            <a:r>
              <a:rPr lang="en-US" sz="1400" dirty="0"/>
              <a:t>		</a:t>
            </a:r>
          </a:p>
          <a:p>
            <a:r>
              <a:rPr lang="en-US" sz="1400" i="1" dirty="0"/>
              <a:t>Note: CIDs that are in quarantine but requested (Yunbo)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061392"/>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399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4660, 4661, 5078, 5145, 5158, 5956, 5957, 4027, 6765, 6766, 6767, 6895, 7671, 8179, 5030, 5759, 6347, 6498, </a:t>
            </a:r>
            <a:r>
              <a:rPr lang="en-US" sz="1100" b="0" strike="sngStrike" dirty="0">
                <a:solidFill>
                  <a:srgbClr val="FF0000"/>
                </a:solidFill>
              </a:rPr>
              <a:t>5962</a:t>
            </a:r>
            <a:r>
              <a:rPr lang="en-US" sz="1100" b="0" dirty="0">
                <a:solidFill>
                  <a:schemeClr val="tx1"/>
                </a:solidFill>
              </a:rPr>
              <a:t> in </a:t>
            </a:r>
            <a:r>
              <a:rPr lang="en-US" sz="1100" b="0" dirty="0">
                <a:solidFill>
                  <a:schemeClr val="tx1"/>
                </a:solidFill>
                <a:hlinkClick r:id="rId2"/>
              </a:rPr>
              <a:t>11-21/1793r8</a:t>
            </a:r>
            <a:r>
              <a:rPr lang="en-US" sz="1100" b="0" dirty="0">
                <a:solidFill>
                  <a:schemeClr val="tx1"/>
                </a:solidFill>
              </a:rPr>
              <a:t>  </a:t>
            </a:r>
            <a:r>
              <a:rPr lang="en-US" sz="1100" b="0" i="1" dirty="0">
                <a:solidFill>
                  <a:schemeClr val="tx1"/>
                </a:solidFill>
              </a:rPr>
              <a:t>					 	</a:t>
            </a:r>
            <a:r>
              <a:rPr lang="pt-BR" sz="1100" b="0" i="1" dirty="0">
                <a:solidFill>
                  <a:schemeClr val="tx1"/>
                </a:solidFill>
              </a:rPr>
              <a:t>[18 </a:t>
            </a:r>
            <a:r>
              <a:rPr lang="en-US" sz="1100" b="0" i="1" dirty="0">
                <a:solidFill>
                  <a:schemeClr val="tx1"/>
                </a:solidFill>
              </a:rPr>
              <a:t>CIDs, Discussed on May 11, 2022; SP: 76Y, 55N, 18A, Motion</a:t>
            </a:r>
            <a:r>
              <a:rPr lang="en-US" sz="1100" b="0" i="1" dirty="0">
                <a:solidFill>
                  <a:srgbClr val="FF0000"/>
                </a:solidFill>
              </a:rPr>
              <a:t>*</a:t>
            </a:r>
            <a:r>
              <a:rPr lang="en-US" sz="1100" b="0" i="1" dirty="0">
                <a:solidFill>
                  <a:schemeClr val="tx1"/>
                </a:solidFill>
              </a:rPr>
              <a:t> on May 16’22: 99Y, 83N, 18A]</a:t>
            </a:r>
          </a:p>
          <a:p>
            <a:pPr marL="171450" indent="-171450">
              <a:buFont typeface="Arial" panose="020B0604020202020204" pitchFamily="34" charset="0"/>
              <a:buChar char="•"/>
            </a:pPr>
            <a:r>
              <a:rPr lang="pt-BR" sz="1100" b="0" dirty="0">
                <a:solidFill>
                  <a:schemeClr val="tx1"/>
                </a:solidFill>
              </a:rPr>
              <a:t>4712, 4713, 4769, 6062 </a:t>
            </a:r>
            <a:r>
              <a:rPr lang="pt-BR" sz="1100" b="0" dirty="0"/>
              <a:t>in </a:t>
            </a:r>
            <a:r>
              <a:rPr lang="pt-BR" sz="1100" b="0" dirty="0">
                <a:hlinkClick r:id="rId3"/>
              </a:rPr>
              <a:t>11-22/0538r5</a:t>
            </a:r>
            <a:r>
              <a:rPr lang="pt-BR" sz="1100" b="0" dirty="0"/>
              <a:t> </a:t>
            </a:r>
            <a:r>
              <a:rPr lang="pt-BR" sz="1100" b="0" i="1" dirty="0"/>
              <a:t>[</a:t>
            </a:r>
            <a:r>
              <a:rPr lang="en-US" sz="1100" b="0" i="1" dirty="0"/>
              <a:t>4 CIDs, Disc. on April 14 &amp; April 25’22; No SP, Motion</a:t>
            </a:r>
            <a:r>
              <a:rPr lang="en-US" sz="1100" b="0" i="1" dirty="0">
                <a:solidFill>
                  <a:srgbClr val="FF0000"/>
                </a:solidFill>
              </a:rPr>
              <a:t>*</a:t>
            </a:r>
            <a:r>
              <a:rPr lang="en-US" sz="1100" b="0" i="1" dirty="0"/>
              <a:t> on May 16’22: 78Y, 54N, 53A] </a:t>
            </a:r>
            <a:endParaRPr lang="pt-BR" sz="1100" b="0" i="1" dirty="0"/>
          </a:p>
          <a:p>
            <a:pPr marL="171450" indent="-171450">
              <a:buFont typeface="Arial" panose="020B0604020202020204" pitchFamily="34" charset="0"/>
              <a:buChar char="•"/>
            </a:pPr>
            <a:r>
              <a:rPr lang="en-US" sz="1100" b="0" dirty="0">
                <a:solidFill>
                  <a:schemeClr val="tx1"/>
                </a:solidFill>
              </a:rPr>
              <a:t>4296 in </a:t>
            </a:r>
            <a:r>
              <a:rPr lang="en-US" sz="1100" b="0" dirty="0">
                <a:solidFill>
                  <a:schemeClr val="tx1"/>
                </a:solidFill>
                <a:hlinkClick r:id="rId4"/>
              </a:rPr>
              <a:t>11-21/1931r5</a:t>
            </a:r>
            <a:r>
              <a:rPr lang="en-US" sz="1100" b="0" dirty="0">
                <a:solidFill>
                  <a:schemeClr val="tx1"/>
                </a:solidFill>
              </a:rPr>
              <a:t> 		       </a:t>
            </a:r>
            <a:r>
              <a:rPr lang="en-US" sz="1100" b="0" i="1" dirty="0">
                <a:solidFill>
                  <a:schemeClr val="tx1"/>
                </a:solidFill>
              </a:rPr>
              <a:t>[1 CID, Discussed on April 28, 2022; No SP, </a:t>
            </a:r>
            <a:r>
              <a:rPr lang="en-US" sz="1100" b="0" i="1" dirty="0"/>
              <a:t>Motion</a:t>
            </a:r>
            <a:r>
              <a:rPr lang="en-US" sz="1100" b="0" i="1" dirty="0">
                <a:solidFill>
                  <a:srgbClr val="FF0000"/>
                </a:solidFill>
              </a:rPr>
              <a:t>*</a:t>
            </a:r>
            <a:r>
              <a:rPr lang="en-US" sz="1100" b="0" i="1" dirty="0"/>
              <a:t> on May 16’22: 31Y, 71N, 56A</a:t>
            </a:r>
            <a:r>
              <a:rPr lang="en-US" sz="1100" b="0" i="1" dirty="0">
                <a:solidFill>
                  <a:schemeClr val="tx1"/>
                </a:solidFill>
              </a:rPr>
              <a:t>]</a:t>
            </a:r>
          </a:p>
          <a:p>
            <a:pPr marL="171450" indent="-171450">
              <a:buFont typeface="Arial" panose="020B0604020202020204" pitchFamily="34" charset="0"/>
              <a:buChar char="•"/>
            </a:pPr>
            <a:r>
              <a:rPr lang="en-US" sz="1100" b="0" dirty="0">
                <a:solidFill>
                  <a:schemeClr val="tx1"/>
                </a:solidFill>
              </a:rPr>
              <a:t>5926, 6420, 6421, 6879, 6885, 6896, 7868</a:t>
            </a:r>
            <a:r>
              <a:rPr lang="en-US" sz="1100" b="0" u="sng" dirty="0">
                <a:solidFill>
                  <a:srgbClr val="FF0000"/>
                </a:solidFill>
              </a:rPr>
              <a:t>, 6391</a:t>
            </a:r>
            <a:r>
              <a:rPr lang="en-US" sz="1100" b="0" dirty="0">
                <a:solidFill>
                  <a:srgbClr val="FF0000"/>
                </a:solidFill>
              </a:rPr>
              <a:t> </a:t>
            </a:r>
            <a:r>
              <a:rPr lang="en-US" sz="1100" b="0" dirty="0">
                <a:solidFill>
                  <a:schemeClr val="tx1"/>
                </a:solidFill>
              </a:rPr>
              <a:t>in </a:t>
            </a:r>
            <a:r>
              <a:rPr lang="en-US" sz="1100" b="0" dirty="0">
                <a:solidFill>
                  <a:schemeClr val="tx1"/>
                </a:solidFill>
                <a:hlinkClick r:id="rId5"/>
              </a:rPr>
              <a:t>11-22/0254r7</a:t>
            </a:r>
            <a:r>
              <a:rPr lang="en-US" sz="1100" b="0" dirty="0">
                <a:solidFill>
                  <a:schemeClr val="tx1"/>
                </a:solidFill>
              </a:rPr>
              <a:t> 													      </a:t>
            </a:r>
            <a:r>
              <a:rPr lang="en-US" sz="1100" b="0" i="1" dirty="0">
                <a:solidFill>
                  <a:schemeClr val="tx1"/>
                </a:solidFill>
              </a:rPr>
              <a:t>[7 CIDs, Disc. on April 14 &amp; May 5’22; No SP, </a:t>
            </a:r>
            <a:r>
              <a:rPr lang="en-US" sz="1100" b="0" i="1" dirty="0"/>
              <a:t>Motion</a:t>
            </a:r>
            <a:r>
              <a:rPr lang="en-US" sz="1100" b="0" i="1" dirty="0">
                <a:solidFill>
                  <a:srgbClr val="FF0000"/>
                </a:solidFill>
              </a:rPr>
              <a:t>*</a:t>
            </a:r>
            <a:r>
              <a:rPr lang="en-US" sz="1100" b="0" i="1" dirty="0"/>
              <a:t> on May 16’22: 33Y, 90N, 41A</a:t>
            </a:r>
            <a:r>
              <a:rPr lang="en-US" sz="1100" b="0" i="1" dirty="0">
                <a:solidFill>
                  <a:schemeClr val="tx1"/>
                </a:solidFill>
              </a:rPr>
              <a:t>]</a:t>
            </a:r>
          </a:p>
          <a:p>
            <a:pPr marL="0" indent="0"/>
            <a:r>
              <a:rPr lang="en-US" sz="1400" dirty="0"/>
              <a:t>Move:  Rojan Chitrakar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r>
              <a:rPr lang="en-US" sz="1400" dirty="0">
                <a:solidFill>
                  <a:srgbClr val="FF0000"/>
                </a:solidFill>
              </a:rPr>
              <a:t>*Add here CIDs from any Post-Q motion that did not pass.</a:t>
            </a:r>
          </a:p>
          <a:p>
            <a:r>
              <a:rPr lang="en-US" sz="1400" dirty="0">
                <a:solidFill>
                  <a:srgbClr val="FF0000"/>
                </a:solidFill>
              </a:rPr>
              <a:t>*preliminary results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16836576"/>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B0745-E54A-41F3-AD1D-C521F531B7F5}"/>
              </a:ext>
            </a:extLst>
          </p:cNvPr>
          <p:cNvSpPr>
            <a:spLocks noGrp="1"/>
          </p:cNvSpPr>
          <p:nvPr>
            <p:ph type="title"/>
          </p:nvPr>
        </p:nvSpPr>
        <p:spPr/>
        <p:txBody>
          <a:bodyPr/>
          <a:lstStyle/>
          <a:p>
            <a:r>
              <a:rPr lang="en-US" dirty="0">
                <a:solidFill>
                  <a:schemeClr val="tx1"/>
                </a:solidFill>
              </a:rPr>
              <a:t>Motion 400 (</a:t>
            </a:r>
            <a:r>
              <a:rPr lang="en-US" dirty="0"/>
              <a:t>Remnant-2)</a:t>
            </a:r>
          </a:p>
        </p:txBody>
      </p:sp>
      <p:sp>
        <p:nvSpPr>
          <p:cNvPr id="3" name="Content Placeholder 2">
            <a:extLst>
              <a:ext uri="{FF2B5EF4-FFF2-40B4-BE49-F238E27FC236}">
                <a16:creationId xmlns:a16="http://schemas.microsoft.com/office/drawing/2014/main" id="{23E39CF3-121E-476C-AF8A-09C77DA45CA0}"/>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4660, 4661, 5078, 5145, 5158, 5193, 5240, 5951, 5955, 5963, 6074, 6353, 6391, 6649, 6765, 6955, 7410, 7589, 7590, 8325 in </a:t>
            </a:r>
            <a:r>
              <a:rPr lang="en-US" sz="1100" b="0" dirty="0">
                <a:solidFill>
                  <a:schemeClr val="tx1"/>
                </a:solidFill>
                <a:hlinkClick r:id="rId2"/>
              </a:rPr>
              <a:t>11-22/749r5</a:t>
            </a:r>
            <a:r>
              <a:rPr lang="en-US" sz="1100" b="0" dirty="0">
                <a:solidFill>
                  <a:schemeClr val="tx1"/>
                </a:solidFill>
              </a:rPr>
              <a:t> </a:t>
            </a:r>
            <a:r>
              <a:rPr lang="en-US" sz="1100" b="0" i="1" dirty="0">
                <a:solidFill>
                  <a:schemeClr val="tx1"/>
                </a:solidFill>
              </a:rPr>
              <a:t>[20 CIDs]</a:t>
            </a:r>
          </a:p>
          <a:p>
            <a:pPr marL="0" indent="0"/>
            <a:r>
              <a:rPr lang="en-US" altLang="en-US" sz="1800" b="1" dirty="0"/>
              <a:t>and incorporate the text changes into the latest TGbe draft.</a:t>
            </a:r>
          </a:p>
          <a:p>
            <a:endParaRPr lang="en-US" sz="1800" dirty="0"/>
          </a:p>
          <a:p>
            <a:pPr marL="0" indent="0"/>
            <a:r>
              <a:rPr lang="en-US" sz="1800" dirty="0"/>
              <a:t>Move: Abhishek Patil 				Second: Bin Tian  </a:t>
            </a:r>
          </a:p>
          <a:p>
            <a:pPr marL="0" indent="0"/>
            <a:r>
              <a:rPr lang="en-US" sz="1800" dirty="0"/>
              <a:t>Discussion: None. </a:t>
            </a:r>
            <a:endParaRPr lang="en-US" sz="1800" b="0" dirty="0"/>
          </a:p>
          <a:p>
            <a:r>
              <a:rPr lang="en-US" sz="1800" dirty="0">
                <a:highlight>
                  <a:srgbClr val="00FF00"/>
                </a:highlight>
              </a:rPr>
              <a:t>Result: Approved with unanimous consent.</a:t>
            </a:r>
            <a:endParaRPr lang="en-US" sz="1800" dirty="0"/>
          </a:p>
          <a:p>
            <a:pPr marL="0" indent="0"/>
            <a:endParaRPr lang="en-US" sz="1800" i="1" dirty="0"/>
          </a:p>
          <a:p>
            <a:pPr marL="0" indent="0"/>
            <a:r>
              <a:rPr lang="en-US" sz="1400" i="1" dirty="0"/>
              <a:t>Note:</a:t>
            </a:r>
          </a:p>
          <a:p>
            <a:endParaRPr lang="en-US" sz="1800" dirty="0"/>
          </a:p>
        </p:txBody>
      </p:sp>
      <p:sp>
        <p:nvSpPr>
          <p:cNvPr id="4" name="Slide Number Placeholder 3">
            <a:extLst>
              <a:ext uri="{FF2B5EF4-FFF2-40B4-BE49-F238E27FC236}">
                <a16:creationId xmlns:a16="http://schemas.microsoft.com/office/drawing/2014/main" id="{8D301761-032C-4AB1-8A86-2515365777FA}"/>
              </a:ext>
            </a:extLst>
          </p:cNvPr>
          <p:cNvSpPr>
            <a:spLocks noGrp="1"/>
          </p:cNvSpPr>
          <p:nvPr>
            <p:ph type="sldNum" idx="12"/>
          </p:nvPr>
        </p:nvSpPr>
        <p:spPr/>
        <p:txBody>
          <a:bodyPr/>
          <a:lstStyle/>
          <a:p>
            <a:r>
              <a:rPr lang="en-GB"/>
              <a:t>Slide </a:t>
            </a:r>
            <a:fld id="{440F5867-744E-4AA6-B0ED-4C44D2DFBB7B}" type="slidenum">
              <a:rPr lang="en-GB" smtClean="0"/>
              <a:pPr/>
              <a:t>309</a:t>
            </a:fld>
            <a:endParaRPr lang="en-GB" dirty="0"/>
          </a:p>
        </p:txBody>
      </p:sp>
      <p:sp>
        <p:nvSpPr>
          <p:cNvPr id="5" name="Footer Placeholder 4">
            <a:extLst>
              <a:ext uri="{FF2B5EF4-FFF2-40B4-BE49-F238E27FC236}">
                <a16:creationId xmlns:a16="http://schemas.microsoft.com/office/drawing/2014/main" id="{72660E72-0DC8-4195-A2E9-23F20EA073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A59E301-6155-4BC6-8120-80AC4EA4DAB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273888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401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5692 in </a:t>
            </a:r>
            <a:r>
              <a:rPr lang="en-US" sz="1100" b="0" dirty="0">
                <a:solidFill>
                  <a:schemeClr val="tx1"/>
                </a:solidFill>
                <a:hlinkClick r:id="rId2"/>
              </a:rPr>
              <a:t>11-21/1793r8</a:t>
            </a:r>
            <a:r>
              <a:rPr lang="en-US" sz="1100" b="0" dirty="0">
                <a:solidFill>
                  <a:schemeClr val="tx1"/>
                </a:solidFill>
              </a:rPr>
              <a:t>  </a:t>
            </a:r>
            <a:r>
              <a:rPr lang="en-US" sz="1100" b="0" i="1" dirty="0">
                <a:solidFill>
                  <a:schemeClr val="tx1"/>
                </a:solidFill>
              </a:rPr>
              <a:t>					 	</a:t>
            </a:r>
            <a:r>
              <a:rPr lang="pt-BR" sz="1100" b="0" i="1" dirty="0">
                <a:solidFill>
                  <a:schemeClr val="tx1"/>
                </a:solidFill>
              </a:rPr>
              <a:t>[18 </a:t>
            </a:r>
            <a:r>
              <a:rPr lang="en-US" sz="1100" b="0" i="1" dirty="0">
                <a:solidFill>
                  <a:schemeClr val="tx1"/>
                </a:solidFill>
              </a:rPr>
              <a:t>CIDs, Discussed on May 11, 2022; SP: 76Y, 55N, 18A, Motion</a:t>
            </a:r>
            <a:r>
              <a:rPr lang="en-US" sz="1100" b="0" i="1" dirty="0">
                <a:solidFill>
                  <a:srgbClr val="FF0000"/>
                </a:solidFill>
              </a:rPr>
              <a:t>*</a:t>
            </a:r>
            <a:r>
              <a:rPr lang="en-US" sz="1100" b="0" i="1" dirty="0">
                <a:solidFill>
                  <a:schemeClr val="tx1"/>
                </a:solidFill>
              </a:rPr>
              <a:t> on May 16’22: 99Y, 83N, 18A]</a:t>
            </a:r>
          </a:p>
          <a:p>
            <a:pPr marL="0" indent="0"/>
            <a:endParaRPr lang="en-US" sz="1100" b="0" i="1" dirty="0">
              <a:solidFill>
                <a:schemeClr val="tx1"/>
              </a:solidFill>
            </a:endParaRPr>
          </a:p>
          <a:p>
            <a:pPr marL="0" indent="0"/>
            <a:r>
              <a:rPr lang="en-US" sz="1400" dirty="0"/>
              <a:t>Move: Ming Gan 		Second: Rubayet Shafin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r>
              <a:rPr lang="en-US" sz="1400" dirty="0">
                <a:solidFill>
                  <a:srgbClr val="FF0000"/>
                </a:solidFill>
              </a:rPr>
              <a:t>*Add here CIDs from any Post-Q motion that did not pass.</a:t>
            </a:r>
          </a:p>
          <a:p>
            <a:r>
              <a:rPr lang="en-US" sz="1400" dirty="0">
                <a:solidFill>
                  <a:srgbClr val="FF0000"/>
                </a:solidFill>
              </a:rPr>
              <a:t>*preliminary results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D1.0, as defined in </a:t>
            </a:r>
            <a:r>
              <a:rPr lang="en-US" sz="2000" dirty="0">
                <a:hlinkClick r:id="rId2"/>
              </a:rPr>
              <a:t>11-21/1018r63</a:t>
            </a:r>
            <a:r>
              <a:rPr lang="en-US" sz="2000" dirty="0"/>
              <a:t>, in addition to motions passed during the TGbe Joint session of May 16</a:t>
            </a:r>
            <a:r>
              <a:rPr lang="en-US" sz="2000" baseline="30000" dirty="0"/>
              <a:t>th</a:t>
            </a:r>
            <a:r>
              <a:rPr lang="en-US" sz="2000" dirty="0"/>
              <a:t> 2022.</a:t>
            </a:r>
          </a:p>
          <a:p>
            <a:r>
              <a:rPr lang="en-US" altLang="en-US" sz="2000" dirty="0"/>
              <a:t>Instruct the editor to prepare TGbe Draft D2.0</a:t>
            </a:r>
          </a:p>
          <a:p>
            <a:r>
              <a:rPr lang="en-US" altLang="en-US" sz="2000" dirty="0"/>
              <a:t>Approve a 35 day Working Group Technical Letter Ballot asking the question “Should TGbe Draft 2.0 be forwarded to SA Ballot?”</a:t>
            </a:r>
          </a:p>
          <a:p>
            <a:endParaRPr lang="en-GB" altLang="en-US" sz="2000" dirty="0"/>
          </a:p>
          <a:p>
            <a:r>
              <a:rPr lang="en-GB" altLang="en-US" sz="2000" dirty="0"/>
              <a:t>Moved: Bin Tian,  Seconded: Mike Montemurro</a:t>
            </a:r>
          </a:p>
          <a:p>
            <a:r>
              <a:rPr lang="en-GB" altLang="en-US" sz="2000" dirty="0"/>
              <a:t>Preliminary Result: 159Y, 5N, 15A (passes)</a:t>
            </a:r>
          </a:p>
          <a:p>
            <a:r>
              <a:rPr lang="en-GB" sz="2000" dirty="0">
                <a:highlight>
                  <a:srgbClr val="00FF00"/>
                </a:highlight>
              </a:rPr>
              <a:t>Result: </a:t>
            </a:r>
            <a:r>
              <a:rPr lang="en-GB" altLang="en-US" sz="2000" dirty="0">
                <a:highlight>
                  <a:srgbClr val="00FF00"/>
                </a:highlight>
              </a:rPr>
              <a:t>159Y, 5N, 15A (passes)*</a:t>
            </a:r>
            <a:endParaRPr lang="en-GB" sz="2000" dirty="0">
              <a:highlight>
                <a:srgbClr val="00FF00"/>
              </a:highlight>
            </a:endParaRPr>
          </a:p>
          <a:p>
            <a:r>
              <a:rPr lang="en-GB" sz="1600" i="1" dirty="0"/>
              <a:t>*Same as preliminary result since there was no data available to perform vote validation.</a:t>
            </a:r>
            <a:endParaRPr lang="en-US" sz="1600" i="1" dirty="0"/>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311</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rgbClr val="FF0000"/>
                </a:solidFill>
              </a:rPr>
              <a:t>(Re-)</a:t>
            </a:r>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 </a:t>
            </a:r>
          </a:p>
          <a:p>
            <a:r>
              <a:rPr lang="en-US" sz="2000" dirty="0"/>
              <a:t>Result:</a:t>
            </a:r>
            <a:endParaRPr lang="en-US" dirty="0">
              <a:solidFill>
                <a:schemeClr val="tx1"/>
              </a:solidFill>
            </a:endParaRPr>
          </a:p>
          <a:p>
            <a:r>
              <a:rPr lang="en-US" dirty="0">
                <a:highlight>
                  <a:srgbClr val="FFFF00"/>
                </a:highlight>
              </a:rPr>
              <a:t>We don’t need to re-motion. So skipped.</a:t>
            </a: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312</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8123573"/>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dirty="0">
                <a:solidFill>
                  <a:schemeClr val="tx1"/>
                </a:solidFill>
              </a:rPr>
              <a:t>Letter Ballot</a:t>
            </a:r>
            <a:r>
              <a:rPr lang="en-US" altLang="en-US" sz="1200" dirty="0"/>
              <a:t>							</a:t>
            </a:r>
            <a:r>
              <a:rPr lang="en-US" altLang="en-US" sz="1200" strike="sngStrike" dirty="0">
                <a:solidFill>
                  <a:srgbClr val="FF0000"/>
                </a:solidFill>
              </a:rPr>
              <a:t>Mar</a:t>
            </a:r>
            <a:r>
              <a:rPr lang="en-US" altLang="en-US" sz="1200" dirty="0">
                <a:solidFill>
                  <a:schemeClr val="tx1"/>
                </a:solidFill>
              </a:rPr>
              <a:t> </a:t>
            </a:r>
            <a:r>
              <a:rPr lang="en-US" altLang="en-US" sz="1200" u="sng" dirty="0">
                <a:solidFill>
                  <a:srgbClr val="FF0000"/>
                </a:solidFill>
              </a:rPr>
              <a:t>May</a:t>
            </a:r>
            <a:r>
              <a:rPr lang="en-US" altLang="en-US" sz="1200" dirty="0">
                <a:solidFill>
                  <a:schemeClr val="tx1"/>
                </a:solidFill>
              </a:rPr>
              <a:t> 2022</a:t>
            </a:r>
          </a:p>
          <a:p>
            <a:pPr>
              <a:buFont typeface="Arial" panose="020B0604020202020204" pitchFamily="34" charset="0"/>
              <a:buChar char="•"/>
            </a:pPr>
            <a:r>
              <a:rPr lang="en-US" altLang="en-US" sz="1200" dirty="0"/>
              <a:t>D3.0 LB 									</a:t>
            </a:r>
            <a:r>
              <a:rPr lang="en-US" altLang="en-US" sz="1200" dirty="0">
                <a:solidFill>
                  <a:schemeClr val="tx1"/>
                </a:solidFill>
              </a:rPr>
              <a:t>Nov 2022</a:t>
            </a:r>
            <a:endParaRPr lang="en-US" altLang="en-US" sz="1200" u="sng" dirty="0">
              <a:solidFill>
                <a:schemeClr val="tx1"/>
              </a:solidFill>
            </a:endParaRPr>
          </a:p>
          <a:p>
            <a:pPr>
              <a:buFont typeface="Arial" panose="020B0604020202020204" pitchFamily="34" charset="0"/>
              <a:buChar char="•"/>
            </a:pPr>
            <a:r>
              <a:rPr lang="en-US" altLang="en-US" sz="1200" dirty="0"/>
              <a:t>Initial </a:t>
            </a:r>
            <a:r>
              <a:rPr lang="en-US" altLang="en-US" sz="1200" dirty="0">
                <a:solidFill>
                  <a:schemeClr val="tx1"/>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Laurent Cariou			Second: Abhishek Patil </a:t>
            </a:r>
          </a:p>
          <a:p>
            <a:pPr marL="0" indent="0"/>
            <a:r>
              <a:rPr lang="en-US" sz="1200" dirty="0"/>
              <a:t>Discussion: None.</a:t>
            </a:r>
          </a:p>
          <a:p>
            <a:r>
              <a:rPr lang="en-US" sz="1200" dirty="0">
                <a:highlight>
                  <a:srgbClr val="00FF00"/>
                </a:highlight>
              </a:rPr>
              <a:t>Result: Approved with unanimous consent.</a:t>
            </a:r>
            <a:endParaRPr lang="en-US" sz="1200" dirty="0"/>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313</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71386623"/>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52578-09B5-429B-9FE3-A514CBA22698}"/>
              </a:ext>
            </a:extLst>
          </p:cNvPr>
          <p:cNvSpPr>
            <a:spLocks noGrp="1"/>
          </p:cNvSpPr>
          <p:nvPr>
            <p:ph type="title"/>
          </p:nvPr>
        </p:nvSpPr>
        <p:spPr/>
        <p:txBody>
          <a:bodyPr/>
          <a:lstStyle/>
          <a:p>
            <a:r>
              <a:rPr lang="en-US" altLang="en-US" dirty="0"/>
              <a:t>TGbe September Ad-Hoc</a:t>
            </a:r>
            <a:endParaRPr lang="en-US" dirty="0"/>
          </a:p>
        </p:txBody>
      </p:sp>
      <p:sp>
        <p:nvSpPr>
          <p:cNvPr id="3" name="Content Placeholder 2">
            <a:extLst>
              <a:ext uri="{FF2B5EF4-FFF2-40B4-BE49-F238E27FC236}">
                <a16:creationId xmlns:a16="http://schemas.microsoft.com/office/drawing/2014/main" id="{DA3347E7-FC1E-4FE8-9E9C-AD738F8CE7DE}"/>
              </a:ext>
            </a:extLst>
          </p:cNvPr>
          <p:cNvSpPr>
            <a:spLocks noGrp="1"/>
          </p:cNvSpPr>
          <p:nvPr>
            <p:ph idx="1"/>
          </p:nvPr>
        </p:nvSpPr>
        <p:spPr/>
        <p:txBody>
          <a:bodyPr/>
          <a:lstStyle/>
          <a:p>
            <a:r>
              <a:rPr lang="en-US" altLang="en-US" dirty="0"/>
              <a:t>Approve a TGbe ad-hoc meeting on September  </a:t>
            </a:r>
            <a:r>
              <a:rPr lang="en-US" altLang="en-US" dirty="0">
                <a:solidFill>
                  <a:srgbClr val="FF0000"/>
                </a:solidFill>
              </a:rPr>
              <a:t>&lt;7-9&gt;</a:t>
            </a:r>
            <a:r>
              <a:rPr lang="en-US" altLang="en-US" dirty="0"/>
              <a:t>, 2022 for the purpose of TGbe comment resolution and consideration of document submissions</a:t>
            </a:r>
          </a:p>
          <a:p>
            <a:endParaRPr lang="en-US" altLang="en-US" dirty="0"/>
          </a:p>
          <a:p>
            <a:r>
              <a:rPr lang="en-US" dirty="0"/>
              <a:t>Move: Abhishek Patil			Second: George Cherian</a:t>
            </a:r>
          </a:p>
          <a:p>
            <a:r>
              <a:rPr lang="en-US" dirty="0"/>
              <a:t>Discussion: Some.</a:t>
            </a:r>
          </a:p>
          <a:p>
            <a:r>
              <a:rPr lang="en-US" dirty="0"/>
              <a:t>Preliminary Result: 98Y, 18N, 34A (pass)</a:t>
            </a:r>
          </a:p>
          <a:p>
            <a:r>
              <a:rPr lang="en-US" dirty="0">
                <a:highlight>
                  <a:srgbClr val="00FF00"/>
                </a:highlight>
              </a:rPr>
              <a:t>Result: 96Y, 18N, 34A (pass)</a:t>
            </a:r>
          </a:p>
          <a:p>
            <a:endParaRPr lang="en-US" dirty="0"/>
          </a:p>
        </p:txBody>
      </p:sp>
      <p:sp>
        <p:nvSpPr>
          <p:cNvPr id="4" name="Slide Number Placeholder 3">
            <a:extLst>
              <a:ext uri="{FF2B5EF4-FFF2-40B4-BE49-F238E27FC236}">
                <a16:creationId xmlns:a16="http://schemas.microsoft.com/office/drawing/2014/main" id="{222AD12A-47EC-466D-9684-79F4C107BE37}"/>
              </a:ext>
            </a:extLst>
          </p:cNvPr>
          <p:cNvSpPr>
            <a:spLocks noGrp="1"/>
          </p:cNvSpPr>
          <p:nvPr>
            <p:ph type="sldNum" idx="12"/>
          </p:nvPr>
        </p:nvSpPr>
        <p:spPr/>
        <p:txBody>
          <a:bodyPr/>
          <a:lstStyle/>
          <a:p>
            <a:r>
              <a:rPr lang="en-GB"/>
              <a:t>Slide </a:t>
            </a:r>
            <a:fld id="{440F5867-744E-4AA6-B0ED-4C44D2DFBB7B}" type="slidenum">
              <a:rPr lang="en-GB" smtClean="0"/>
              <a:pPr/>
              <a:t>314</a:t>
            </a:fld>
            <a:endParaRPr lang="en-GB" dirty="0"/>
          </a:p>
        </p:txBody>
      </p:sp>
      <p:sp>
        <p:nvSpPr>
          <p:cNvPr id="5" name="Footer Placeholder 4">
            <a:extLst>
              <a:ext uri="{FF2B5EF4-FFF2-40B4-BE49-F238E27FC236}">
                <a16:creationId xmlns:a16="http://schemas.microsoft.com/office/drawing/2014/main" id="{0DD6B8F0-78F0-4F39-BC07-42B760E3BD3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A7F40-643F-47B6-9E7A-9669A1450A6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26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173543</TotalTime>
  <Words>44768</Words>
  <Application>Microsoft Office PowerPoint</Application>
  <PresentationFormat>On-screen Show (4:3)</PresentationFormat>
  <Paragraphs>4256</Paragraphs>
  <Slides>314</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314</vt:i4>
      </vt:variant>
    </vt:vector>
  </HeadingPairs>
  <TitlesOfParts>
    <vt:vector size="322"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10th</vt:lpstr>
      <vt:lpstr>Motion 359</vt:lpstr>
      <vt:lpstr>Motion 360</vt:lpstr>
      <vt:lpstr>Motion 361</vt:lpstr>
      <vt:lpstr>Motion 362</vt:lpstr>
      <vt:lpstr>Motion 363</vt:lpstr>
      <vt:lpstr>Motion 364</vt:lpstr>
      <vt:lpstr>Motions on May 11th</vt:lpstr>
      <vt:lpstr>Approve TG Minutes</vt:lpstr>
      <vt:lpstr>Officer Election Overview</vt:lpstr>
      <vt:lpstr>Confirm TGbe Secretary</vt:lpstr>
      <vt:lpstr>Confirm TGbe Vice Chairs</vt:lpstr>
      <vt:lpstr>Motion 365 (MAC-1)</vt:lpstr>
      <vt:lpstr>Motion 366 (MAC-2)</vt:lpstr>
      <vt:lpstr>Motion 367 (MAC-3)</vt:lpstr>
      <vt:lpstr>Motion 368 (Joint-1)</vt:lpstr>
      <vt:lpstr>Motion 369 (PDT)</vt:lpstr>
      <vt:lpstr>Motion 370 (Remnant-1)</vt:lpstr>
      <vt:lpstr>Motion 371 (Withdrawal)</vt:lpstr>
      <vt:lpstr>Motion 372 (Quarantine-1)</vt:lpstr>
      <vt:lpstr>Motion 373 (Quarantine-2)</vt:lpstr>
      <vt:lpstr>Motion 374 (Quarantine-3)</vt:lpstr>
      <vt:lpstr>Motion 375 (Post-Q)</vt:lpstr>
      <vt:lpstr>Motion 376 (Post-Q)</vt:lpstr>
      <vt:lpstr>Motion 377 (Post-Q)</vt:lpstr>
      <vt:lpstr>Motion 377 (Post-Q)</vt:lpstr>
      <vt:lpstr>Motion 378 (Post-Q)</vt:lpstr>
      <vt:lpstr>Motions on May 12th</vt:lpstr>
      <vt:lpstr>Motion 379 (MAC-1)</vt:lpstr>
      <vt:lpstr>Motion 380 (Quarantine-1)</vt:lpstr>
      <vt:lpstr>Motion 381 (Quarantine-2)</vt:lpstr>
      <vt:lpstr>Motion 382 (Post-Q)</vt:lpstr>
      <vt:lpstr>Motion 383 (Post-Q)</vt:lpstr>
      <vt:lpstr>Motion 384 (Post-Q)</vt:lpstr>
      <vt:lpstr>Motion 385 (Post-Q)</vt:lpstr>
      <vt:lpstr>Motion 386 (Post-Q)</vt:lpstr>
      <vt:lpstr>Motion 387 (Post-Q)</vt:lpstr>
      <vt:lpstr>Motions on May 16th</vt:lpstr>
      <vt:lpstr>Motion 388 (MAC-1)</vt:lpstr>
      <vt:lpstr>Motion 389 (Withdrawal)</vt:lpstr>
      <vt:lpstr>Motion 390 (Remnant-1)</vt:lpstr>
      <vt:lpstr>Motion 391</vt:lpstr>
      <vt:lpstr>Motion 392 (Quarantine-1)</vt:lpstr>
      <vt:lpstr>Motion 393 (Quarantine-2)</vt:lpstr>
      <vt:lpstr>Motion 394 (Post-Q)</vt:lpstr>
      <vt:lpstr>Motion 395 (Post-Q)</vt:lpstr>
      <vt:lpstr>Motion 396 (Post-Q)</vt:lpstr>
      <vt:lpstr>Motion 397 (Post-Q)</vt:lpstr>
      <vt:lpstr>Motion 398 (Post-Q)</vt:lpstr>
      <vt:lpstr>Motion 399 (Quarantine-3)</vt:lpstr>
      <vt:lpstr>Motion 400 (Remnant-2)</vt:lpstr>
      <vt:lpstr>Motion 401 (Quarantine-4)</vt:lpstr>
      <vt:lpstr>WG LB Motion</vt:lpstr>
      <vt:lpstr>Motion (CAD)</vt:lpstr>
      <vt:lpstr>TGbe Timeline Update</vt:lpstr>
      <vt:lpstr>TGbe September Ad-Hoc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2022-05-17T01:09:03Z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