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1"/>
  </p:notesMasterIdLst>
  <p:handoutMasterIdLst>
    <p:handoutMasterId r:id="rId142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  <p:sldId id="661" r:id="rId133"/>
    <p:sldId id="666" r:id="rId134"/>
    <p:sldId id="668" r:id="rId135"/>
    <p:sldId id="669" r:id="rId136"/>
    <p:sldId id="670" r:id="rId137"/>
    <p:sldId id="667" r:id="rId138"/>
    <p:sldId id="671" r:id="rId139"/>
    <p:sldId id="672" r:id="rId14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33081-F586-4074-AC0F-8E185683156A}" v="14" dt="2021-09-16T17:06:25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notesMaster" Target="notesMasters/notesMaster1.xml"/><Relationship Id="rId14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presProps" Target="presProps.xml"/><Relationship Id="rId148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6T17:08:36.990" v="1170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6T17:00:52.705" v="912" actId="22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6T17:00:36.044" v="910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6T16:26:57.391" v="67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8:05.926" v="1168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6T17:07:20.763" v="1159" actId="5793"/>
          <ac:spMkLst>
            <pc:docMk/>
            <pc:sldMk cId="4201928650" sldId="672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6T17:08:36.990" v="117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6T17:08:36.990" v="117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802.11-20/1982r41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5-00be-july-sept-tgbe-teleconference-minutes.docx" TargetMode="External"/><Relationship Id="rId2" Type="http://schemas.openxmlformats.org/officeDocument/2006/relationships/hyperlink" Target="https://mentor.ieee.org/802.11/dcn/21/11-21-1226-01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17-02-00be-cc36-cr-on-eht-phy-introduction-part-3.docx" TargetMode="External"/><Relationship Id="rId2" Type="http://schemas.openxmlformats.org/officeDocument/2006/relationships/hyperlink" Target="https://mentor.ieee.org/802.11/dcn/21/11-21-1213-02-00be-d1-0-cr-for-section-36-3-19-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69-00-00be-cr-on-36-3-12-8-3-part3.doc" TargetMode="External"/><Relationship Id="rId5" Type="http://schemas.openxmlformats.org/officeDocument/2006/relationships/hyperlink" Target="https://mentor.ieee.org/802.11/dcn/21/11-21-1268-00-00be-cr-on-36-3-12-8-3-part2.doc" TargetMode="External"/><Relationship Id="rId4" Type="http://schemas.openxmlformats.org/officeDocument/2006/relationships/hyperlink" Target="https://mentor.ieee.org/802.11/dcn/21/11-21-1232-01-00be-cc36-cr-for-cid-6940.docx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6-01-00be-cc36-cr-for-coding.docx" TargetMode="External"/><Relationship Id="rId2" Type="http://schemas.openxmlformats.org/officeDocument/2006/relationships/hyperlink" Target="https://mentor.ieee.org/802.11/dcn/21/11-21-1265-01-00be-cc36-cr-for-mathematical-description-of-signals.docx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64-05-00be-cc36-resolution-for-miscellaneous-cids-in-clause-9.docx" TargetMode="External"/><Relationship Id="rId2" Type="http://schemas.openxmlformats.org/officeDocument/2006/relationships/hyperlink" Target="https://mentor.ieee.org/802.11/dcn/21/11-21-1285-02-00be-cc36-security-comment-resolution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329-02-00be-cc36-error-recovery-of-nstr-mld.docx" TargetMode="Externa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86-01-00be-cr-trigger-frame-user-info-9-3-1-22-1-2.docx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2-02-00be-cr-trigger-frame-ra-ru.docx" TargetMode="External"/><Relationship Id="rId2" Type="http://schemas.openxmlformats.org/officeDocument/2006/relationships/hyperlink" Target="https://mentor.ieee.org/802.11/dcn/21/11-21-1301-01-00be-cc36-cr-for-cid-4584.docx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05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in </a:t>
            </a:r>
            <a:r>
              <a:rPr lang="en-US" sz="1200" b="0" dirty="0">
                <a:hlinkClick r:id="rId4"/>
              </a:rPr>
              <a:t>1209r6</a:t>
            </a:r>
            <a:r>
              <a:rPr lang="en-US" sz="1200" b="0" dirty="0"/>
              <a:t> 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Ming Gan				Second: George Cherian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</a:t>
            </a:r>
            <a:r>
              <a:rPr lang="en-US" sz="1200" b="0" strike="sngStrike" dirty="0">
                <a:solidFill>
                  <a:srgbClr val="FF0000"/>
                </a:solidFill>
              </a:rPr>
              <a:t>6971,</a:t>
            </a:r>
            <a:r>
              <a:rPr lang="en-US" sz="1200" b="0" dirty="0"/>
              <a:t> 7382, 7383, 7384, 7484, 7500, 7555, 7711, 7777, 7778, 7874, </a:t>
            </a:r>
            <a:r>
              <a:rPr lang="en-US" sz="1200" b="0" strike="sngStrike" dirty="0">
                <a:solidFill>
                  <a:srgbClr val="FF0000"/>
                </a:solidFill>
              </a:rPr>
              <a:t>7887,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</a:t>
            </a:r>
            <a:r>
              <a:rPr lang="en-US" sz="1200" b="0" i="1" u="sng" dirty="0">
                <a:solidFill>
                  <a:srgbClr val="FF0000"/>
                </a:solidFill>
              </a:rPr>
              <a:t>7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Ming Gan				Second: Rojan Chitrakar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Mike Montemurro				Second: George Cherian</a:t>
            </a:r>
          </a:p>
          <a:p>
            <a:pPr marL="0" indent="0"/>
            <a:r>
              <a:rPr lang="en-US" sz="1200" dirty="0"/>
              <a:t>Discussion: None.</a:t>
            </a:r>
          </a:p>
          <a:p>
            <a:r>
              <a:rPr lang="en-US" sz="12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>
                <a:solidFill>
                  <a:srgbClr val="FF0000"/>
                </a:solidFill>
              </a:rPr>
              <a:t>5393</a:t>
            </a:r>
            <a:r>
              <a:rPr lang="en-US" sz="1200" b="0" dirty="0">
                <a:solidFill>
                  <a:srgbClr val="FF0000"/>
                </a:solidFill>
              </a:rPr>
              <a:t>, </a:t>
            </a:r>
            <a:r>
              <a:rPr lang="en-US" sz="1200" b="0" u="sng" dirty="0">
                <a:solidFill>
                  <a:srgbClr val="FF0000"/>
                </a:solidFill>
              </a:rPr>
              <a:t>5537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</a:t>
            </a:r>
            <a:r>
              <a:rPr lang="en-US" sz="1200" b="0" strike="sngStrike" dirty="0">
                <a:solidFill>
                  <a:srgbClr val="FF0000"/>
                </a:solidFill>
              </a:rPr>
              <a:t>5366,</a:t>
            </a:r>
            <a:r>
              <a:rPr lang="en-US" sz="1200" b="0" dirty="0"/>
              <a:t>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</a:t>
            </a:r>
            <a:r>
              <a:rPr lang="en-US" sz="1200" b="0" i="1" u="sng" dirty="0">
                <a:solidFill>
                  <a:srgbClr val="FF0000"/>
                </a:solidFill>
              </a:rPr>
              <a:t>0</a:t>
            </a:r>
            <a:r>
              <a:rPr lang="en-US" sz="1200" b="0" i="1" dirty="0"/>
              <a:t>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</a:t>
            </a:r>
            <a:r>
              <a:rPr lang="en-US" sz="1200" b="0" i="1" u="sng" dirty="0">
                <a:solidFill>
                  <a:srgbClr val="FF0000"/>
                </a:solidFill>
              </a:rPr>
              <a:t>4</a:t>
            </a:r>
            <a:r>
              <a:rPr lang="en-US" sz="1200" b="0" i="1" dirty="0"/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Rui Yang				Second: Mike Montemurro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 		Second:  Rui Yang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246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4555, 4556, 4616, 6445, 7263, 7264, 7265, 7266, 7267, 7268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1213r2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7106, 7107, 6463, 7967, 7968, 7976, 4611, 4612, 7108, 7114, 4522, 7111, 7113, 7974, 7975, 7131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1217r2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6940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4640, 8116, 8117, 8118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1268r0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4672, 4673, 4675, 5419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1269r0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Wook Bong Lee				Second: Ross Jian Yu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Monday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094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20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496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247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4551, 4621, 4625, 4693, 4844, 4845, 4997, 4998, 4999, 5000, 5717, 5816, 5817, 5818, 6807, 6808, 6809, 6810, 6811, 7194, 7195, 7947, 7994, 8099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4631, 4696, 4958, 5489, 6804, 6805, 6906, 7243, 7244, 7245, 7246, 7247, 7742, 7754, 8027, 8131, 8132, 8134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1266r1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Thursday PHY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80826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6305, 6712, 7442, 6040, 7445, 7446, 6044, 6717, 6172, 6046, 6173, 6719, 7451, 6047, 6048, 6049, 5183, 6583, 6584, 6595, 6596, 5900, 5659, 6051, 6053, 6594, 6597, 6598, 6721, 6722, 6600, 5649, 7486, 7458, 5981, 6204, 6727, 4011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1285r2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4105, 6181, 6230, 5767, 6226, 6565, </a:t>
            </a:r>
            <a:r>
              <a:rPr lang="en-US" sz="1200" b="0" strike="sngStrike" dirty="0">
                <a:solidFill>
                  <a:srgbClr val="FF0000"/>
                </a:solidFill>
              </a:rPr>
              <a:t>6975, </a:t>
            </a:r>
            <a:r>
              <a:rPr lang="en-US" sz="1200" b="0" dirty="0"/>
              <a:t>7846, 8294, 4269, 7708, 4026, 4813, 7567, 7703, 5832, 7618, 7616, 7617 in </a:t>
            </a:r>
            <a:r>
              <a:rPr lang="en-US" sz="1200" b="0" dirty="0">
                <a:hlinkClick r:id="rId3"/>
              </a:rPr>
              <a:t>1264r5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8196, 7887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1329r2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MAC comment resolution documents that obtained ≥ 75% support during the straw poll phase during the Wednesday Joint and Thursday MAC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5065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4879, 7740, 5117, 6695, 4342, 7684, 7685, 7686, 8073, 6932, 5510, 6696, 5202, 7896, 4322, 4343, 7687, 4323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1486r1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during the Wednesday Joint ad-hoc session.</a:t>
            </a:r>
          </a:p>
          <a:p>
            <a:pPr marL="0" indent="0"/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7180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250 (PHY-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the following resolution for CID 7975: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“Rejected– The “996 tones” terminology is actually correct because the sentence is talking about 996 tones and not 996-tone RUs that would require a hyphen. Hence no changes are needed.”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Note: This resolution supersedes the resolution “Revised” that was approved for this CID in Motion 246.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61398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251 (Joint-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4584 in 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1301r1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5901, 4201, 5936, 6056, 5201, 5203, 5109, 5118, 6514 in </a:t>
            </a:r>
            <a:r>
              <a:rPr lang="en-US" sz="1400" b="0" dirty="0">
                <a:solidFill>
                  <a:schemeClr val="tx1"/>
                </a:solidFill>
                <a:hlinkClick r:id="rId3"/>
              </a:rPr>
              <a:t>1282r2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r>
              <a:rPr lang="en-US" sz="1400" i="1" dirty="0"/>
              <a:t>Note: These are comment resolution documents that obtained ≥ 75% support during the straw poll phase in previous Joint calls but were missed when preparing the previous motions.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3627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D1.2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225 to 251 (motions with numerical values)</a:t>
            </a:r>
            <a:r>
              <a:rPr lang="en-US" sz="1600" dirty="0"/>
              <a:t>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92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107402</TotalTime>
  <Words>17733</Words>
  <Application>Microsoft Office PowerPoint</Application>
  <PresentationFormat>On-screen Show (4:3)</PresentationFormat>
  <Paragraphs>1711</Paragraphs>
  <Slides>136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3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  <vt:lpstr>Motion 246 (PHY-4)</vt:lpstr>
      <vt:lpstr>Motions on September 20th</vt:lpstr>
      <vt:lpstr>Motion 247 (PHY-1)</vt:lpstr>
      <vt:lpstr>Motion 248 (MAC-1)</vt:lpstr>
      <vt:lpstr>Motion 249 (Joint-1)</vt:lpstr>
      <vt:lpstr>Motion 250 (PHY-Misc)</vt:lpstr>
      <vt:lpstr>Motion 251 (Joint-Misc)</vt:lpstr>
      <vt:lpstr>Motion 252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2021-09-16T17:08:40Z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