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1" r:id="rId2"/>
    <p:sldId id="370" r:id="rId3"/>
    <p:sldId id="427" r:id="rId4"/>
    <p:sldId id="426" r:id="rId5"/>
    <p:sldId id="424" r:id="rId6"/>
    <p:sldId id="406" r:id="rId7"/>
    <p:sldId id="414" r:id="rId8"/>
    <p:sldId id="417" r:id="rId9"/>
    <p:sldId id="421" r:id="rId10"/>
    <p:sldId id="428" r:id="rId11"/>
    <p:sldId id="423" r:id="rId12"/>
    <p:sldId id="429" r:id="rId13"/>
    <p:sldId id="430" r:id="rId14"/>
    <p:sldId id="387" r:id="rId15"/>
    <p:sldId id="392" r:id="rId16"/>
    <p:sldId id="420" r:id="rId17"/>
    <p:sldId id="418" r:id="rId1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8900"/>
    <a:srgbClr val="61D6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89389" autoAdjust="0"/>
  </p:normalViewPr>
  <p:slideViewPr>
    <p:cSldViewPr>
      <p:cViewPr varScale="1">
        <p:scale>
          <a:sx n="100" d="100"/>
          <a:sy n="100" d="100"/>
        </p:scale>
        <p:origin x="1752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74" y="9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'High data rate LL traffic'!$A$51</c:f>
              <c:strCache>
                <c:ptCount val="1"/>
                <c:pt idx="0">
                  <c:v>MU-BAR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'High data rate LL traffic'!$B$50:$AL$50</c:f>
              <c:numCache>
                <c:formatCode>General</c:formatCode>
                <c:ptCount val="37"/>
                <c:pt idx="0">
                  <c:v>200</c:v>
                </c:pt>
                <c:pt idx="1">
                  <c:v>195</c:v>
                </c:pt>
                <c:pt idx="2">
                  <c:v>190</c:v>
                </c:pt>
                <c:pt idx="3">
                  <c:v>185</c:v>
                </c:pt>
                <c:pt idx="4">
                  <c:v>180</c:v>
                </c:pt>
                <c:pt idx="5">
                  <c:v>175</c:v>
                </c:pt>
                <c:pt idx="6">
                  <c:v>170</c:v>
                </c:pt>
                <c:pt idx="7">
                  <c:v>165</c:v>
                </c:pt>
                <c:pt idx="8">
                  <c:v>160</c:v>
                </c:pt>
                <c:pt idx="9">
                  <c:v>155</c:v>
                </c:pt>
                <c:pt idx="10">
                  <c:v>150</c:v>
                </c:pt>
                <c:pt idx="11">
                  <c:v>145</c:v>
                </c:pt>
                <c:pt idx="12">
                  <c:v>140</c:v>
                </c:pt>
                <c:pt idx="13">
                  <c:v>135</c:v>
                </c:pt>
                <c:pt idx="14">
                  <c:v>130</c:v>
                </c:pt>
                <c:pt idx="15">
                  <c:v>125</c:v>
                </c:pt>
                <c:pt idx="16">
                  <c:v>120</c:v>
                </c:pt>
                <c:pt idx="17">
                  <c:v>115</c:v>
                </c:pt>
                <c:pt idx="18">
                  <c:v>110</c:v>
                </c:pt>
                <c:pt idx="19">
                  <c:v>105</c:v>
                </c:pt>
                <c:pt idx="20">
                  <c:v>100</c:v>
                </c:pt>
                <c:pt idx="21">
                  <c:v>95</c:v>
                </c:pt>
                <c:pt idx="22">
                  <c:v>90</c:v>
                </c:pt>
                <c:pt idx="23">
                  <c:v>85</c:v>
                </c:pt>
                <c:pt idx="24">
                  <c:v>80</c:v>
                </c:pt>
                <c:pt idx="25">
                  <c:v>75</c:v>
                </c:pt>
                <c:pt idx="26">
                  <c:v>70</c:v>
                </c:pt>
                <c:pt idx="27">
                  <c:v>65</c:v>
                </c:pt>
                <c:pt idx="28">
                  <c:v>60</c:v>
                </c:pt>
                <c:pt idx="29">
                  <c:v>55</c:v>
                </c:pt>
                <c:pt idx="30">
                  <c:v>50</c:v>
                </c:pt>
                <c:pt idx="31">
                  <c:v>45</c:v>
                </c:pt>
                <c:pt idx="32">
                  <c:v>40</c:v>
                </c:pt>
                <c:pt idx="33">
                  <c:v>35</c:v>
                </c:pt>
                <c:pt idx="34">
                  <c:v>30</c:v>
                </c:pt>
                <c:pt idx="35">
                  <c:v>25</c:v>
                </c:pt>
                <c:pt idx="36">
                  <c:v>20</c:v>
                </c:pt>
              </c:numCache>
            </c:numRef>
          </c:cat>
          <c:val>
            <c:numRef>
              <c:f>'High data rate LL traffic'!$B$51:$AL$51</c:f>
              <c:numCache>
                <c:formatCode>General</c:formatCode>
                <c:ptCount val="37"/>
                <c:pt idx="0">
                  <c:v>2512</c:v>
                </c:pt>
                <c:pt idx="1">
                  <c:v>2372</c:v>
                </c:pt>
                <c:pt idx="2">
                  <c:v>2368</c:v>
                </c:pt>
                <c:pt idx="3">
                  <c:v>2312</c:v>
                </c:pt>
                <c:pt idx="4">
                  <c:v>2160</c:v>
                </c:pt>
                <c:pt idx="5">
                  <c:v>2152</c:v>
                </c:pt>
                <c:pt idx="6">
                  <c:v>2116</c:v>
                </c:pt>
                <c:pt idx="7">
                  <c:v>2080</c:v>
                </c:pt>
                <c:pt idx="8">
                  <c:v>1940</c:v>
                </c:pt>
                <c:pt idx="9">
                  <c:v>1936</c:v>
                </c:pt>
                <c:pt idx="10">
                  <c:v>1884</c:v>
                </c:pt>
                <c:pt idx="11">
                  <c:v>1860</c:v>
                </c:pt>
                <c:pt idx="12">
                  <c:v>1724</c:v>
                </c:pt>
                <c:pt idx="13">
                  <c:v>1684</c:v>
                </c:pt>
                <c:pt idx="14">
                  <c:v>1664</c:v>
                </c:pt>
                <c:pt idx="15">
                  <c:v>1508</c:v>
                </c:pt>
                <c:pt idx="16">
                  <c:v>1504</c:v>
                </c:pt>
                <c:pt idx="17">
                  <c:v>1468</c:v>
                </c:pt>
                <c:pt idx="18">
                  <c:v>1432</c:v>
                </c:pt>
                <c:pt idx="19">
                  <c:v>1292</c:v>
                </c:pt>
                <c:pt idx="20">
                  <c:v>1288</c:v>
                </c:pt>
                <c:pt idx="21">
                  <c:v>1232</c:v>
                </c:pt>
                <c:pt idx="22">
                  <c:v>1080</c:v>
                </c:pt>
                <c:pt idx="23">
                  <c:v>1072</c:v>
                </c:pt>
                <c:pt idx="24">
                  <c:v>1036</c:v>
                </c:pt>
                <c:pt idx="25">
                  <c:v>1000</c:v>
                </c:pt>
                <c:pt idx="26">
                  <c:v>860</c:v>
                </c:pt>
                <c:pt idx="27">
                  <c:v>856</c:v>
                </c:pt>
                <c:pt idx="28">
                  <c:v>804</c:v>
                </c:pt>
                <c:pt idx="29">
                  <c:v>780</c:v>
                </c:pt>
                <c:pt idx="30">
                  <c:v>644</c:v>
                </c:pt>
                <c:pt idx="31">
                  <c:v>604</c:v>
                </c:pt>
                <c:pt idx="32">
                  <c:v>584</c:v>
                </c:pt>
                <c:pt idx="33">
                  <c:v>428</c:v>
                </c:pt>
                <c:pt idx="34">
                  <c:v>424</c:v>
                </c:pt>
                <c:pt idx="35">
                  <c:v>388</c:v>
                </c:pt>
                <c:pt idx="36">
                  <c:v>352</c:v>
                </c:pt>
              </c:numCache>
            </c:numRef>
          </c:val>
        </c:ser>
        <c:ser>
          <c:idx val="1"/>
          <c:order val="1"/>
          <c:tx>
            <c:strRef>
              <c:f>'High data rate LL traffic'!$A$52</c:f>
              <c:strCache>
                <c:ptCount val="1"/>
                <c:pt idx="0">
                  <c:v>Proposed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'High data rate LL traffic'!$B$50:$AL$50</c:f>
              <c:numCache>
                <c:formatCode>General</c:formatCode>
                <c:ptCount val="37"/>
                <c:pt idx="0">
                  <c:v>200</c:v>
                </c:pt>
                <c:pt idx="1">
                  <c:v>195</c:v>
                </c:pt>
                <c:pt idx="2">
                  <c:v>190</c:v>
                </c:pt>
                <c:pt idx="3">
                  <c:v>185</c:v>
                </c:pt>
                <c:pt idx="4">
                  <c:v>180</c:v>
                </c:pt>
                <c:pt idx="5">
                  <c:v>175</c:v>
                </c:pt>
                <c:pt idx="6">
                  <c:v>170</c:v>
                </c:pt>
                <c:pt idx="7">
                  <c:v>165</c:v>
                </c:pt>
                <c:pt idx="8">
                  <c:v>160</c:v>
                </c:pt>
                <c:pt idx="9">
                  <c:v>155</c:v>
                </c:pt>
                <c:pt idx="10">
                  <c:v>150</c:v>
                </c:pt>
                <c:pt idx="11">
                  <c:v>145</c:v>
                </c:pt>
                <c:pt idx="12">
                  <c:v>140</c:v>
                </c:pt>
                <c:pt idx="13">
                  <c:v>135</c:v>
                </c:pt>
                <c:pt idx="14">
                  <c:v>130</c:v>
                </c:pt>
                <c:pt idx="15">
                  <c:v>125</c:v>
                </c:pt>
                <c:pt idx="16">
                  <c:v>120</c:v>
                </c:pt>
                <c:pt idx="17">
                  <c:v>115</c:v>
                </c:pt>
                <c:pt idx="18">
                  <c:v>110</c:v>
                </c:pt>
                <c:pt idx="19">
                  <c:v>105</c:v>
                </c:pt>
                <c:pt idx="20">
                  <c:v>100</c:v>
                </c:pt>
                <c:pt idx="21">
                  <c:v>95</c:v>
                </c:pt>
                <c:pt idx="22">
                  <c:v>90</c:v>
                </c:pt>
                <c:pt idx="23">
                  <c:v>85</c:v>
                </c:pt>
                <c:pt idx="24">
                  <c:v>80</c:v>
                </c:pt>
                <c:pt idx="25">
                  <c:v>75</c:v>
                </c:pt>
                <c:pt idx="26">
                  <c:v>70</c:v>
                </c:pt>
                <c:pt idx="27">
                  <c:v>65</c:v>
                </c:pt>
                <c:pt idx="28">
                  <c:v>60</c:v>
                </c:pt>
                <c:pt idx="29">
                  <c:v>55</c:v>
                </c:pt>
                <c:pt idx="30">
                  <c:v>50</c:v>
                </c:pt>
                <c:pt idx="31">
                  <c:v>45</c:v>
                </c:pt>
                <c:pt idx="32">
                  <c:v>40</c:v>
                </c:pt>
                <c:pt idx="33">
                  <c:v>35</c:v>
                </c:pt>
                <c:pt idx="34">
                  <c:v>30</c:v>
                </c:pt>
                <c:pt idx="35">
                  <c:v>25</c:v>
                </c:pt>
                <c:pt idx="36">
                  <c:v>20</c:v>
                </c:pt>
              </c:numCache>
            </c:numRef>
          </c:cat>
          <c:val>
            <c:numRef>
              <c:f>'High data rate LL traffic'!$B$52:$AL$52</c:f>
              <c:numCache>
                <c:formatCode>General</c:formatCode>
                <c:ptCount val="37"/>
                <c:pt idx="0">
                  <c:v>612</c:v>
                </c:pt>
                <c:pt idx="1">
                  <c:v>612</c:v>
                </c:pt>
                <c:pt idx="2">
                  <c:v>612</c:v>
                </c:pt>
                <c:pt idx="3">
                  <c:v>612</c:v>
                </c:pt>
                <c:pt idx="4">
                  <c:v>612</c:v>
                </c:pt>
                <c:pt idx="5">
                  <c:v>612</c:v>
                </c:pt>
                <c:pt idx="6">
                  <c:v>612</c:v>
                </c:pt>
                <c:pt idx="7">
                  <c:v>612</c:v>
                </c:pt>
                <c:pt idx="8">
                  <c:v>612</c:v>
                </c:pt>
                <c:pt idx="9">
                  <c:v>612</c:v>
                </c:pt>
                <c:pt idx="10">
                  <c:v>612</c:v>
                </c:pt>
                <c:pt idx="11">
                  <c:v>612</c:v>
                </c:pt>
                <c:pt idx="12">
                  <c:v>480</c:v>
                </c:pt>
                <c:pt idx="13">
                  <c:v>480</c:v>
                </c:pt>
                <c:pt idx="14">
                  <c:v>480</c:v>
                </c:pt>
                <c:pt idx="15">
                  <c:v>480</c:v>
                </c:pt>
                <c:pt idx="16">
                  <c:v>480</c:v>
                </c:pt>
                <c:pt idx="17">
                  <c:v>480</c:v>
                </c:pt>
                <c:pt idx="18">
                  <c:v>480</c:v>
                </c:pt>
                <c:pt idx="19">
                  <c:v>480</c:v>
                </c:pt>
                <c:pt idx="20">
                  <c:v>480</c:v>
                </c:pt>
                <c:pt idx="21">
                  <c:v>480</c:v>
                </c:pt>
                <c:pt idx="22">
                  <c:v>480</c:v>
                </c:pt>
                <c:pt idx="23">
                  <c:v>480</c:v>
                </c:pt>
                <c:pt idx="24">
                  <c:v>480</c:v>
                </c:pt>
                <c:pt idx="25">
                  <c:v>480</c:v>
                </c:pt>
                <c:pt idx="26">
                  <c:v>348</c:v>
                </c:pt>
                <c:pt idx="27">
                  <c:v>348</c:v>
                </c:pt>
                <c:pt idx="28">
                  <c:v>348</c:v>
                </c:pt>
                <c:pt idx="29">
                  <c:v>348</c:v>
                </c:pt>
                <c:pt idx="30">
                  <c:v>348</c:v>
                </c:pt>
                <c:pt idx="31">
                  <c:v>348</c:v>
                </c:pt>
                <c:pt idx="32">
                  <c:v>348</c:v>
                </c:pt>
                <c:pt idx="33">
                  <c:v>348</c:v>
                </c:pt>
                <c:pt idx="34">
                  <c:v>348</c:v>
                </c:pt>
                <c:pt idx="35">
                  <c:v>348</c:v>
                </c:pt>
                <c:pt idx="36">
                  <c:v>348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752041712"/>
        <c:axId val="-1752041168"/>
        <c:axId val="0"/>
      </c:bar3DChart>
      <c:catAx>
        <c:axId val="-175204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752041168"/>
        <c:crosses val="autoZero"/>
        <c:auto val="1"/>
        <c:lblAlgn val="ctr"/>
        <c:lblOffset val="100"/>
        <c:noMultiLvlLbl val="0"/>
      </c:catAx>
      <c:valAx>
        <c:axId val="-175204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752041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130269753907862"/>
          <c:y val="9.7489060725017437E-2"/>
          <c:w val="0.35480988944479913"/>
          <c:h val="0.101947339659771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'High data rate LL traffic'!$B$58</c:f>
              <c:strCache>
                <c:ptCount val="1"/>
                <c:pt idx="0">
                  <c:v>MU-BAR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'High data rate LL traffic'!$C$57:$AM$57</c:f>
              <c:numCache>
                <c:formatCode>General</c:formatCode>
                <c:ptCount val="37"/>
                <c:pt idx="0">
                  <c:v>200</c:v>
                </c:pt>
                <c:pt idx="1">
                  <c:v>195</c:v>
                </c:pt>
                <c:pt idx="2">
                  <c:v>190</c:v>
                </c:pt>
                <c:pt idx="3">
                  <c:v>185</c:v>
                </c:pt>
                <c:pt idx="4">
                  <c:v>180</c:v>
                </c:pt>
                <c:pt idx="5">
                  <c:v>175</c:v>
                </c:pt>
                <c:pt idx="6">
                  <c:v>170</c:v>
                </c:pt>
                <c:pt idx="7">
                  <c:v>165</c:v>
                </c:pt>
                <c:pt idx="8">
                  <c:v>160</c:v>
                </c:pt>
                <c:pt idx="9">
                  <c:v>155</c:v>
                </c:pt>
                <c:pt idx="10">
                  <c:v>150</c:v>
                </c:pt>
                <c:pt idx="11">
                  <c:v>145</c:v>
                </c:pt>
                <c:pt idx="12">
                  <c:v>140</c:v>
                </c:pt>
                <c:pt idx="13">
                  <c:v>135</c:v>
                </c:pt>
                <c:pt idx="14">
                  <c:v>130</c:v>
                </c:pt>
                <c:pt idx="15">
                  <c:v>125</c:v>
                </c:pt>
                <c:pt idx="16">
                  <c:v>120</c:v>
                </c:pt>
                <c:pt idx="17">
                  <c:v>115</c:v>
                </c:pt>
                <c:pt idx="18">
                  <c:v>110</c:v>
                </c:pt>
                <c:pt idx="19">
                  <c:v>105</c:v>
                </c:pt>
                <c:pt idx="20">
                  <c:v>100</c:v>
                </c:pt>
                <c:pt idx="21">
                  <c:v>95</c:v>
                </c:pt>
                <c:pt idx="22">
                  <c:v>90</c:v>
                </c:pt>
                <c:pt idx="23">
                  <c:v>85</c:v>
                </c:pt>
                <c:pt idx="24">
                  <c:v>80</c:v>
                </c:pt>
                <c:pt idx="25">
                  <c:v>75</c:v>
                </c:pt>
                <c:pt idx="26">
                  <c:v>70</c:v>
                </c:pt>
                <c:pt idx="27">
                  <c:v>65</c:v>
                </c:pt>
                <c:pt idx="28">
                  <c:v>60</c:v>
                </c:pt>
                <c:pt idx="29">
                  <c:v>55</c:v>
                </c:pt>
                <c:pt idx="30">
                  <c:v>50</c:v>
                </c:pt>
                <c:pt idx="31">
                  <c:v>45</c:v>
                </c:pt>
                <c:pt idx="32">
                  <c:v>40</c:v>
                </c:pt>
                <c:pt idx="33">
                  <c:v>35</c:v>
                </c:pt>
                <c:pt idx="34">
                  <c:v>30</c:v>
                </c:pt>
                <c:pt idx="35">
                  <c:v>25</c:v>
                </c:pt>
                <c:pt idx="36">
                  <c:v>20</c:v>
                </c:pt>
              </c:numCache>
            </c:numRef>
          </c:cat>
          <c:val>
            <c:numRef>
              <c:f>'High data rate LL traffic'!$C$58:$AM$58</c:f>
              <c:numCache>
                <c:formatCode>General</c:formatCode>
                <c:ptCount val="37"/>
                <c:pt idx="0">
                  <c:v>2512</c:v>
                </c:pt>
                <c:pt idx="1">
                  <c:v>2372</c:v>
                </c:pt>
                <c:pt idx="2">
                  <c:v>2368</c:v>
                </c:pt>
                <c:pt idx="3">
                  <c:v>2312</c:v>
                </c:pt>
                <c:pt idx="4">
                  <c:v>2160</c:v>
                </c:pt>
                <c:pt idx="5">
                  <c:v>2152</c:v>
                </c:pt>
                <c:pt idx="6">
                  <c:v>2116</c:v>
                </c:pt>
                <c:pt idx="7">
                  <c:v>2080</c:v>
                </c:pt>
                <c:pt idx="8">
                  <c:v>1940</c:v>
                </c:pt>
                <c:pt idx="9">
                  <c:v>1936</c:v>
                </c:pt>
                <c:pt idx="10">
                  <c:v>1884</c:v>
                </c:pt>
                <c:pt idx="11">
                  <c:v>1860</c:v>
                </c:pt>
                <c:pt idx="12">
                  <c:v>1724</c:v>
                </c:pt>
                <c:pt idx="13">
                  <c:v>1684</c:v>
                </c:pt>
                <c:pt idx="14">
                  <c:v>1664</c:v>
                </c:pt>
                <c:pt idx="15">
                  <c:v>1508</c:v>
                </c:pt>
                <c:pt idx="16">
                  <c:v>1504</c:v>
                </c:pt>
                <c:pt idx="17">
                  <c:v>1468</c:v>
                </c:pt>
                <c:pt idx="18">
                  <c:v>1432</c:v>
                </c:pt>
                <c:pt idx="19">
                  <c:v>1292</c:v>
                </c:pt>
                <c:pt idx="20">
                  <c:v>1288</c:v>
                </c:pt>
                <c:pt idx="21">
                  <c:v>1232</c:v>
                </c:pt>
                <c:pt idx="22">
                  <c:v>1080</c:v>
                </c:pt>
                <c:pt idx="23">
                  <c:v>1072</c:v>
                </c:pt>
                <c:pt idx="24">
                  <c:v>1036</c:v>
                </c:pt>
                <c:pt idx="25">
                  <c:v>1000</c:v>
                </c:pt>
                <c:pt idx="26">
                  <c:v>860</c:v>
                </c:pt>
                <c:pt idx="27">
                  <c:v>856</c:v>
                </c:pt>
                <c:pt idx="28">
                  <c:v>804</c:v>
                </c:pt>
                <c:pt idx="29">
                  <c:v>780</c:v>
                </c:pt>
                <c:pt idx="30">
                  <c:v>644</c:v>
                </c:pt>
                <c:pt idx="31">
                  <c:v>604</c:v>
                </c:pt>
                <c:pt idx="32">
                  <c:v>584</c:v>
                </c:pt>
                <c:pt idx="33">
                  <c:v>428</c:v>
                </c:pt>
                <c:pt idx="34">
                  <c:v>424</c:v>
                </c:pt>
                <c:pt idx="35">
                  <c:v>388</c:v>
                </c:pt>
                <c:pt idx="36">
                  <c:v>352</c:v>
                </c:pt>
              </c:numCache>
            </c:numRef>
          </c:val>
        </c:ser>
        <c:ser>
          <c:idx val="1"/>
          <c:order val="1"/>
          <c:tx>
            <c:strRef>
              <c:f>'High data rate LL traffic'!$B$59</c:f>
              <c:strCache>
                <c:ptCount val="1"/>
                <c:pt idx="0">
                  <c:v>Proposed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'High data rate LL traffic'!$C$57:$AM$57</c:f>
              <c:numCache>
                <c:formatCode>General</c:formatCode>
                <c:ptCount val="37"/>
                <c:pt idx="0">
                  <c:v>200</c:v>
                </c:pt>
                <c:pt idx="1">
                  <c:v>195</c:v>
                </c:pt>
                <c:pt idx="2">
                  <c:v>190</c:v>
                </c:pt>
                <c:pt idx="3">
                  <c:v>185</c:v>
                </c:pt>
                <c:pt idx="4">
                  <c:v>180</c:v>
                </c:pt>
                <c:pt idx="5">
                  <c:v>175</c:v>
                </c:pt>
                <c:pt idx="6">
                  <c:v>170</c:v>
                </c:pt>
                <c:pt idx="7">
                  <c:v>165</c:v>
                </c:pt>
                <c:pt idx="8">
                  <c:v>160</c:v>
                </c:pt>
                <c:pt idx="9">
                  <c:v>155</c:v>
                </c:pt>
                <c:pt idx="10">
                  <c:v>150</c:v>
                </c:pt>
                <c:pt idx="11">
                  <c:v>145</c:v>
                </c:pt>
                <c:pt idx="12">
                  <c:v>140</c:v>
                </c:pt>
                <c:pt idx="13">
                  <c:v>135</c:v>
                </c:pt>
                <c:pt idx="14">
                  <c:v>130</c:v>
                </c:pt>
                <c:pt idx="15">
                  <c:v>125</c:v>
                </c:pt>
                <c:pt idx="16">
                  <c:v>120</c:v>
                </c:pt>
                <c:pt idx="17">
                  <c:v>115</c:v>
                </c:pt>
                <c:pt idx="18">
                  <c:v>110</c:v>
                </c:pt>
                <c:pt idx="19">
                  <c:v>105</c:v>
                </c:pt>
                <c:pt idx="20">
                  <c:v>100</c:v>
                </c:pt>
                <c:pt idx="21">
                  <c:v>95</c:v>
                </c:pt>
                <c:pt idx="22">
                  <c:v>90</c:v>
                </c:pt>
                <c:pt idx="23">
                  <c:v>85</c:v>
                </c:pt>
                <c:pt idx="24">
                  <c:v>80</c:v>
                </c:pt>
                <c:pt idx="25">
                  <c:v>75</c:v>
                </c:pt>
                <c:pt idx="26">
                  <c:v>70</c:v>
                </c:pt>
                <c:pt idx="27">
                  <c:v>65</c:v>
                </c:pt>
                <c:pt idx="28">
                  <c:v>60</c:v>
                </c:pt>
                <c:pt idx="29">
                  <c:v>55</c:v>
                </c:pt>
                <c:pt idx="30">
                  <c:v>50</c:v>
                </c:pt>
                <c:pt idx="31">
                  <c:v>45</c:v>
                </c:pt>
                <c:pt idx="32">
                  <c:v>40</c:v>
                </c:pt>
                <c:pt idx="33">
                  <c:v>35</c:v>
                </c:pt>
                <c:pt idx="34">
                  <c:v>30</c:v>
                </c:pt>
                <c:pt idx="35">
                  <c:v>25</c:v>
                </c:pt>
                <c:pt idx="36">
                  <c:v>20</c:v>
                </c:pt>
              </c:numCache>
            </c:numRef>
          </c:cat>
          <c:val>
            <c:numRef>
              <c:f>'High data rate LL traffic'!$C$59:$AM$59</c:f>
              <c:numCache>
                <c:formatCode>General</c:formatCode>
                <c:ptCount val="37"/>
                <c:pt idx="0">
                  <c:v>1008</c:v>
                </c:pt>
                <c:pt idx="1">
                  <c:v>1008</c:v>
                </c:pt>
                <c:pt idx="2">
                  <c:v>1008</c:v>
                </c:pt>
                <c:pt idx="3">
                  <c:v>1008</c:v>
                </c:pt>
                <c:pt idx="4">
                  <c:v>876</c:v>
                </c:pt>
                <c:pt idx="5">
                  <c:v>876</c:v>
                </c:pt>
                <c:pt idx="6">
                  <c:v>876</c:v>
                </c:pt>
                <c:pt idx="7">
                  <c:v>876</c:v>
                </c:pt>
                <c:pt idx="8">
                  <c:v>876</c:v>
                </c:pt>
                <c:pt idx="9">
                  <c:v>876</c:v>
                </c:pt>
                <c:pt idx="10">
                  <c:v>876</c:v>
                </c:pt>
                <c:pt idx="11">
                  <c:v>876</c:v>
                </c:pt>
                <c:pt idx="12">
                  <c:v>744</c:v>
                </c:pt>
                <c:pt idx="13">
                  <c:v>744</c:v>
                </c:pt>
                <c:pt idx="14">
                  <c:v>744</c:v>
                </c:pt>
                <c:pt idx="15">
                  <c:v>744</c:v>
                </c:pt>
                <c:pt idx="16">
                  <c:v>744</c:v>
                </c:pt>
                <c:pt idx="17">
                  <c:v>744</c:v>
                </c:pt>
                <c:pt idx="18">
                  <c:v>744</c:v>
                </c:pt>
                <c:pt idx="19">
                  <c:v>612</c:v>
                </c:pt>
                <c:pt idx="20">
                  <c:v>612</c:v>
                </c:pt>
                <c:pt idx="21">
                  <c:v>612</c:v>
                </c:pt>
                <c:pt idx="22">
                  <c:v>612</c:v>
                </c:pt>
                <c:pt idx="23">
                  <c:v>612</c:v>
                </c:pt>
                <c:pt idx="24">
                  <c:v>612</c:v>
                </c:pt>
                <c:pt idx="25">
                  <c:v>612</c:v>
                </c:pt>
                <c:pt idx="26">
                  <c:v>480</c:v>
                </c:pt>
                <c:pt idx="27">
                  <c:v>480</c:v>
                </c:pt>
                <c:pt idx="28">
                  <c:v>480</c:v>
                </c:pt>
                <c:pt idx="29">
                  <c:v>480</c:v>
                </c:pt>
                <c:pt idx="30">
                  <c:v>480</c:v>
                </c:pt>
                <c:pt idx="31">
                  <c:v>480</c:v>
                </c:pt>
                <c:pt idx="32">
                  <c:v>480</c:v>
                </c:pt>
                <c:pt idx="33">
                  <c:v>348</c:v>
                </c:pt>
                <c:pt idx="34">
                  <c:v>348</c:v>
                </c:pt>
                <c:pt idx="35">
                  <c:v>348</c:v>
                </c:pt>
                <c:pt idx="36">
                  <c:v>348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752040624"/>
        <c:axId val="-1752043344"/>
        <c:axId val="0"/>
      </c:bar3DChart>
      <c:catAx>
        <c:axId val="-175204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752043344"/>
        <c:crosses val="autoZero"/>
        <c:auto val="1"/>
        <c:lblAlgn val="ctr"/>
        <c:lblOffset val="100"/>
        <c:noMultiLvlLbl val="0"/>
      </c:catAx>
      <c:valAx>
        <c:axId val="-1752043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752040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8025885189592341"/>
          <c:y val="9.94667900390587E-2"/>
          <c:w val="0.35480988944479913"/>
          <c:h val="0.101092435532129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1797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80010" y="9612313"/>
            <a:ext cx="13096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1797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81496" y="9615488"/>
            <a:ext cx="17732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7974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 dirty="0" smtClean="0"/>
              <a:t>December 2020</a:t>
            </a:r>
            <a:endParaRPr lang="en-GB" altLang="en-US" sz="1400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802.11-20/xxxr0</a:t>
            </a: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381496" y="9615488"/>
            <a:ext cx="177324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Boyce Yangbo Huawei</a:t>
            </a:r>
            <a:endParaRPr lang="en-GB" altLang="en-US" dirty="0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23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60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808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812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07960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80110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41718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/>
              <a:t>We have two options here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/>
              <a:t>1,</a:t>
            </a:r>
            <a:r>
              <a:rPr lang="en-US" altLang="zh-CN" sz="1200" baseline="0" dirty="0" smtClean="0"/>
              <a:t> </a:t>
            </a:r>
            <a:r>
              <a:rPr lang="en-US" altLang="zh-CN" sz="1200" dirty="0" smtClean="0"/>
              <a:t>we can add a GCR ACK Ending Sequence, which would have</a:t>
            </a:r>
            <a:r>
              <a:rPr lang="en-US" altLang="zh-CN" sz="1200" baseline="0" dirty="0" smtClean="0"/>
              <a:t> the same format as the Starting sequence subfield.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aseline="0" dirty="0" smtClean="0"/>
              <a:t>2, we can also add a GCR ACK Sequence span/range, which indicates the number of MSDUs between the starting and ending Sequence number. For option 2, only 8 bits are needed, since the largest BA bitmap is 256</a:t>
            </a: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01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39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8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04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It’s still a large feedback overhead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78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aseline="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25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78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14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02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8655" y="6475413"/>
            <a:ext cx="14552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B</a:t>
            </a:r>
            <a:r>
              <a:rPr lang="en-US" altLang="zh-CN" dirty="0" err="1" smtClean="0"/>
              <a:t>oyce</a:t>
            </a:r>
            <a:r>
              <a:rPr lang="en-US" altLang="zh-CN" dirty="0" smtClean="0"/>
              <a:t> Yangbo</a:t>
            </a:r>
            <a:r>
              <a:rPr lang="en-GB" dirty="0" smtClean="0"/>
              <a:t>, Huawei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2204" y="331014"/>
            <a:ext cx="33599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802.11-20-</a:t>
            </a:r>
            <a:r>
              <a:rPr lang="en-US" altLang="en-US" sz="1800" b="1" dirty="0" smtClean="0"/>
              <a:t>1976</a:t>
            </a:r>
            <a:r>
              <a:rPr lang="en-GB" altLang="en-US" sz="1800" b="1" dirty="0" smtClean="0"/>
              <a:t>/r2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913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2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4632" cy="1066800"/>
          </a:xfrm>
          <a:noFill/>
        </p:spPr>
        <p:txBody>
          <a:bodyPr/>
          <a:lstStyle/>
          <a:p>
            <a:r>
              <a:rPr lang="en-US" altLang="zh-CN" dirty="0" smtClean="0"/>
              <a:t>Reducing Feedback </a:t>
            </a:r>
            <a:r>
              <a:rPr lang="en-US" altLang="zh-CN" dirty="0"/>
              <a:t>O</a:t>
            </a:r>
            <a:r>
              <a:rPr lang="en-US" altLang="zh-CN" dirty="0" smtClean="0"/>
              <a:t>verhead in Multicast Transmissions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2020-12-25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Boyce Yangbo, Huawei</a:t>
            </a:r>
            <a:endParaRPr lang="en-GB" dirty="0"/>
          </a:p>
        </p:txBody>
      </p:sp>
      <p:graphicFrame>
        <p:nvGraphicFramePr>
          <p:cNvPr id="9" name="Table"/>
          <p:cNvGraphicFramePr/>
          <p:nvPr>
            <p:extLst>
              <p:ext uri="{D42A27DB-BD31-4B8C-83A1-F6EECF244321}">
                <p14:modId xmlns:p14="http://schemas.microsoft.com/office/powerpoint/2010/main" val="396314070"/>
              </p:ext>
            </p:extLst>
          </p:nvPr>
        </p:nvGraphicFramePr>
        <p:xfrm>
          <a:off x="792695" y="2952138"/>
          <a:ext cx="7558608" cy="2465795"/>
        </p:xfrm>
        <a:graphic>
          <a:graphicData uri="http://schemas.openxmlformats.org/drawingml/2006/table">
            <a:tbl>
              <a:tblPr firstRow="1" bandRow="1"/>
              <a:tblGrid>
                <a:gridCol w="1797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24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3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418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Affiliations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400" b="1" dirty="0" smtClean="0">
                          <a:latin typeface="+mj-lt"/>
                        </a:rPr>
                        <a:t>E</a:t>
                      </a:r>
                      <a:r>
                        <a:rPr sz="1400" b="1" dirty="0" smtClean="0">
                          <a:latin typeface="+mj-lt"/>
                        </a:rPr>
                        <a:t>mail</a:t>
                      </a:r>
                      <a:endParaRPr sz="1400" b="1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Boyce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Bo Yang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  Huawei</a:t>
                      </a:r>
                    </a:p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 yangbo59@huawei.com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r>
                        <a:rPr lang="en-US" altLang="zh-CN" sz="1400" dirty="0" err="1" smtClean="0"/>
                        <a:t>Guangji</a:t>
                      </a:r>
                      <a:r>
                        <a:rPr lang="en-US" altLang="zh-CN" sz="1400" dirty="0" smtClean="0"/>
                        <a:t> Chen</a:t>
                      </a:r>
                      <a:endParaRPr lang="zh-CN" altLang="en-US" sz="1400" dirty="0"/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chenguangji1@huawei.com</a:t>
                      </a:r>
                      <a:endParaRPr lang="zh-CN" altLang="en-US" sz="1400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Chenhe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Ji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dirty="0" smtClean="0">
                          <a:latin typeface="+mj-lt"/>
                        </a:rPr>
                        <a:t>jichenhe@huawei.com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/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Proposed changes to spec text(1)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1" name="内容占位符 2"/>
          <p:cNvSpPr txBox="1">
            <a:spLocks/>
          </p:cNvSpPr>
          <p:nvPr/>
        </p:nvSpPr>
        <p:spPr bwMode="auto">
          <a:xfrm>
            <a:off x="611560" y="1772816"/>
            <a:ext cx="7992888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b="0" kern="0" dirty="0"/>
              <a:t>9.3.1.22.9 NFRP Trigger frame </a:t>
            </a:r>
            <a:r>
              <a:rPr lang="en-US" altLang="zh-CN" sz="1800" b="0" kern="0" dirty="0" smtClean="0"/>
              <a:t>format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i="1" kern="0" dirty="0" smtClean="0"/>
              <a:t>Change </a:t>
            </a:r>
            <a:r>
              <a:rPr lang="en-US" altLang="zh-CN" sz="1400" b="0" i="1" kern="0" dirty="0"/>
              <a:t>Figure </a:t>
            </a:r>
            <a:r>
              <a:rPr lang="en-US" altLang="zh-CN" sz="1400" b="0" i="1" kern="0" dirty="0" smtClean="0"/>
              <a:t>9-64l as follows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i="1" kern="0" dirty="0" smtClean="0"/>
              <a:t>Insert </a:t>
            </a:r>
            <a:r>
              <a:rPr lang="en-US" altLang="zh-CN" sz="1400" b="0" i="1" kern="0" dirty="0"/>
              <a:t>a new row in Table 9-31k (Feedback Type subfield </a:t>
            </a:r>
            <a:r>
              <a:rPr lang="en-US" altLang="zh-CN" sz="1400" b="0" i="1" kern="0" dirty="0" smtClean="0"/>
              <a:t>encoding) as follows and update the Reserved row as appropriate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i="1" kern="0" dirty="0" smtClean="0"/>
              <a:t>Insert the following paragraphs at the end of this </a:t>
            </a:r>
            <a:r>
              <a:rPr lang="en-US" altLang="zh-CN" sz="1400" b="0" i="1" kern="0" dirty="0" err="1" smtClean="0"/>
              <a:t>subclause</a:t>
            </a:r>
            <a:r>
              <a:rPr lang="en-US" altLang="zh-CN" sz="1400" b="0" i="1" kern="0" dirty="0" smtClean="0"/>
              <a:t>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200" b="0" u="sng" kern="0" dirty="0"/>
              <a:t>The GCR ACK Starting </a:t>
            </a:r>
            <a:r>
              <a:rPr lang="en-US" altLang="zh-CN" sz="1200" b="0" u="sng" kern="0" dirty="0" smtClean="0"/>
              <a:t>Sequence subfield and the GCR ACK Ending Sequence subfield are </a:t>
            </a:r>
            <a:r>
              <a:rPr lang="en-US" altLang="zh-CN" sz="1200" b="0" u="sng" kern="0" dirty="0"/>
              <a:t>optionally present </a:t>
            </a:r>
            <a:r>
              <a:rPr lang="en-US" altLang="zh-CN" sz="1200" b="0" u="sng" kern="0" dirty="0" smtClean="0"/>
              <a:t>if the </a:t>
            </a:r>
            <a:r>
              <a:rPr lang="en-US" altLang="zh-CN" sz="1200" b="0" u="sng" kern="0" dirty="0"/>
              <a:t>value </a:t>
            </a:r>
            <a:r>
              <a:rPr lang="en-US" altLang="zh-CN" sz="1200" b="0" u="sng" kern="0" dirty="0" smtClean="0"/>
              <a:t>of the Feedback </a:t>
            </a:r>
            <a:r>
              <a:rPr lang="en-US" altLang="zh-CN" sz="1200" b="0" u="sng" kern="0" dirty="0"/>
              <a:t>Type </a:t>
            </a:r>
            <a:r>
              <a:rPr lang="en-US" altLang="zh-CN" sz="1200" b="0" u="sng" kern="0" dirty="0" smtClean="0"/>
              <a:t>subfield is </a:t>
            </a:r>
            <a:r>
              <a:rPr lang="en-US" altLang="zh-CN" sz="1200" b="0" u="sng" kern="0" dirty="0"/>
              <a:t>1. The Starting Sequence Number subfield </a:t>
            </a:r>
            <a:r>
              <a:rPr lang="en-US" altLang="zh-CN" sz="1200" b="0" u="sng" kern="0" dirty="0" smtClean="0"/>
              <a:t>of the GCR Starting </a:t>
            </a:r>
            <a:r>
              <a:rPr lang="en-US" altLang="zh-CN" sz="1200" b="0" u="sng" kern="0" dirty="0"/>
              <a:t>Sequence Control subfield contains the sequence number of the first MSDU </a:t>
            </a:r>
            <a:r>
              <a:rPr lang="en-US" altLang="zh-CN" sz="1200" b="0" u="sng" kern="0" dirty="0" smtClean="0"/>
              <a:t>or A-MSDU </a:t>
            </a:r>
            <a:r>
              <a:rPr lang="en-US" altLang="zh-CN" sz="1200" b="0" u="sng" kern="0" dirty="0"/>
              <a:t>for which this </a:t>
            </a:r>
            <a:r>
              <a:rPr lang="en-US" altLang="zh-CN" sz="1200" b="0" u="sng" kern="0" dirty="0" smtClean="0"/>
              <a:t>NFRP </a:t>
            </a:r>
            <a:r>
              <a:rPr lang="en-US" altLang="zh-CN" sz="1200" b="0" u="sng" kern="0" dirty="0"/>
              <a:t>frame is sent. The Fragment Number subfield </a:t>
            </a:r>
            <a:r>
              <a:rPr lang="en-US" altLang="zh-CN" sz="1200" b="0" u="sng" kern="0" dirty="0" smtClean="0"/>
              <a:t>of </a:t>
            </a:r>
            <a:r>
              <a:rPr lang="en-US" altLang="zh-CN" sz="1200" b="0" u="sng" kern="0" dirty="0"/>
              <a:t>the </a:t>
            </a:r>
            <a:r>
              <a:rPr lang="en-US" altLang="zh-CN" sz="1200" b="0" u="sng" kern="0" dirty="0" smtClean="0"/>
              <a:t>GCR Starting </a:t>
            </a:r>
            <a:r>
              <a:rPr lang="en-US" altLang="zh-CN" sz="1200" b="0" u="sng" kern="0" dirty="0"/>
              <a:t>Sequence Control subfield </a:t>
            </a:r>
            <a:r>
              <a:rPr lang="en-US" altLang="zh-CN" sz="1200" b="0" u="sng" kern="0" dirty="0" smtClean="0"/>
              <a:t>is set to </a:t>
            </a:r>
            <a:r>
              <a:rPr lang="en-US" altLang="zh-CN" sz="1200" b="0" u="sng" kern="0" dirty="0"/>
              <a:t>0. </a:t>
            </a:r>
            <a:r>
              <a:rPr lang="en-US" altLang="zh-CN" sz="1200" b="0" u="sng" kern="0" dirty="0" smtClean="0"/>
              <a:t>The </a:t>
            </a:r>
            <a:r>
              <a:rPr lang="en-US" altLang="zh-CN" sz="1200" b="0" u="sng" kern="0" dirty="0"/>
              <a:t>GCR </a:t>
            </a:r>
            <a:r>
              <a:rPr lang="en-US" altLang="zh-CN" sz="1200" b="0" u="sng" kern="0" dirty="0" smtClean="0"/>
              <a:t>Sequence Span </a:t>
            </a:r>
            <a:r>
              <a:rPr lang="en-US" altLang="zh-CN" sz="1200" b="0" u="sng" kern="0" dirty="0"/>
              <a:t>subfield </a:t>
            </a:r>
            <a:r>
              <a:rPr lang="en-US" altLang="zh-CN" sz="1200" b="0" u="sng" kern="0" dirty="0" smtClean="0"/>
              <a:t>indicates the number of MSDU/A-MSDUs that needs to be acknowledged, starting from the MADU/AMSDU with sequence number as indicated in GCR ACK Starting Sequence subfield. </a:t>
            </a:r>
            <a:endParaRPr lang="en-US" altLang="zh-CN" sz="1200" b="0" u="sng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200" b="0" u="sng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49662"/>
              </p:ext>
            </p:extLst>
          </p:nvPr>
        </p:nvGraphicFramePr>
        <p:xfrm>
          <a:off x="3203848" y="4176504"/>
          <a:ext cx="3384376" cy="562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230425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Value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Description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GCR acknowledgement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3419872" y="3933056"/>
            <a:ext cx="28905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Table 9-31k—Feedback Type subfield encoding</a:t>
            </a:r>
            <a:endParaRPr lang="zh-CN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995721" y="2567759"/>
            <a:ext cx="7464711" cy="64521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115616" y="2730598"/>
            <a:ext cx="639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Starting AID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979712" y="2776245"/>
            <a:ext cx="734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Reserved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15816" y="2700107"/>
            <a:ext cx="747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Feedback Type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51920" y="2776244"/>
            <a:ext cx="8262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Reserved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844906" y="2639196"/>
            <a:ext cx="8262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UL Target Receive Power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761632" y="2700107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Multiplexing Flag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11560" y="3254787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Bits: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259632" y="3254787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059832" y="3254787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103758" y="3254787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119757" y="3254787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975036" y="3254787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911140" y="3254787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zh-CN" altLang="en-US" sz="1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660232" y="2572518"/>
            <a:ext cx="869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u="sng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GCR ACK </a:t>
            </a:r>
            <a:r>
              <a:rPr lang="en-US" altLang="zh-CN" sz="900" u="sng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Starting </a:t>
            </a:r>
            <a:r>
              <a:rPr lang="en-US" altLang="zh-CN" sz="900" u="sng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Sequence Control</a:t>
            </a:r>
            <a:endParaRPr lang="zh-CN" altLang="en-US" sz="900" u="sng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2123728" y="3254787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888185" y="2564904"/>
            <a:ext cx="5636143" cy="648072"/>
            <a:chOff x="1888185" y="2564904"/>
            <a:chExt cx="5636143" cy="537846"/>
          </a:xfrm>
        </p:grpSpPr>
        <p:cxnSp>
          <p:nvCxnSpPr>
            <p:cNvPr id="11" name="直接连接符 10"/>
            <p:cNvCxnSpPr/>
            <p:nvPr/>
          </p:nvCxnSpPr>
          <p:spPr bwMode="auto">
            <a:xfrm>
              <a:off x="1888185" y="2564904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接连接符 12"/>
            <p:cNvCxnSpPr/>
            <p:nvPr/>
          </p:nvCxnSpPr>
          <p:spPr bwMode="auto">
            <a:xfrm>
              <a:off x="2771800" y="2564904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接连接符 13"/>
            <p:cNvCxnSpPr/>
            <p:nvPr/>
          </p:nvCxnSpPr>
          <p:spPr bwMode="auto">
            <a:xfrm>
              <a:off x="3772059" y="2570734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直接连接符 14"/>
            <p:cNvCxnSpPr/>
            <p:nvPr/>
          </p:nvCxnSpPr>
          <p:spPr bwMode="auto">
            <a:xfrm>
              <a:off x="4775018" y="2572756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直接连接符 19"/>
            <p:cNvCxnSpPr/>
            <p:nvPr/>
          </p:nvCxnSpPr>
          <p:spPr bwMode="auto">
            <a:xfrm>
              <a:off x="5735296" y="2572756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直接连接符 28"/>
            <p:cNvCxnSpPr/>
            <p:nvPr/>
          </p:nvCxnSpPr>
          <p:spPr bwMode="auto">
            <a:xfrm>
              <a:off x="6588224" y="2572756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直接连接符 31"/>
            <p:cNvCxnSpPr/>
            <p:nvPr/>
          </p:nvCxnSpPr>
          <p:spPr bwMode="auto">
            <a:xfrm>
              <a:off x="7524328" y="2572756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5" name="文本框 34"/>
          <p:cNvSpPr txBox="1"/>
          <p:nvPr/>
        </p:nvSpPr>
        <p:spPr>
          <a:xfrm>
            <a:off x="7590968" y="2631579"/>
            <a:ext cx="8694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u="sng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GCR ACK Sequence Span</a:t>
            </a:r>
            <a:endParaRPr lang="zh-CN" altLang="en-US" sz="900" u="sng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7812360" y="3254787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zh-CN" altLang="en-US" sz="1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49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Proposed changes to spec text(2)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1" name="内容占位符 2"/>
          <p:cNvSpPr txBox="1">
            <a:spLocks/>
          </p:cNvSpPr>
          <p:nvPr/>
        </p:nvSpPr>
        <p:spPr bwMode="auto">
          <a:xfrm>
            <a:off x="611560" y="1772816"/>
            <a:ext cx="792088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450"/>
              </a:spcAft>
              <a:buNone/>
            </a:pPr>
            <a:r>
              <a:rPr lang="en-US" altLang="zh-CN" sz="1800" b="0" kern="0" dirty="0"/>
              <a:t>26.5.7 NDP feedback report </a:t>
            </a:r>
            <a:r>
              <a:rPr lang="en-US" altLang="zh-CN" sz="1800" b="0" kern="0" dirty="0" smtClean="0"/>
              <a:t>procedure</a:t>
            </a:r>
          </a:p>
          <a:p>
            <a:pPr marL="0" indent="0">
              <a:spcAft>
                <a:spcPts val="450"/>
              </a:spcAft>
              <a:buNone/>
            </a:pPr>
            <a:r>
              <a:rPr lang="en-US" altLang="zh-CN" sz="1400" b="0" i="1" kern="0" dirty="0" smtClean="0"/>
              <a:t>Inset new </a:t>
            </a:r>
            <a:r>
              <a:rPr lang="en-US" altLang="zh-CN" sz="1400" b="0" i="1" kern="0" dirty="0" err="1" smtClean="0"/>
              <a:t>subclause</a:t>
            </a:r>
            <a:r>
              <a:rPr lang="en-US" altLang="zh-CN" sz="1400" b="0" i="1" kern="0" dirty="0"/>
              <a:t> following 26.5.7.4 NDP feedback report for a resource </a:t>
            </a:r>
            <a:r>
              <a:rPr lang="en-US" altLang="zh-CN" sz="1400" b="0" i="1" kern="0" dirty="0" smtClean="0"/>
              <a:t>request as follows</a:t>
            </a:r>
          </a:p>
          <a:p>
            <a:pPr marL="0" indent="0">
              <a:spcAft>
                <a:spcPts val="450"/>
              </a:spcAft>
              <a:buNone/>
            </a:pPr>
            <a:r>
              <a:rPr lang="en-US" altLang="zh-CN" sz="1400" b="0" u="sng" kern="0" dirty="0" smtClean="0"/>
              <a:t>26.5.7.5 </a:t>
            </a:r>
            <a:r>
              <a:rPr lang="en-US" altLang="zh-CN" sz="1400" b="0" u="sng" kern="0" dirty="0"/>
              <a:t>NDP feedback report for </a:t>
            </a:r>
            <a:r>
              <a:rPr lang="en-US" altLang="zh-CN" sz="1400" b="0" u="sng" kern="0" dirty="0" smtClean="0"/>
              <a:t>a GCR acknowledgement request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u="sng" kern="0" dirty="0"/>
              <a:t>If the Feedback Type subfield in the User Info field of the NFRP Trigger frame is </a:t>
            </a:r>
            <a:r>
              <a:rPr lang="en-US" altLang="zh-CN" sz="1400" b="0" u="sng" kern="0" dirty="0" smtClean="0"/>
              <a:t>1, </a:t>
            </a:r>
            <a:r>
              <a:rPr lang="en-US" altLang="zh-CN" sz="1400" b="0" u="sng" kern="0" dirty="0"/>
              <a:t>a STA that is </a:t>
            </a:r>
            <a:r>
              <a:rPr lang="en-US" altLang="zh-CN" sz="1400" b="0" u="sng" kern="0" dirty="0" smtClean="0"/>
              <a:t>scheduled shall </a:t>
            </a:r>
            <a:r>
              <a:rPr lang="en-US" altLang="zh-CN" sz="1400" b="0" u="sng" kern="0" dirty="0"/>
              <a:t>send an NDP feedback report response in order to signal to the AP that it is in the awake state and </a:t>
            </a:r>
            <a:r>
              <a:rPr lang="en-US" altLang="zh-CN" sz="1400" b="0" u="sng" kern="0" dirty="0" smtClean="0"/>
              <a:t>that it received all frames as indicated in NFRP Trigger frame.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u="sng" kern="0" dirty="0"/>
              <a:t>Each STA that is scheduled is assigned a STARTING_STS_NUM and an RU_TONE_SET_INDEX </a:t>
            </a:r>
            <a:r>
              <a:rPr lang="en-US" altLang="zh-CN" sz="1400" b="0" u="sng" kern="0" dirty="0" smtClean="0"/>
              <a:t>to transmit </a:t>
            </a:r>
            <a:r>
              <a:rPr lang="en-US" altLang="zh-CN" sz="1400" b="0" u="sng" kern="0" dirty="0"/>
              <a:t>a FEEDBACK_STATUS bit.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u="sng" kern="0" dirty="0"/>
              <a:t>The meaning of the FEEDBACK_STATUS bit is defined in Table </a:t>
            </a:r>
            <a:r>
              <a:rPr lang="en-US" altLang="zh-CN" sz="1400" b="0" u="sng" kern="0" dirty="0" smtClean="0"/>
              <a:t>26-3a </a:t>
            </a:r>
            <a:r>
              <a:rPr lang="en-US" altLang="zh-CN" sz="1400" b="0" u="sng" kern="0" dirty="0"/>
              <a:t>(FEEDBACK_STATUS description):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</p:txBody>
      </p:sp>
      <p:sp>
        <p:nvSpPr>
          <p:cNvPr id="3" name="矩形 2"/>
          <p:cNvSpPr/>
          <p:nvPr/>
        </p:nvSpPr>
        <p:spPr>
          <a:xfrm>
            <a:off x="2699792" y="4653136"/>
            <a:ext cx="3377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u="sng" dirty="0"/>
              <a:t>Table </a:t>
            </a:r>
            <a:r>
              <a:rPr lang="en-US" altLang="zh-CN" b="1" u="sng" dirty="0" smtClean="0"/>
              <a:t>26-3a—FEEDBACK_STATUS </a:t>
            </a:r>
            <a:r>
              <a:rPr lang="en-US" altLang="zh-CN" b="1" u="sng" dirty="0"/>
              <a:t>description</a:t>
            </a:r>
            <a:endParaRPr lang="zh-CN" altLang="en-US" b="1" u="sng" dirty="0"/>
          </a:p>
        </p:txBody>
      </p:sp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263044"/>
              </p:ext>
            </p:extLst>
          </p:nvPr>
        </p:nvGraphicFramePr>
        <p:xfrm>
          <a:off x="1763688" y="5013176"/>
          <a:ext cx="5976664" cy="1385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/>
                <a:gridCol w="410445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u="sng" dirty="0" smtClean="0"/>
                        <a:t>FEEDBACK</a:t>
                      </a:r>
                      <a:r>
                        <a:rPr lang="en-US" altLang="zh-CN" sz="1200" b="1" u="sng" baseline="0" dirty="0" smtClean="0"/>
                        <a:t>_STATUS</a:t>
                      </a:r>
                      <a:endParaRPr lang="zh-CN" altLang="en-US" sz="1200" b="1" u="sng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u="sng" dirty="0" smtClean="0"/>
                        <a:t>Condition</a:t>
                      </a:r>
                      <a:endParaRPr lang="zh-CN" altLang="en-US" sz="1200" b="1" u="sng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The STA is in the awake state and reports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acknowledgements of all frames as indicated in NFRP Trigger frame.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The STA is in the awake state and reports that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at least one</a:t>
                      </a:r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  of the frames as indicated in NFRP Trigger frame is not correctly received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15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Proposed changes to spec text(3)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1" name="内容占位符 2"/>
          <p:cNvSpPr txBox="1">
            <a:spLocks/>
          </p:cNvSpPr>
          <p:nvPr/>
        </p:nvSpPr>
        <p:spPr bwMode="auto">
          <a:xfrm>
            <a:off x="611560" y="1772816"/>
            <a:ext cx="792088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450"/>
              </a:spcAft>
              <a:buNone/>
            </a:pPr>
            <a:r>
              <a:rPr lang="en-US" altLang="zh-CN" sz="1800" b="0" kern="0" dirty="0" smtClean="0"/>
              <a:t>9.4.2.248.2 HE MAC Capabilities Information field</a:t>
            </a:r>
          </a:p>
          <a:p>
            <a:pPr marL="0" indent="0">
              <a:spcAft>
                <a:spcPts val="450"/>
              </a:spcAft>
              <a:buNone/>
            </a:pPr>
            <a:r>
              <a:rPr lang="en-US" altLang="zh-CN" sz="1400" b="0" i="1" kern="0" dirty="0"/>
              <a:t>Change </a:t>
            </a:r>
            <a:r>
              <a:rPr lang="en-US" altLang="zh-CN" sz="1400" b="0" i="1" kern="0" dirty="0" smtClean="0"/>
              <a:t>the corresponding part of Figure 9-788b </a:t>
            </a:r>
            <a:r>
              <a:rPr lang="en-US" altLang="zh-CN" sz="1400" b="0" i="1" kern="0" dirty="0"/>
              <a:t>as follows</a:t>
            </a:r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 smtClean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 smtClean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 smtClean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 smtClean="0"/>
          </a:p>
          <a:p>
            <a:pPr marL="0" indent="0">
              <a:spcAft>
                <a:spcPts val="450"/>
              </a:spcAft>
              <a:buNone/>
            </a:pPr>
            <a:r>
              <a:rPr lang="en-US" altLang="zh-CN" sz="1400" b="0" i="1" kern="0" dirty="0" smtClean="0"/>
              <a:t>Insert a </a:t>
            </a:r>
            <a:r>
              <a:rPr lang="en-US" altLang="zh-CN" sz="1400" b="0" i="1" kern="0" dirty="0"/>
              <a:t>new row in Table </a:t>
            </a:r>
            <a:r>
              <a:rPr lang="en-US" altLang="zh-CN" sz="1400" b="0" i="1" kern="0" dirty="0" smtClean="0"/>
              <a:t>9-322a (Subfields of the HE MAC Capabilities Information field) </a:t>
            </a:r>
            <a:r>
              <a:rPr lang="en-US" altLang="zh-CN" sz="1400" b="0" i="1" kern="0" dirty="0"/>
              <a:t>as </a:t>
            </a:r>
            <a:r>
              <a:rPr lang="en-US" altLang="zh-CN" sz="1400" b="0" i="1" kern="0" dirty="0" smtClean="0"/>
              <a:t>follows</a:t>
            </a:r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 smtClean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</p:txBody>
      </p:sp>
      <p:sp>
        <p:nvSpPr>
          <p:cNvPr id="3" name="矩形 2"/>
          <p:cNvSpPr/>
          <p:nvPr/>
        </p:nvSpPr>
        <p:spPr>
          <a:xfrm>
            <a:off x="2339752" y="4483561"/>
            <a:ext cx="48561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Table </a:t>
            </a:r>
            <a:r>
              <a:rPr lang="en-US" altLang="zh-CN" b="1" dirty="0" smtClean="0"/>
              <a:t>9-322a</a:t>
            </a:r>
            <a:r>
              <a:rPr lang="en-US" altLang="zh-CN" b="1" dirty="0"/>
              <a:t>—Subfields of the HE MAC Capabilities Information field</a:t>
            </a:r>
            <a:endParaRPr lang="zh-CN" altLang="en-US" b="1" dirty="0"/>
          </a:p>
        </p:txBody>
      </p:sp>
      <p:sp>
        <p:nvSpPr>
          <p:cNvPr id="9" name="矩形 8"/>
          <p:cNvSpPr/>
          <p:nvPr/>
        </p:nvSpPr>
        <p:spPr bwMode="auto">
          <a:xfrm>
            <a:off x="995721" y="2711775"/>
            <a:ext cx="7464711" cy="78923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3608" y="2708920"/>
            <a:ext cx="71138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strike="sngStrike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Reserved</a:t>
            </a:r>
          </a:p>
          <a:p>
            <a:pPr algn="ctr"/>
            <a:r>
              <a:rPr lang="en-US" altLang="zh-CN" sz="900" u="sng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GCR NDP feedback Report Support</a:t>
            </a:r>
            <a:endParaRPr lang="zh-CN" altLang="en-US" sz="900" u="sng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979712" y="2870188"/>
            <a:ext cx="73435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OM Control Support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915816" y="2870188"/>
            <a:ext cx="74757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OFDMA RA Support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851920" y="2716178"/>
            <a:ext cx="8262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Maximum </a:t>
            </a:r>
          </a:p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A-MPDU Length Exponent Extension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88024" y="2860553"/>
            <a:ext cx="9361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A-MSDU Fragmentation Support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761632" y="2777448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Flexible TWT Schedule Support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11560" y="35428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Bits: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259632" y="3542819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059832" y="3542819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103758" y="3542819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119757" y="3542819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012160" y="3542819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6876256" y="3542819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660232" y="2860550"/>
            <a:ext cx="8694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Rx Control Frame To </a:t>
            </a:r>
            <a:r>
              <a:rPr lang="en-US" altLang="zh-CN" sz="9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MultiBSS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2123728" y="3542819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888185" y="2708920"/>
            <a:ext cx="5636143" cy="792088"/>
            <a:chOff x="1888185" y="2564904"/>
            <a:chExt cx="5636143" cy="537846"/>
          </a:xfrm>
        </p:grpSpPr>
        <p:cxnSp>
          <p:nvCxnSpPr>
            <p:cNvPr id="10" name="直接连接符 9"/>
            <p:cNvCxnSpPr/>
            <p:nvPr/>
          </p:nvCxnSpPr>
          <p:spPr bwMode="auto">
            <a:xfrm>
              <a:off x="1888185" y="2564904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直接连接符 11"/>
            <p:cNvCxnSpPr/>
            <p:nvPr/>
          </p:nvCxnSpPr>
          <p:spPr bwMode="auto">
            <a:xfrm>
              <a:off x="2771800" y="2564904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接连接符 12"/>
            <p:cNvCxnSpPr/>
            <p:nvPr/>
          </p:nvCxnSpPr>
          <p:spPr bwMode="auto">
            <a:xfrm>
              <a:off x="3772059" y="2570734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接连接符 13"/>
            <p:cNvCxnSpPr/>
            <p:nvPr/>
          </p:nvCxnSpPr>
          <p:spPr bwMode="auto">
            <a:xfrm>
              <a:off x="4775018" y="2572756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直接连接符 18"/>
            <p:cNvCxnSpPr/>
            <p:nvPr/>
          </p:nvCxnSpPr>
          <p:spPr bwMode="auto">
            <a:xfrm>
              <a:off x="5735296" y="2572756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直接连接符 27"/>
            <p:cNvCxnSpPr/>
            <p:nvPr/>
          </p:nvCxnSpPr>
          <p:spPr bwMode="auto">
            <a:xfrm>
              <a:off x="6588224" y="2572756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直接连接符 31"/>
            <p:cNvCxnSpPr/>
            <p:nvPr/>
          </p:nvCxnSpPr>
          <p:spPr bwMode="auto">
            <a:xfrm>
              <a:off x="7524328" y="2572756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3" name="文本框 32"/>
          <p:cNvSpPr txBox="1"/>
          <p:nvPr/>
        </p:nvSpPr>
        <p:spPr>
          <a:xfrm>
            <a:off x="7590968" y="2852936"/>
            <a:ext cx="8694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BSRP BQRP A-MPDU Aggregation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7812360" y="3542819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65708"/>
              </p:ext>
            </p:extLst>
          </p:nvPr>
        </p:nvGraphicFramePr>
        <p:xfrm>
          <a:off x="1259632" y="4832568"/>
          <a:ext cx="6552728" cy="1476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4189"/>
                <a:gridCol w="3148299"/>
                <a:gridCol w="216024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Subfield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Definition</a:t>
                      </a:r>
                      <a:endParaRPr lang="zh-CN" altLang="en-US" sz="1200" b="1" dirty="0"/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Encoding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GCR NDP Feedback</a:t>
                      </a:r>
                    </a:p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Report Support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For an AP, indicates support for the GCR NDP feedback report procedure.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For a non-AP STA, indicates support for responding to an NFRP Trigger frame with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feedback type equals to </a:t>
                      </a:r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GCR acknowledgement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Set to 1 if supported.</a:t>
                      </a:r>
                    </a:p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Set to 0 otherwise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7" name="文本框 36"/>
          <p:cNvSpPr txBox="1"/>
          <p:nvPr/>
        </p:nvSpPr>
        <p:spPr>
          <a:xfrm>
            <a:off x="1259632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B24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3059832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B26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427984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B28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5119757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B29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6012160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B30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6876256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B31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2123728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B25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7812360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B32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851920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B27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59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Proposed changes to spec text(4)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1" name="内容占位符 2"/>
          <p:cNvSpPr txBox="1">
            <a:spLocks/>
          </p:cNvSpPr>
          <p:nvPr/>
        </p:nvSpPr>
        <p:spPr bwMode="auto">
          <a:xfrm>
            <a:off x="611560" y="1772816"/>
            <a:ext cx="792088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450"/>
              </a:spcAft>
              <a:buNone/>
            </a:pPr>
            <a:r>
              <a:rPr lang="en-US" altLang="zh-CN" sz="1800" b="0" kern="0" dirty="0" smtClean="0"/>
              <a:t>9.4.2.248.2 HE MAC Capabilities Information field</a:t>
            </a:r>
          </a:p>
          <a:p>
            <a:pPr marL="0" indent="0">
              <a:spcAft>
                <a:spcPts val="450"/>
              </a:spcAft>
              <a:buNone/>
            </a:pPr>
            <a:r>
              <a:rPr lang="en-US" altLang="zh-CN" sz="1400" b="0" i="1" kern="0" dirty="0" smtClean="0"/>
              <a:t>Change the following row </a:t>
            </a:r>
            <a:r>
              <a:rPr lang="en-US" altLang="zh-CN" sz="1400" b="0" i="1" kern="0" dirty="0"/>
              <a:t>in Table </a:t>
            </a:r>
            <a:r>
              <a:rPr lang="en-US" altLang="zh-CN" sz="1400" b="0" i="1" kern="0" dirty="0" smtClean="0"/>
              <a:t>9-322a (Subfields of the HE MAC Capabilities Information field)</a:t>
            </a:r>
            <a:endParaRPr lang="en-US" altLang="zh-CN" sz="1400" b="0" i="1" kern="0" dirty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 smtClean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</p:txBody>
      </p:sp>
      <p:sp>
        <p:nvSpPr>
          <p:cNvPr id="3" name="矩形 2"/>
          <p:cNvSpPr/>
          <p:nvPr/>
        </p:nvSpPr>
        <p:spPr>
          <a:xfrm>
            <a:off x="2339752" y="2575937"/>
            <a:ext cx="48561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Table </a:t>
            </a:r>
            <a:r>
              <a:rPr lang="en-US" altLang="zh-CN" b="1" dirty="0" smtClean="0"/>
              <a:t>9-322a</a:t>
            </a:r>
            <a:r>
              <a:rPr lang="en-US" altLang="zh-CN" b="1" dirty="0"/>
              <a:t>—Subfields of the HE MAC Capabilities Information field</a:t>
            </a:r>
            <a:endParaRPr lang="zh-CN" altLang="en-US" b="1" dirty="0"/>
          </a:p>
        </p:txBody>
      </p:sp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410524"/>
              </p:ext>
            </p:extLst>
          </p:nvPr>
        </p:nvGraphicFramePr>
        <p:xfrm>
          <a:off x="1259632" y="2924944"/>
          <a:ext cx="6552728" cy="12961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4189"/>
                <a:gridCol w="3148299"/>
                <a:gridCol w="216024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Subfield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Definition</a:t>
                      </a:r>
                      <a:endParaRPr lang="zh-CN" altLang="en-US" sz="1200" b="1" dirty="0"/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Encoding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none" dirty="0" smtClean="0">
                          <a:solidFill>
                            <a:schemeClr val="tx1"/>
                          </a:solidFill>
                        </a:rPr>
                        <a:t>NDP Feedback</a:t>
                      </a:r>
                    </a:p>
                    <a:p>
                      <a:pPr algn="l"/>
                      <a:r>
                        <a:rPr lang="en-US" altLang="zh-CN" sz="1200" u="none" dirty="0" smtClean="0">
                          <a:solidFill>
                            <a:schemeClr val="tx1"/>
                          </a:solidFill>
                        </a:rPr>
                        <a:t>Report Support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none" dirty="0" smtClean="0">
                          <a:solidFill>
                            <a:schemeClr val="tx1"/>
                          </a:solidFill>
                        </a:rPr>
                        <a:t>For an AP, indicates support for the NDP feedback report procedure.</a:t>
                      </a:r>
                    </a:p>
                    <a:p>
                      <a:pPr algn="l"/>
                      <a:r>
                        <a:rPr lang="en-US" altLang="zh-CN" sz="1200" u="none" dirty="0" smtClean="0">
                          <a:solidFill>
                            <a:schemeClr val="tx1"/>
                          </a:solidFill>
                        </a:rPr>
                        <a:t>For a non-AP STA, indicates support for responding to an NFRP Trigger frame </a:t>
                      </a:r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with feedback type equals to Resource request.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none" dirty="0" smtClean="0">
                          <a:solidFill>
                            <a:schemeClr val="tx1"/>
                          </a:solidFill>
                        </a:rPr>
                        <a:t>Set to 1 if supported.</a:t>
                      </a:r>
                    </a:p>
                    <a:p>
                      <a:pPr algn="l"/>
                      <a:r>
                        <a:rPr lang="en-US" altLang="zh-CN" sz="1200" u="none" dirty="0" smtClean="0">
                          <a:solidFill>
                            <a:schemeClr val="tx1"/>
                          </a:solidFill>
                        </a:rPr>
                        <a:t>Set to 0 otherwise.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21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3400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35560"/>
            <a:ext cx="7776864" cy="4745768"/>
          </a:xfrm>
        </p:spPr>
        <p:txBody>
          <a:bodyPr/>
          <a:lstStyle/>
          <a:p>
            <a:r>
              <a:rPr lang="en-US" dirty="0" smtClean="0"/>
              <a:t>We propose a method to reduce feedback overheads in case of high density multicast transmissions</a:t>
            </a:r>
          </a:p>
          <a:p>
            <a:r>
              <a:rPr lang="en-US" dirty="0" smtClean="0"/>
              <a:t>An AP uses modified NFRP trigger to solicit one bit info(whether all MSDUs are decoded successfully)</a:t>
            </a:r>
            <a:r>
              <a:rPr lang="en-US" sz="1800" dirty="0" smtClean="0"/>
              <a:t>.</a:t>
            </a:r>
          </a:p>
          <a:p>
            <a:r>
              <a:rPr lang="en-US" dirty="0" smtClean="0"/>
              <a:t>Then the AP allocates RUs for STAs with decoding errors, the number of which would be much less.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3352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1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772816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Do you support adding the proposed text on slide 10-13 to 802.11bc Draft.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 smtClean="0"/>
              <a:t>Y/N/A</a:t>
            </a:r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7818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矩形 5"/>
          <p:cNvSpPr/>
          <p:nvPr/>
        </p:nvSpPr>
        <p:spPr>
          <a:xfrm>
            <a:off x="827584" y="1844824"/>
            <a:ext cx="25569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/>
              <a:t>[1] IEEE 802.11-15/1261r2</a:t>
            </a:r>
            <a:r>
              <a:rPr lang="en-US" altLang="zh-CN" sz="1600" dirty="0"/>
              <a:t> </a:t>
            </a:r>
            <a:endParaRPr lang="en-US" altLang="zh-CN" sz="1600" b="1" dirty="0" smtClean="0"/>
          </a:p>
          <a:p>
            <a:r>
              <a:rPr lang="en-US" altLang="zh-CN" sz="1600" b="1" dirty="0" smtClean="0"/>
              <a:t>[2] Draft </a:t>
            </a:r>
            <a:r>
              <a:rPr lang="en-US" altLang="zh-CN" sz="1600" b="1" dirty="0"/>
              <a:t>P802.11ax_D7.0</a:t>
            </a:r>
          </a:p>
        </p:txBody>
      </p:sp>
    </p:spTree>
    <p:extLst>
      <p:ext uri="{BB962C8B-B14F-4D97-AF65-F5344CB8AC3E}">
        <p14:creationId xmlns:p14="http://schemas.microsoft.com/office/powerpoint/2010/main" val="28250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Proposed changes to spec text(1)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1" name="内容占位符 2"/>
          <p:cNvSpPr txBox="1">
            <a:spLocks/>
          </p:cNvSpPr>
          <p:nvPr/>
        </p:nvSpPr>
        <p:spPr bwMode="auto">
          <a:xfrm>
            <a:off x="611560" y="1772816"/>
            <a:ext cx="7992888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b="0" kern="0" dirty="0"/>
              <a:t>9.3.1.22.9 NFRP Trigger frame </a:t>
            </a:r>
            <a:r>
              <a:rPr lang="en-US" altLang="zh-CN" sz="1800" b="0" kern="0" dirty="0" smtClean="0"/>
              <a:t>format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i="1" kern="0" dirty="0" smtClean="0"/>
              <a:t>Change </a:t>
            </a:r>
            <a:r>
              <a:rPr lang="en-US" altLang="zh-CN" sz="1400" b="0" i="1" kern="0" dirty="0"/>
              <a:t>Figure </a:t>
            </a:r>
            <a:r>
              <a:rPr lang="en-US" altLang="zh-CN" sz="1400" b="0" i="1" kern="0" dirty="0" smtClean="0"/>
              <a:t>9-64l as follows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i="1" kern="0" dirty="0" smtClean="0"/>
              <a:t>Insert </a:t>
            </a:r>
            <a:r>
              <a:rPr lang="en-US" altLang="zh-CN" sz="1400" b="0" i="1" kern="0" dirty="0"/>
              <a:t>a new row in Table 9-31k (Feedback Type subfield </a:t>
            </a:r>
            <a:r>
              <a:rPr lang="en-US" altLang="zh-CN" sz="1400" b="0" i="1" kern="0" dirty="0" smtClean="0"/>
              <a:t>encoding) as follows and update the Reserved row as appropriate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i="1" kern="0" dirty="0" smtClean="0"/>
              <a:t>Insert the following paragraphs at the end of this </a:t>
            </a:r>
            <a:r>
              <a:rPr lang="en-US" altLang="zh-CN" sz="1400" b="0" i="1" kern="0" dirty="0" err="1" smtClean="0"/>
              <a:t>subclause</a:t>
            </a:r>
            <a:r>
              <a:rPr lang="en-US" altLang="zh-CN" sz="1400" b="0" i="1" kern="0" dirty="0" smtClean="0"/>
              <a:t>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200" b="0" u="sng" kern="0" dirty="0"/>
              <a:t>The GCR ACK Starting </a:t>
            </a:r>
            <a:r>
              <a:rPr lang="en-US" altLang="zh-CN" sz="1200" b="0" u="sng" kern="0" dirty="0" smtClean="0"/>
              <a:t>Sequence subfield and the GCR ACK Ending Sequence subfield are </a:t>
            </a:r>
            <a:r>
              <a:rPr lang="en-US" altLang="zh-CN" sz="1200" b="0" u="sng" kern="0" dirty="0"/>
              <a:t>optionally present </a:t>
            </a:r>
            <a:r>
              <a:rPr lang="en-US" altLang="zh-CN" sz="1200" b="0" u="sng" kern="0" dirty="0" smtClean="0"/>
              <a:t>if the </a:t>
            </a:r>
            <a:r>
              <a:rPr lang="en-US" altLang="zh-CN" sz="1200" b="0" u="sng" kern="0" dirty="0"/>
              <a:t>value </a:t>
            </a:r>
            <a:r>
              <a:rPr lang="en-US" altLang="zh-CN" sz="1200" b="0" u="sng" kern="0" dirty="0" smtClean="0"/>
              <a:t>of the Feedback </a:t>
            </a:r>
            <a:r>
              <a:rPr lang="en-US" altLang="zh-CN" sz="1200" b="0" u="sng" kern="0" dirty="0"/>
              <a:t>Type </a:t>
            </a:r>
            <a:r>
              <a:rPr lang="en-US" altLang="zh-CN" sz="1200" b="0" u="sng" kern="0" dirty="0" smtClean="0"/>
              <a:t>subfield is </a:t>
            </a:r>
            <a:r>
              <a:rPr lang="en-US" altLang="zh-CN" sz="1200" b="0" u="sng" kern="0" dirty="0"/>
              <a:t>1. The Starting Sequence Number subfield </a:t>
            </a:r>
            <a:r>
              <a:rPr lang="en-US" altLang="zh-CN" sz="1200" b="0" u="sng" kern="0" dirty="0" smtClean="0"/>
              <a:t>of the GCR Starting </a:t>
            </a:r>
            <a:r>
              <a:rPr lang="en-US" altLang="zh-CN" sz="1200" b="0" u="sng" kern="0" dirty="0"/>
              <a:t>Sequence Control subfield contains the sequence number of the first MSDU </a:t>
            </a:r>
            <a:r>
              <a:rPr lang="en-US" altLang="zh-CN" sz="1200" b="0" u="sng" kern="0" dirty="0" smtClean="0"/>
              <a:t>or A-MSDU </a:t>
            </a:r>
            <a:r>
              <a:rPr lang="en-US" altLang="zh-CN" sz="1200" b="0" u="sng" kern="0" dirty="0"/>
              <a:t>for which this </a:t>
            </a:r>
            <a:r>
              <a:rPr lang="en-US" altLang="zh-CN" sz="1200" b="0" u="sng" kern="0" dirty="0" smtClean="0"/>
              <a:t>NFRP </a:t>
            </a:r>
            <a:r>
              <a:rPr lang="en-US" altLang="zh-CN" sz="1200" b="0" u="sng" kern="0" dirty="0"/>
              <a:t>frame is sent. The Fragment Number subfield </a:t>
            </a:r>
            <a:r>
              <a:rPr lang="en-US" altLang="zh-CN" sz="1200" b="0" u="sng" kern="0" dirty="0" smtClean="0"/>
              <a:t>of </a:t>
            </a:r>
            <a:r>
              <a:rPr lang="en-US" altLang="zh-CN" sz="1200" b="0" u="sng" kern="0" dirty="0"/>
              <a:t>the </a:t>
            </a:r>
            <a:r>
              <a:rPr lang="en-US" altLang="zh-CN" sz="1200" b="0" u="sng" kern="0" dirty="0" smtClean="0"/>
              <a:t>GCR Starting </a:t>
            </a:r>
            <a:r>
              <a:rPr lang="en-US" altLang="zh-CN" sz="1200" b="0" u="sng" kern="0" dirty="0"/>
              <a:t>Sequence Control subfield </a:t>
            </a:r>
            <a:r>
              <a:rPr lang="en-US" altLang="zh-CN" sz="1200" b="0" u="sng" kern="0" dirty="0" smtClean="0"/>
              <a:t>is set to </a:t>
            </a:r>
            <a:r>
              <a:rPr lang="en-US" altLang="zh-CN" sz="1200" b="0" u="sng" kern="0" dirty="0"/>
              <a:t>0. The </a:t>
            </a:r>
            <a:r>
              <a:rPr lang="en-US" altLang="zh-CN" sz="1200" b="0" u="sng" kern="0" dirty="0" smtClean="0"/>
              <a:t>Ending </a:t>
            </a:r>
            <a:r>
              <a:rPr lang="en-US" altLang="zh-CN" sz="1200" b="0" u="sng" kern="0" dirty="0"/>
              <a:t>Sequence Number subfield of the GCR </a:t>
            </a:r>
            <a:r>
              <a:rPr lang="en-US" altLang="zh-CN" sz="1200" b="0" u="sng" kern="0" dirty="0" smtClean="0"/>
              <a:t>Ending </a:t>
            </a:r>
            <a:r>
              <a:rPr lang="en-US" altLang="zh-CN" sz="1200" b="0" u="sng" kern="0" dirty="0"/>
              <a:t>Sequence Control subfield contains the sequence number of the </a:t>
            </a:r>
            <a:r>
              <a:rPr lang="en-US" altLang="zh-CN" sz="1200" b="0" u="sng" kern="0" dirty="0" smtClean="0"/>
              <a:t>last </a:t>
            </a:r>
            <a:r>
              <a:rPr lang="en-US" altLang="zh-CN" sz="1200" b="0" u="sng" kern="0" dirty="0"/>
              <a:t>MSDU or A-MSDU for which this NFRP frame is sent. The Fragment Number subfield of the GCR </a:t>
            </a:r>
            <a:r>
              <a:rPr lang="en-US" altLang="zh-CN" sz="1200" b="0" u="sng" kern="0" dirty="0" smtClean="0"/>
              <a:t>Ending </a:t>
            </a:r>
            <a:r>
              <a:rPr lang="en-US" altLang="zh-CN" sz="1200" b="0" u="sng" kern="0" dirty="0"/>
              <a:t>Sequence Control subfield is set to 0.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200" b="0" u="sng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49662"/>
              </p:ext>
            </p:extLst>
          </p:nvPr>
        </p:nvGraphicFramePr>
        <p:xfrm>
          <a:off x="3203848" y="4176504"/>
          <a:ext cx="3384376" cy="562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230425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Value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Description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GCR acknowledgement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3419872" y="3933056"/>
            <a:ext cx="28905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Table 9-31k—Feedback Type subfield encoding</a:t>
            </a:r>
            <a:endParaRPr lang="zh-CN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995721" y="2567759"/>
            <a:ext cx="7464711" cy="532969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1" name="直接连接符 10"/>
          <p:cNvCxnSpPr/>
          <p:nvPr/>
        </p:nvCxnSpPr>
        <p:spPr bwMode="auto">
          <a:xfrm>
            <a:off x="1888185" y="2564904"/>
            <a:ext cx="0" cy="529994"/>
          </a:xfrm>
          <a:prstGeom prst="line">
            <a:avLst/>
          </a:pr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文本框 11"/>
          <p:cNvSpPr txBox="1"/>
          <p:nvPr/>
        </p:nvSpPr>
        <p:spPr>
          <a:xfrm>
            <a:off x="1115616" y="2663923"/>
            <a:ext cx="639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Starting AID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3" name="直接连接符 12"/>
          <p:cNvCxnSpPr/>
          <p:nvPr/>
        </p:nvCxnSpPr>
        <p:spPr bwMode="auto">
          <a:xfrm>
            <a:off x="2771800" y="2564904"/>
            <a:ext cx="0" cy="529994"/>
          </a:xfrm>
          <a:prstGeom prst="line">
            <a:avLst/>
          </a:pr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直接连接符 13"/>
          <p:cNvCxnSpPr/>
          <p:nvPr/>
        </p:nvCxnSpPr>
        <p:spPr bwMode="auto">
          <a:xfrm>
            <a:off x="3772059" y="2570734"/>
            <a:ext cx="0" cy="529994"/>
          </a:xfrm>
          <a:prstGeom prst="line">
            <a:avLst/>
          </a:pr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接连接符 14"/>
          <p:cNvCxnSpPr/>
          <p:nvPr/>
        </p:nvCxnSpPr>
        <p:spPr bwMode="auto">
          <a:xfrm>
            <a:off x="4775018" y="2572756"/>
            <a:ext cx="0" cy="529994"/>
          </a:xfrm>
          <a:prstGeom prst="line">
            <a:avLst/>
          </a:pr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文本框 15"/>
          <p:cNvSpPr txBox="1"/>
          <p:nvPr/>
        </p:nvSpPr>
        <p:spPr>
          <a:xfrm>
            <a:off x="1979712" y="2709570"/>
            <a:ext cx="734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Reserved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15816" y="2633432"/>
            <a:ext cx="747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Feedback Type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51920" y="2709569"/>
            <a:ext cx="8262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Reserved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844906" y="2572521"/>
            <a:ext cx="8262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UL Target Receive Power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20" name="直接连接符 19"/>
          <p:cNvCxnSpPr/>
          <p:nvPr/>
        </p:nvCxnSpPr>
        <p:spPr bwMode="auto">
          <a:xfrm>
            <a:off x="5735296" y="2572756"/>
            <a:ext cx="0" cy="529994"/>
          </a:xfrm>
          <a:prstGeom prst="line">
            <a:avLst/>
          </a:pr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文本框 21"/>
          <p:cNvSpPr txBox="1"/>
          <p:nvPr/>
        </p:nvSpPr>
        <p:spPr>
          <a:xfrm>
            <a:off x="5761632" y="263343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Multiplexing Flag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11560" y="3154024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Bits: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259632" y="3154024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059832" y="3154024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103758" y="3154024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119757" y="3154024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194162" y="3154024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直接连接符 28"/>
          <p:cNvCxnSpPr/>
          <p:nvPr/>
        </p:nvCxnSpPr>
        <p:spPr bwMode="auto">
          <a:xfrm>
            <a:off x="6588224" y="2572756"/>
            <a:ext cx="0" cy="529994"/>
          </a:xfrm>
          <a:prstGeom prst="line">
            <a:avLst/>
          </a:pr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文本框 29"/>
          <p:cNvSpPr txBox="1"/>
          <p:nvPr/>
        </p:nvSpPr>
        <p:spPr>
          <a:xfrm>
            <a:off x="7055156" y="3154024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zh-CN" altLang="en-US" sz="1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660232" y="2572518"/>
            <a:ext cx="8694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u="sng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GCR ACK </a:t>
            </a:r>
            <a:r>
              <a:rPr lang="en-US" altLang="zh-CN" sz="900" u="sng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Starting </a:t>
            </a:r>
            <a:r>
              <a:rPr lang="en-US" altLang="zh-CN" sz="900" u="sng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Sequence</a:t>
            </a:r>
            <a:endParaRPr lang="zh-CN" altLang="en-US" sz="900" u="sng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2123728" y="3154024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直接连接符 31"/>
          <p:cNvCxnSpPr/>
          <p:nvPr/>
        </p:nvCxnSpPr>
        <p:spPr bwMode="auto">
          <a:xfrm>
            <a:off x="7524328" y="2572756"/>
            <a:ext cx="0" cy="529994"/>
          </a:xfrm>
          <a:prstGeom prst="line">
            <a:avLst/>
          </a:pr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文本框 34"/>
          <p:cNvSpPr txBox="1"/>
          <p:nvPr/>
        </p:nvSpPr>
        <p:spPr>
          <a:xfrm>
            <a:off x="7590968" y="2564904"/>
            <a:ext cx="8694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u="sng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GCR ACK Ending Sequence</a:t>
            </a:r>
            <a:endParaRPr lang="zh-CN" altLang="en-US" sz="900" u="sng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7812360" y="3154024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zh-CN" altLang="en-US" sz="1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8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7088655" y="6475413"/>
            <a:ext cx="1455270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921973"/>
              </p:ext>
            </p:extLst>
          </p:nvPr>
        </p:nvGraphicFramePr>
        <p:xfrm>
          <a:off x="683568" y="1700808"/>
          <a:ext cx="7488833" cy="2153285"/>
        </p:xfrm>
        <a:graphic>
          <a:graphicData uri="http://schemas.openxmlformats.org/drawingml/2006/table">
            <a:tbl>
              <a:tblPr firstRow="1" firstCol="1" bandRow="1"/>
              <a:tblGrid>
                <a:gridCol w="501435"/>
                <a:gridCol w="938725"/>
                <a:gridCol w="504056"/>
                <a:gridCol w="671943"/>
                <a:gridCol w="1923646"/>
                <a:gridCol w="1385025"/>
                <a:gridCol w="1564003"/>
              </a:tblGrid>
              <a:tr h="2368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CID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Commenter</a:t>
                      </a:r>
                      <a:endParaRPr lang="zh-CN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LB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dirty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Draft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Comment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Proposed Change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Resolution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1096</a:t>
                      </a:r>
                      <a:endParaRPr lang="zh-CN" sz="1100" b="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Bo Yang</a:t>
                      </a:r>
                      <a:endParaRPr lang="zh-CN" sz="1200" b="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252</a:t>
                      </a:r>
                      <a:endParaRPr lang="zh-CN" sz="1200" b="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zh-CN" sz="1200" b="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802.11bc amendment shall provide a mechanism for an AP to solicit acknowledgment feedbacks from a large number of group-cast recipients more efficiently.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Add a mechanism as proposed in 1976r0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9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文本框 22"/>
          <p:cNvSpPr txBox="1"/>
          <p:nvPr/>
        </p:nvSpPr>
        <p:spPr>
          <a:xfrm>
            <a:off x="611560" y="1052736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This doc is proposed to solve LB </a:t>
            </a:r>
            <a:r>
              <a:rPr lang="en-US" altLang="zh-CN" sz="2400" b="1" dirty="0" smtClean="0"/>
              <a:t>252 CID 1096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1881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Recall[1] 802.11 multicast properties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7088655" y="6475413"/>
            <a:ext cx="1455270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11560" y="1628800"/>
            <a:ext cx="799288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Multicast / broadcast traffic is generally not </a:t>
            </a:r>
            <a:r>
              <a:rPr lang="en-US" altLang="zh-CN" sz="2000" dirty="0" smtClean="0"/>
              <a:t>retransmitted, because </a:t>
            </a:r>
            <a:r>
              <a:rPr lang="en-US" altLang="zh-CN" sz="2000" dirty="0"/>
              <a:t>there is no acknowledgement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 </a:t>
            </a:r>
            <a:r>
              <a:rPr lang="en-US" altLang="zh-CN" sz="2000" dirty="0"/>
              <a:t>Multicast / broadcast traffic is generally sent at a “</a:t>
            </a:r>
            <a:r>
              <a:rPr lang="en-US" altLang="zh-CN" sz="2000" dirty="0" smtClean="0"/>
              <a:t>lowest common </a:t>
            </a:r>
            <a:r>
              <a:rPr lang="en-US" altLang="zh-CN" sz="2000" dirty="0"/>
              <a:t>denominator” rate, known as a basic rate. </a:t>
            </a:r>
            <a:r>
              <a:rPr lang="en-US" altLang="zh-CN" sz="2000" dirty="0" smtClean="0"/>
              <a:t>This might </a:t>
            </a:r>
            <a:r>
              <a:rPr lang="en-US" altLang="zh-CN" sz="2000" dirty="0"/>
              <a:t>be as low as 6 Mbps, when unicast links are </a:t>
            </a:r>
            <a:r>
              <a:rPr lang="en-US" altLang="zh-CN" sz="2000" dirty="0" smtClean="0"/>
              <a:t>operating at </a:t>
            </a:r>
            <a:r>
              <a:rPr lang="en-US" altLang="zh-CN" sz="2000" dirty="0"/>
              <a:t>600 Mbps.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Lower </a:t>
            </a:r>
            <a:r>
              <a:rPr lang="en-US" altLang="zh-CN" sz="2000" dirty="0"/>
              <a:t>rate </a:t>
            </a:r>
            <a:r>
              <a:rPr lang="en-US" altLang="zh-CN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⇒ </a:t>
            </a:r>
            <a:r>
              <a:rPr lang="en-US" altLang="zh-CN" sz="2000" dirty="0" smtClean="0"/>
              <a:t>larger </a:t>
            </a:r>
            <a:r>
              <a:rPr lang="en-US" altLang="zh-CN" sz="2000" dirty="0"/>
              <a:t>frame, less airtime for everything else.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There </a:t>
            </a:r>
            <a:r>
              <a:rPr lang="en-US" altLang="zh-CN" sz="2000" dirty="0"/>
              <a:t>are </a:t>
            </a:r>
            <a:r>
              <a:rPr lang="en-US" altLang="zh-CN" sz="2000" dirty="0" smtClean="0"/>
              <a:t>options to </a:t>
            </a:r>
            <a:r>
              <a:rPr lang="en-US" altLang="zh-CN" sz="2000" dirty="0"/>
              <a:t>improve multicast </a:t>
            </a:r>
            <a:r>
              <a:rPr lang="en-US" altLang="zh-CN" sz="2000" dirty="0" smtClean="0"/>
              <a:t>reliability</a:t>
            </a:r>
            <a:endParaRPr lang="en-US" altLang="zh-CN" sz="2000" dirty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华文细黑" panose="02010600040101010101" pitchFamily="2" charset="-122"/>
              <a:buChar char="−"/>
            </a:pPr>
            <a:r>
              <a:rPr lang="en-US" altLang="zh-CN" sz="2000" dirty="0" err="1" smtClean="0"/>
              <a:t>GroupCast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with Retries (GCR</a:t>
            </a:r>
            <a:r>
              <a:rPr lang="en-US" altLang="zh-CN" sz="2000" dirty="0" smtClean="0"/>
              <a:t>)</a:t>
            </a:r>
            <a:endParaRPr lang="en-US" altLang="zh-CN" sz="2000" dirty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华文细黑" panose="02010600040101010101" pitchFamily="2" charset="-122"/>
              <a:buChar char="−"/>
            </a:pPr>
            <a:r>
              <a:rPr lang="en-US" altLang="zh-CN" sz="2000" dirty="0" smtClean="0"/>
              <a:t>Directed </a:t>
            </a:r>
            <a:r>
              <a:rPr lang="en-US" altLang="zh-CN" sz="2000" dirty="0"/>
              <a:t>Multicast Service (DMS</a:t>
            </a:r>
            <a:r>
              <a:rPr lang="en-US" altLang="zh-CN" sz="2000" dirty="0" smtClean="0"/>
              <a:t>)</a:t>
            </a:r>
            <a:endParaRPr lang="en-US" altLang="zh-CN" sz="1800" dirty="0" smtClean="0"/>
          </a:p>
        </p:txBody>
      </p:sp>
    </p:spTree>
    <p:extLst>
      <p:ext uri="{BB962C8B-B14F-4D97-AF65-F5344CB8AC3E}">
        <p14:creationId xmlns:p14="http://schemas.microsoft.com/office/powerpoint/2010/main" val="9214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Efficiency of multicast to large number of recipients is low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7088655" y="6475413"/>
            <a:ext cx="1455270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11560" y="1700808"/>
            <a:ext cx="79928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DMS(Direct Multicast Service) converts </a:t>
            </a:r>
            <a:r>
              <a:rPr lang="en-US" altLang="zh-CN" sz="2000" dirty="0"/>
              <a:t>multicast </a:t>
            </a:r>
            <a:r>
              <a:rPr lang="en-US" altLang="zh-CN" sz="2000" dirty="0" smtClean="0"/>
              <a:t>to unicast, which is not efficient when the number of group recipients is large.</a:t>
            </a: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GCR(Group Cast Retry) defines two polices for </a:t>
            </a:r>
            <a:r>
              <a:rPr lang="en-US" altLang="zh-CN" sz="2000" dirty="0"/>
              <a:t>the transmission of </a:t>
            </a:r>
            <a:r>
              <a:rPr lang="en-US" altLang="zh-CN" sz="2000" dirty="0" smtClean="0"/>
              <a:t>group </a:t>
            </a:r>
            <a:r>
              <a:rPr lang="en-US" altLang="zh-CN" sz="2000" dirty="0"/>
              <a:t>addressed </a:t>
            </a:r>
            <a:r>
              <a:rPr lang="en-US" altLang="zh-CN" sz="2000" dirty="0" smtClean="0"/>
              <a:t>frames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GCR Block </a:t>
            </a:r>
            <a:r>
              <a:rPr lang="en-US" altLang="zh-CN" sz="1800" dirty="0" smtClean="0"/>
              <a:t>ACK</a:t>
            </a:r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Initiates BA agreement with each group member. Transmitting AP</a:t>
            </a:r>
            <a:br>
              <a:rPr lang="en-US" altLang="zh-CN" sz="1800" dirty="0"/>
            </a:br>
            <a:r>
              <a:rPr lang="en-US" altLang="zh-CN" sz="1800" dirty="0"/>
              <a:t>regularly sends BAR to the STAs </a:t>
            </a:r>
            <a:endParaRPr lang="en-US" altLang="zh-CN" sz="1800" dirty="0" smtClean="0"/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u="sng" dirty="0"/>
              <a:t>Suited to </a:t>
            </a:r>
            <a:r>
              <a:rPr lang="en-US" altLang="zh-CN" sz="1800" u="sng" dirty="0" smtClean="0"/>
              <a:t>small to medium </a:t>
            </a:r>
            <a:r>
              <a:rPr lang="en-US" altLang="zh-CN" sz="1800" u="sng" dirty="0"/>
              <a:t>number of group members</a:t>
            </a:r>
            <a:endParaRPr lang="en-US" altLang="zh-CN" sz="1800" u="sng" dirty="0" smtClean="0"/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GCR unsolicited retry</a:t>
            </a:r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Retransmit MSDU one or more times </a:t>
            </a:r>
            <a:r>
              <a:rPr lang="en-US" altLang="zh-CN" sz="1800" dirty="0" smtClean="0"/>
              <a:t>without soliciting uplink feedbacks to increase </a:t>
            </a:r>
            <a:r>
              <a:rPr lang="en-US" altLang="zh-CN" sz="1800" dirty="0"/>
              <a:t>probability </a:t>
            </a:r>
            <a:r>
              <a:rPr lang="en-US" altLang="zh-CN" sz="1800" dirty="0" smtClean="0"/>
              <a:t>of success </a:t>
            </a:r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u="sng" dirty="0" smtClean="0"/>
              <a:t>Suited to large number of group members</a:t>
            </a:r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u="sng" dirty="0" smtClean="0"/>
              <a:t>The selection of MCS or retransmission times is arbitrary and unreliable</a:t>
            </a:r>
          </a:p>
        </p:txBody>
      </p:sp>
    </p:spTree>
    <p:extLst>
      <p:ext uri="{BB962C8B-B14F-4D97-AF65-F5344CB8AC3E}">
        <p14:creationId xmlns:p14="http://schemas.microsoft.com/office/powerpoint/2010/main" val="389879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GCR MU-BAR in 11ax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7088655" y="6475413"/>
            <a:ext cx="1455270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11560" y="1628800"/>
            <a:ext cx="79928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GCR MU-BAR mechanism is defined in 11ax, taking advantage of OFDMA access. However, it’s still not able to deal with the case of transmission to a large group of recipients.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For a typical implementation of 40MHz BW, there are up to 18 </a:t>
            </a:r>
            <a:r>
              <a:rPr lang="en-US" altLang="zh-CN" sz="1600" dirty="0" err="1" smtClean="0"/>
              <a:t>RUs.</a:t>
            </a:r>
            <a:r>
              <a:rPr lang="en-US" altLang="zh-CN" sz="1600" dirty="0" smtClean="0"/>
              <a:t> 4 MU-BAR Triggers are needed to solicit BAs from each group transmission, if there are 60 recipients.</a:t>
            </a:r>
          </a:p>
        </p:txBody>
      </p:sp>
      <p:sp>
        <p:nvSpPr>
          <p:cNvPr id="7" name="矩形 6"/>
          <p:cNvSpPr/>
          <p:nvPr/>
        </p:nvSpPr>
        <p:spPr bwMode="auto">
          <a:xfrm>
            <a:off x="1547664" y="4005064"/>
            <a:ext cx="2232248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Groupcast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4499992" y="4365104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3995936" y="4005064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5508104" y="4653136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6588224" y="5013176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115616" y="4293096"/>
            <a:ext cx="7200800" cy="1296144"/>
            <a:chOff x="1115616" y="4869160"/>
            <a:chExt cx="6624736" cy="1296144"/>
          </a:xfrm>
        </p:grpSpPr>
        <p:cxnSp>
          <p:nvCxnSpPr>
            <p:cNvPr id="5" name="直接连接符 4"/>
            <p:cNvCxnSpPr/>
            <p:nvPr/>
          </p:nvCxnSpPr>
          <p:spPr bwMode="auto">
            <a:xfrm>
              <a:off x="1115616" y="4869160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直接连接符 8"/>
            <p:cNvCxnSpPr/>
            <p:nvPr/>
          </p:nvCxnSpPr>
          <p:spPr bwMode="auto">
            <a:xfrm>
              <a:off x="1115616" y="5157192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直接连接符 9"/>
            <p:cNvCxnSpPr/>
            <p:nvPr/>
          </p:nvCxnSpPr>
          <p:spPr bwMode="auto">
            <a:xfrm>
              <a:off x="1115616" y="544522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>
              <a:off x="1115616" y="580526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直接连接符 19"/>
            <p:cNvCxnSpPr/>
            <p:nvPr/>
          </p:nvCxnSpPr>
          <p:spPr bwMode="auto">
            <a:xfrm>
              <a:off x="1115616" y="616530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1" name="矩形 20"/>
          <p:cNvSpPr/>
          <p:nvPr/>
        </p:nvSpPr>
        <p:spPr bwMode="auto">
          <a:xfrm>
            <a:off x="7668344" y="5373216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4986536" y="4005064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084168" y="4005064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7164288" y="4005064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67544" y="407707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27" name="文本框 26"/>
          <p:cNvSpPr txBox="1"/>
          <p:nvPr/>
        </p:nvSpPr>
        <p:spPr>
          <a:xfrm>
            <a:off x="467544" y="436510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1</a:t>
            </a:r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67544" y="465313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20</a:t>
            </a:r>
            <a:endParaRPr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>
            <a:off x="467544" y="4941168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40</a:t>
            </a:r>
            <a:endParaRPr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467544" y="5301208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60</a:t>
            </a:r>
            <a:endParaRPr lang="zh-CN" altLang="en-US" dirty="0"/>
          </a:p>
        </p:txBody>
      </p:sp>
      <p:sp>
        <p:nvSpPr>
          <p:cNvPr id="31" name="矩形 30"/>
          <p:cNvSpPr/>
          <p:nvPr/>
        </p:nvSpPr>
        <p:spPr bwMode="auto">
          <a:xfrm>
            <a:off x="3890020" y="3717032"/>
            <a:ext cx="1008112" cy="20162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4932040" y="3717032"/>
            <a:ext cx="1008112" cy="20162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012160" y="3717032"/>
            <a:ext cx="1008112" cy="20162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7092280" y="3717032"/>
            <a:ext cx="1008112" cy="20162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47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3645024"/>
            <a:ext cx="4716016" cy="266849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64704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Observations on feedbacks of Multicast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6300192" y="4653136"/>
            <a:ext cx="121219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MU-BAR Trigger 1</a:t>
            </a:r>
            <a:endParaRPr lang="zh-CN" altLang="en-US" sz="1000" dirty="0"/>
          </a:p>
        </p:txBody>
      </p:sp>
      <p:sp>
        <p:nvSpPr>
          <p:cNvPr id="26" name="文本框 25"/>
          <p:cNvSpPr txBox="1"/>
          <p:nvPr/>
        </p:nvSpPr>
        <p:spPr>
          <a:xfrm>
            <a:off x="4355976" y="6165304"/>
            <a:ext cx="121219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MU-BAR Trigger 2</a:t>
            </a:r>
            <a:endParaRPr lang="zh-CN" altLang="en-US" sz="1000" dirty="0"/>
          </a:p>
        </p:txBody>
      </p:sp>
      <p:sp>
        <p:nvSpPr>
          <p:cNvPr id="27" name="文本框 26"/>
          <p:cNvSpPr txBox="1"/>
          <p:nvPr/>
        </p:nvSpPr>
        <p:spPr>
          <a:xfrm>
            <a:off x="1619672" y="5229200"/>
            <a:ext cx="121219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MU-BAR Trigger 3</a:t>
            </a:r>
            <a:endParaRPr lang="zh-CN" altLang="en-US" sz="1000" dirty="0"/>
          </a:p>
        </p:txBody>
      </p:sp>
      <p:sp>
        <p:nvSpPr>
          <p:cNvPr id="28" name="文本框 27"/>
          <p:cNvSpPr txBox="1"/>
          <p:nvPr/>
        </p:nvSpPr>
        <p:spPr>
          <a:xfrm>
            <a:off x="3059832" y="3789040"/>
            <a:ext cx="121219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MU-BAR Trigger 4</a:t>
            </a:r>
            <a:endParaRPr lang="zh-CN" altLang="en-US" sz="1000" dirty="0"/>
          </a:p>
        </p:txBody>
      </p:sp>
      <p:sp>
        <p:nvSpPr>
          <p:cNvPr id="34" name="文本框 33"/>
          <p:cNvSpPr txBox="1"/>
          <p:nvPr/>
        </p:nvSpPr>
        <p:spPr>
          <a:xfrm>
            <a:off x="683568" y="1628800"/>
            <a:ext cx="799288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/>
              <a:t>When an AP commences a group transmission, most of recipients can decode the multicast A-MSDU/MSDUs correctly, and a few can’t.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If the recipients decode every MSDU correctly, that is only </a:t>
            </a:r>
            <a:r>
              <a:rPr lang="en-US" altLang="zh-CN" sz="1600" b="1" dirty="0"/>
              <a:t>one bit </a:t>
            </a:r>
            <a:r>
              <a:rPr lang="en-US" altLang="zh-CN" sz="1600" b="1" dirty="0" smtClean="0"/>
              <a:t>info</a:t>
            </a:r>
            <a:r>
              <a:rPr lang="en-US" altLang="zh-CN" sz="1600" dirty="0" smtClean="0"/>
              <a:t>.</a:t>
            </a:r>
            <a:endParaRPr lang="en-US" altLang="zh-CN" sz="160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If the recipient doesn’t  decode every MSDU correctly, there are many possible error patterns, so a feedback bitmap is necessary for AP’s scheduling(retransmission, link adaptation, </a:t>
            </a:r>
            <a:r>
              <a:rPr lang="en-US" altLang="zh-CN" sz="1600" dirty="0" err="1"/>
              <a:t>etc</a:t>
            </a:r>
            <a:r>
              <a:rPr lang="en-US" altLang="zh-CN" sz="1600" dirty="0"/>
              <a:t>)</a:t>
            </a:r>
          </a:p>
        </p:txBody>
      </p:sp>
      <p:cxnSp>
        <p:nvCxnSpPr>
          <p:cNvPr id="36" name="直接箭头连接符 35"/>
          <p:cNvCxnSpPr/>
          <p:nvPr/>
        </p:nvCxnSpPr>
        <p:spPr bwMode="auto">
          <a:xfrm>
            <a:off x="6228184" y="5517232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>
            <a:off x="6228184" y="5805264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文本框 37"/>
          <p:cNvSpPr txBox="1"/>
          <p:nvPr/>
        </p:nvSpPr>
        <p:spPr>
          <a:xfrm>
            <a:off x="6732240" y="5373216"/>
            <a:ext cx="1656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BA bitmap with all 1s</a:t>
            </a:r>
            <a:endParaRPr lang="zh-CN" altLang="en-US" sz="1000" dirty="0"/>
          </a:p>
        </p:txBody>
      </p:sp>
      <p:sp>
        <p:nvSpPr>
          <p:cNvPr id="39" name="文本框 38"/>
          <p:cNvSpPr txBox="1"/>
          <p:nvPr/>
        </p:nvSpPr>
        <p:spPr>
          <a:xfrm>
            <a:off x="6732240" y="5661248"/>
            <a:ext cx="2160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BA bitmap with at least one 0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01500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/>
              <a:t>NDP Feedback </a:t>
            </a:r>
            <a:r>
              <a:rPr lang="en-US" altLang="zh-CN" dirty="0" smtClean="0"/>
              <a:t>can help reducing the number of </a:t>
            </a:r>
            <a:r>
              <a:rPr lang="en-US" altLang="zh-CN" dirty="0"/>
              <a:t>BA responses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1844824"/>
                <a:ext cx="8208912" cy="2592288"/>
              </a:xfrm>
            </p:spPr>
            <p:txBody>
              <a:bodyPr/>
              <a:lstStyle/>
              <a:p>
                <a:pPr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b="0" dirty="0" smtClean="0"/>
                  <a:t>The NDP feedback report allows an HE AP to collect feedback from multiple </a:t>
                </a:r>
                <a:r>
                  <a:rPr lang="en-US" altLang="zh-CN" sz="1600" b="0" dirty="0"/>
                  <a:t>non-AP HE STAs</a:t>
                </a:r>
                <a:r>
                  <a:rPr lang="en-US" altLang="zh-CN" sz="1600" dirty="0"/>
                  <a:t> </a:t>
                </a:r>
                <a:r>
                  <a:rPr lang="en-US" altLang="zh-CN" sz="1600" dirty="0" smtClean="0"/>
                  <a:t>[1]. </a:t>
                </a:r>
                <a:r>
                  <a:rPr lang="en-US" altLang="zh-CN" sz="1600" b="0" dirty="0" smtClean="0"/>
                  <a:t>The number of STAs solicited by one NFRP trigger frame is several times larger</a:t>
                </a:r>
                <a:endParaRPr lang="en-US" altLang="zh-CN" sz="1600" b="0" i="1" dirty="0" smtClean="0">
                  <a:latin typeface="Cambria Math" panose="02040503050406030204" pitchFamily="18" charset="0"/>
                </a:endParaRPr>
              </a:p>
              <a:p>
                <a:pPr lvl="1"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</m:sSub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=18×</m:t>
                    </m:r>
                    <m:sSup>
                      <m:sSupPr>
                        <m:ctrlP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𝐵𝑊</m:t>
                        </m:r>
                      </m:sup>
                    </m:sSup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×(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𝑀𝑢𝑙𝑡𝑖𝑝𝑙𝑒𝑥𝑖𝑛𝑔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𝐹𝑙𝑎𝑔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altLang="zh-CN" sz="1200" dirty="0" smtClean="0"/>
                  <a:t>, i.e.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</m:sSub>
                    <m:r>
                      <a:rPr lang="en-US" altLang="zh-CN" sz="1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72</m:t>
                    </m:r>
                  </m:oMath>
                </a14:m>
                <a:r>
                  <a:rPr lang="en-US" altLang="zh-CN" sz="1200" dirty="0" smtClean="0"/>
                  <a:t> for 40MHz BW if</a:t>
                </a:r>
                <a:r>
                  <a:rPr lang="en-US" altLang="zh-CN" sz="1200" dirty="0"/>
                  <a:t> </a:t>
                </a:r>
                <a14:m>
                  <m:oMath xmlns:m="http://schemas.openxmlformats.org/officeDocument/2006/math">
                    <m:r>
                      <a:rPr lang="en-US" altLang="zh-CN" sz="1200" i="1">
                        <a:latin typeface="Cambria Math" panose="02040503050406030204" pitchFamily="18" charset="0"/>
                      </a:rPr>
                      <m:t>𝑀𝑢𝑙𝑡𝑖𝑝𝑙𝑒𝑥𝑖𝑛𝑔</m:t>
                    </m:r>
                    <m:r>
                      <a:rPr lang="en-US" altLang="zh-CN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1200" i="1">
                        <a:latin typeface="Cambria Math" panose="02040503050406030204" pitchFamily="18" charset="0"/>
                      </a:rPr>
                      <m:t>𝐹𝑙𝑎𝑔</m:t>
                    </m:r>
                  </m:oMath>
                </a14:m>
                <a:r>
                  <a:rPr lang="en-US" altLang="zh-CN" sz="1200" dirty="0" smtClean="0"/>
                  <a:t> = 1.</a:t>
                </a:r>
              </a:p>
              <a:p>
                <a:pPr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b="0" dirty="0" smtClean="0"/>
                  <a:t>An AP can send a </a:t>
                </a:r>
                <a:r>
                  <a:rPr lang="en-US" altLang="zh-CN" sz="1600" dirty="0" smtClean="0"/>
                  <a:t>GCR</a:t>
                </a:r>
                <a:r>
                  <a:rPr lang="en-US" altLang="zh-CN" sz="1600" b="0" dirty="0" smtClean="0"/>
                  <a:t> </a:t>
                </a:r>
                <a:r>
                  <a:rPr lang="en-US" altLang="zh-CN" sz="1600" dirty="0" smtClean="0"/>
                  <a:t>NFRP</a:t>
                </a:r>
                <a:r>
                  <a:rPr lang="en-US" altLang="zh-CN" sz="1600" b="0" dirty="0" smtClean="0"/>
                  <a:t> Trigger frame after a multicast data frame</a:t>
                </a:r>
              </a:p>
              <a:p>
                <a:pPr lvl="1">
                  <a:spcBef>
                    <a:spcPts val="0"/>
                  </a:spcBef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200" dirty="0" smtClean="0"/>
                  <a:t>A STA that decodes all MSDUs correctly would send a response on </a:t>
                </a:r>
                <a:r>
                  <a:rPr lang="en-US" altLang="zh-CN" sz="1200" dirty="0"/>
                  <a:t>allocated </a:t>
                </a:r>
                <a:r>
                  <a:rPr lang="en-US" altLang="zh-CN" sz="1200" dirty="0" smtClean="0"/>
                  <a:t>NDP_TONE_SET_0</a:t>
                </a:r>
              </a:p>
              <a:p>
                <a:pPr lvl="1">
                  <a:spcBef>
                    <a:spcPts val="0"/>
                  </a:spcBef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200" dirty="0" smtClean="0"/>
                  <a:t>A STA </a:t>
                </a:r>
                <a:r>
                  <a:rPr lang="en-US" altLang="zh-CN" sz="1200" dirty="0"/>
                  <a:t>that </a:t>
                </a:r>
                <a:r>
                  <a:rPr lang="en-US" altLang="zh-CN" sz="1200" dirty="0" smtClean="0"/>
                  <a:t>has errors would send a response on NDP_TONE_SET_1 or don’t send any response at all.</a:t>
                </a:r>
              </a:p>
              <a:p>
                <a:pPr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b="0" dirty="0" smtClean="0"/>
                  <a:t>By NDP feedbacks, the </a:t>
                </a:r>
                <a:r>
                  <a:rPr lang="en-US" altLang="zh-CN" sz="1600" b="0" dirty="0"/>
                  <a:t>AP </a:t>
                </a:r>
                <a:r>
                  <a:rPr lang="en-US" altLang="zh-CN" sz="1600" b="0" dirty="0" smtClean="0"/>
                  <a:t>would have a general knowledge on receiving status, i.e. which STA receives the multicast data frame successfully and which STA has errors.</a:t>
                </a:r>
              </a:p>
              <a:p>
                <a:pPr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b="0" dirty="0" smtClean="0"/>
                  <a:t>Then AP can use MU-BAR to </a:t>
                </a:r>
                <a:r>
                  <a:rPr lang="en-US" altLang="zh-CN" sz="1600" b="0" dirty="0"/>
                  <a:t>solicit BA bitmaps </a:t>
                </a:r>
                <a:r>
                  <a:rPr lang="en-US" altLang="zh-CN" sz="1600" b="0" dirty="0" smtClean="0"/>
                  <a:t>from </a:t>
                </a:r>
                <a:r>
                  <a:rPr lang="en-US" altLang="zh-CN" sz="1600" b="0" dirty="0"/>
                  <a:t>STAs that have errors.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1844824"/>
                <a:ext cx="8208912" cy="2592288"/>
              </a:xfrm>
              <a:blipFill rotWithShape="0">
                <a:blip r:embed="rId3"/>
                <a:stretch>
                  <a:fillRect l="-297" t="-706" b="-61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15" name="矩形 14"/>
          <p:cNvSpPr/>
          <p:nvPr/>
        </p:nvSpPr>
        <p:spPr bwMode="auto">
          <a:xfrm>
            <a:off x="1547664" y="4869160"/>
            <a:ext cx="2232248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multicast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3995936" y="4869160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 smtClean="0"/>
              <a:t>GCR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 smtClean="0"/>
              <a:t>NFRP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508104" y="5517232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115616" y="5157192"/>
            <a:ext cx="7200800" cy="1296144"/>
            <a:chOff x="1115616" y="4869160"/>
            <a:chExt cx="6624736" cy="1296144"/>
          </a:xfrm>
        </p:grpSpPr>
        <p:cxnSp>
          <p:nvCxnSpPr>
            <p:cNvPr id="21" name="直接连接符 20"/>
            <p:cNvCxnSpPr/>
            <p:nvPr/>
          </p:nvCxnSpPr>
          <p:spPr bwMode="auto">
            <a:xfrm>
              <a:off x="1115616" y="4869160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>
              <a:off x="1115616" y="5157192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>
              <a:off x="1115616" y="544522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115616" y="580526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>
              <a:off x="1115616" y="616530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7" name="矩形 26"/>
          <p:cNvSpPr/>
          <p:nvPr/>
        </p:nvSpPr>
        <p:spPr bwMode="auto">
          <a:xfrm>
            <a:off x="4986536" y="4869160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67544" y="494116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>
            <a:off x="467544" y="522920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STAs 1</a:t>
            </a:r>
            <a:endParaRPr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467544" y="551723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20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467544" y="58052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40</a:t>
            </a:r>
            <a:endParaRPr lang="zh-CN" altLang="en-US" dirty="0"/>
          </a:p>
        </p:txBody>
      </p:sp>
      <p:sp>
        <p:nvSpPr>
          <p:cNvPr id="34" name="文本框 33"/>
          <p:cNvSpPr txBox="1"/>
          <p:nvPr/>
        </p:nvSpPr>
        <p:spPr>
          <a:xfrm>
            <a:off x="467544" y="616530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60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 bwMode="auto">
          <a:xfrm>
            <a:off x="4499992" y="5229200"/>
            <a:ext cx="360040" cy="21602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NDP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4499992" y="5877272"/>
            <a:ext cx="360040" cy="21602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NDP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5508104" y="6237312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4499992" y="5517232"/>
            <a:ext cx="360040" cy="216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NDP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4499992" y="6237312"/>
            <a:ext cx="360040" cy="216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NDP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3890020" y="4725144"/>
            <a:ext cx="1008112" cy="18002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4951090" y="4725144"/>
            <a:ext cx="1008112" cy="18002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1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Evaluation on BA feedback overheads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916832"/>
            <a:ext cx="3672408" cy="216024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altLang="zh-CN" sz="1800" dirty="0" smtClean="0"/>
              <a:t>Simulation setup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BW: 40MHz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b="0" dirty="0" err="1" smtClean="0"/>
              <a:t>Num</a:t>
            </a:r>
            <a:r>
              <a:rPr lang="en-US" altLang="zh-CN" sz="1400" b="0" dirty="0" smtClean="0"/>
              <a:t> of STAs with decoding errors: &lt;=18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MCS for Trigger/BA: 4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altLang="zh-CN" sz="1800" dirty="0" smtClean="0"/>
              <a:t>Observations: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altLang="zh-CN" sz="1400" b="0" dirty="0" smtClean="0"/>
              <a:t>As shown in the figures, the gain is significant if there are more than 40 recipients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1700808"/>
            <a:ext cx="4021581" cy="252028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2471265" y="4562078"/>
            <a:ext cx="5885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MF = 1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6" name="图表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9638888"/>
              </p:ext>
            </p:extLst>
          </p:nvPr>
        </p:nvGraphicFramePr>
        <p:xfrm>
          <a:off x="481012" y="4365104"/>
          <a:ext cx="4090988" cy="2252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4" name="图表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3720210"/>
              </p:ext>
            </p:extLst>
          </p:nvPr>
        </p:nvGraphicFramePr>
        <p:xfrm>
          <a:off x="4729484" y="4365104"/>
          <a:ext cx="4090988" cy="2271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6" name="文本框 65"/>
          <p:cNvSpPr txBox="1"/>
          <p:nvPr/>
        </p:nvSpPr>
        <p:spPr>
          <a:xfrm>
            <a:off x="6529684" y="4562078"/>
            <a:ext cx="6346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MF = 0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5148064" y="4437112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(us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）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971600" y="4437112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(us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）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1763688" y="6191726"/>
            <a:ext cx="1620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Recipients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6156176" y="6191726"/>
            <a:ext cx="1620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Recipients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79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smtClean="0"/>
              <a:t>Minor changes </a:t>
            </a:r>
            <a:r>
              <a:rPr lang="en-US" altLang="zh-CN" dirty="0" smtClean="0"/>
              <a:t>to NFRP Trigger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700808"/>
            <a:ext cx="7488832" cy="1800200"/>
          </a:xfrm>
        </p:spPr>
        <p:txBody>
          <a:bodyPr/>
          <a:lstStyle/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Use one of the reserved values in Feedback Type field to indicate a GRC acknowledgement request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/>
              <a:t>The starting sequence number and ending sequence number may also be needed in the modified NFRP Trigger </a:t>
            </a:r>
            <a:r>
              <a:rPr lang="en-US" altLang="zh-CN" sz="1800" b="0" dirty="0" smtClean="0"/>
              <a:t>frame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dirty="0"/>
              <a:t>Recipients that fail to decode the whole AMPDU may not know the </a:t>
            </a:r>
            <a:r>
              <a:rPr lang="en-US" altLang="zh-CN" sz="1400" b="0" dirty="0" smtClean="0"/>
              <a:t>first/latest </a:t>
            </a:r>
            <a:r>
              <a:rPr lang="en-US" altLang="zh-CN" sz="1400" b="0" dirty="0"/>
              <a:t>sequence number that the AP has transmitted</a:t>
            </a:r>
            <a:r>
              <a:rPr lang="en-US" altLang="zh-CN" sz="1400" b="0" dirty="0" smtClean="0"/>
              <a:t>.</a:t>
            </a:r>
            <a:endParaRPr lang="en-US" altLang="zh-CN" sz="14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14" name="右箭头 13"/>
          <p:cNvSpPr/>
          <p:nvPr/>
        </p:nvSpPr>
        <p:spPr bwMode="auto">
          <a:xfrm>
            <a:off x="3995936" y="5544656"/>
            <a:ext cx="432048" cy="50405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679494"/>
              </p:ext>
            </p:extLst>
          </p:nvPr>
        </p:nvGraphicFramePr>
        <p:xfrm>
          <a:off x="827584" y="5400640"/>
          <a:ext cx="2736304" cy="850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165618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Value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Description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Resource request</a:t>
                      </a:r>
                      <a:endParaRPr lang="zh-CN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1-15</a:t>
                      </a:r>
                      <a:endParaRPr lang="zh-CN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Reserved</a:t>
                      </a:r>
                      <a:endParaRPr lang="zh-CN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071457"/>
              </p:ext>
            </p:extLst>
          </p:nvPr>
        </p:nvGraphicFramePr>
        <p:xfrm>
          <a:off x="4788024" y="5256624"/>
          <a:ext cx="3384376" cy="1124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230425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Value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Description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Resource request</a:t>
                      </a:r>
                      <a:endParaRPr lang="zh-CN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GCR acknowledgement</a:t>
                      </a:r>
                      <a:r>
                        <a:rPr lang="en-US" altLang="zh-CN" sz="1200" baseline="0" dirty="0" smtClean="0">
                          <a:solidFill>
                            <a:srgbClr val="C00000"/>
                          </a:solidFill>
                        </a:rPr>
                        <a:t> request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2-15</a:t>
                      </a:r>
                      <a:endParaRPr lang="zh-CN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Reserved</a:t>
                      </a:r>
                      <a:endParaRPr lang="zh-CN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文本框 21"/>
          <p:cNvSpPr txBox="1"/>
          <p:nvPr/>
        </p:nvSpPr>
        <p:spPr>
          <a:xfrm>
            <a:off x="2771800" y="3573016"/>
            <a:ext cx="3888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User info of NFRP variant Trigger</a:t>
            </a:r>
            <a:endParaRPr lang="zh-CN" altLang="en-US" dirty="0"/>
          </a:p>
        </p:txBody>
      </p:sp>
      <p:grpSp>
        <p:nvGrpSpPr>
          <p:cNvPr id="13" name="组合 12"/>
          <p:cNvGrpSpPr/>
          <p:nvPr/>
        </p:nvGrpSpPr>
        <p:grpSpPr>
          <a:xfrm>
            <a:off x="611560" y="3861048"/>
            <a:ext cx="7998256" cy="1008112"/>
            <a:chOff x="5973632" y="2490355"/>
            <a:chExt cx="7998256" cy="1013355"/>
          </a:xfrm>
        </p:grpSpPr>
        <p:sp>
          <p:nvSpPr>
            <p:cNvPr id="16" name="矩形 15"/>
            <p:cNvSpPr/>
            <p:nvPr/>
          </p:nvSpPr>
          <p:spPr bwMode="auto">
            <a:xfrm>
              <a:off x="6357793" y="2493819"/>
              <a:ext cx="7608727" cy="64654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 bwMode="auto">
            <a:xfrm>
              <a:off x="7250257" y="2490356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文本框 17"/>
            <p:cNvSpPr txBox="1"/>
            <p:nvPr/>
          </p:nvSpPr>
          <p:spPr>
            <a:xfrm>
              <a:off x="6477688" y="2648868"/>
              <a:ext cx="639372" cy="37125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Starting AID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 bwMode="auto">
            <a:xfrm>
              <a:off x="8133872" y="2490356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直接连接符 22"/>
            <p:cNvCxnSpPr/>
            <p:nvPr/>
          </p:nvCxnSpPr>
          <p:spPr bwMode="auto">
            <a:xfrm>
              <a:off x="9134131" y="2497428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0137090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文本框 24"/>
            <p:cNvSpPr txBox="1"/>
            <p:nvPr/>
          </p:nvSpPr>
          <p:spPr>
            <a:xfrm>
              <a:off x="7341784" y="2689846"/>
              <a:ext cx="734354" cy="23203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Reserved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8277888" y="2611879"/>
              <a:ext cx="747571" cy="37125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900" dirty="0" smtClean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Feedback Type</a:t>
              </a:r>
              <a:endParaRPr lang="zh-CN" altLang="en-US" sz="900" dirty="0" smtClean="0">
                <a:solidFill>
                  <a:srgbClr val="C0000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9213992" y="2689844"/>
              <a:ext cx="826264" cy="23203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Reserved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10206978" y="2552385"/>
              <a:ext cx="826264" cy="51047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UL Target Receive Power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29" name="直接连接符 28"/>
            <p:cNvCxnSpPr/>
            <p:nvPr/>
          </p:nvCxnSpPr>
          <p:spPr bwMode="auto">
            <a:xfrm>
              <a:off x="11097368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文本框 29"/>
            <p:cNvSpPr txBox="1"/>
            <p:nvPr/>
          </p:nvSpPr>
          <p:spPr>
            <a:xfrm>
              <a:off x="11151717" y="2611879"/>
              <a:ext cx="894970" cy="37125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Multiplexing Flag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5973632" y="3205019"/>
              <a:ext cx="432048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Bits: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662170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842190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9465830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10481829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155623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 bwMode="auto">
            <a:xfrm>
              <a:off x="12094312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文本框 37"/>
            <p:cNvSpPr txBox="1"/>
            <p:nvPr/>
          </p:nvSpPr>
          <p:spPr>
            <a:xfrm>
              <a:off x="12417228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12166320" y="2490355"/>
              <a:ext cx="869464" cy="64969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900" dirty="0" smtClean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GCR ACK </a:t>
              </a:r>
              <a:r>
                <a:rPr lang="en-US" altLang="zh-CN" sz="900" dirty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Starting </a:t>
              </a:r>
              <a:r>
                <a:rPr lang="en-US" altLang="zh-CN" sz="900" dirty="0" smtClean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Sequence Control</a:t>
              </a:r>
              <a:endParaRPr lang="zh-CN" altLang="en-US" sz="900" dirty="0" smtClean="0">
                <a:solidFill>
                  <a:srgbClr val="C0000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7485800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9" name="直接连接符 38"/>
            <p:cNvCxnSpPr/>
            <p:nvPr/>
          </p:nvCxnSpPr>
          <p:spPr bwMode="auto">
            <a:xfrm>
              <a:off x="13030416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0" name="文本框 39"/>
            <p:cNvSpPr txBox="1"/>
            <p:nvPr/>
          </p:nvSpPr>
          <p:spPr>
            <a:xfrm>
              <a:off x="13102424" y="2552382"/>
              <a:ext cx="869464" cy="51047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900" dirty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GCR ACK Sequence Span</a:t>
              </a: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13353332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6" name="矩形 45"/>
          <p:cNvSpPr/>
          <p:nvPr/>
        </p:nvSpPr>
        <p:spPr>
          <a:xfrm>
            <a:off x="755576" y="5085184"/>
            <a:ext cx="28905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Table 9-31k—Feedback Type subfield encoding</a:t>
            </a:r>
            <a:endParaRPr lang="zh-CN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5004048" y="5013176"/>
            <a:ext cx="28905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Table 9-31k—Feedback Type subfield encoding</a:t>
            </a:r>
            <a:endParaRPr lang="zh-CN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7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244333</TotalTime>
  <Words>2000</Words>
  <Application>Microsoft Office PowerPoint</Application>
  <PresentationFormat>全屏显示(4:3)</PresentationFormat>
  <Paragraphs>443</Paragraphs>
  <Slides>17</Slides>
  <Notes>17</Notes>
  <HiddenSlides>1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7" baseType="lpstr">
      <vt:lpstr>Arial Unicode MS</vt:lpstr>
      <vt:lpstr>Malgun Gothic</vt:lpstr>
      <vt:lpstr>华文细黑</vt:lpstr>
      <vt:lpstr>宋体</vt:lpstr>
      <vt:lpstr>Arial</vt:lpstr>
      <vt:lpstr>Calibri</vt:lpstr>
      <vt:lpstr>Cambria Math</vt:lpstr>
      <vt:lpstr>Times New Roman</vt:lpstr>
      <vt:lpstr>Wingdings</vt:lpstr>
      <vt:lpstr>802-11-Submission</vt:lpstr>
      <vt:lpstr>Reducing Feedback Overhead in Multicast Transmissions</vt:lpstr>
      <vt:lpstr>PowerPoint 演示文稿</vt:lpstr>
      <vt:lpstr>Recall[1] 802.11 multicast properties</vt:lpstr>
      <vt:lpstr>Efficiency of multicast to large number of recipients is low</vt:lpstr>
      <vt:lpstr>GCR MU-BAR in 11ax</vt:lpstr>
      <vt:lpstr>Observations on feedbacks of Multicast</vt:lpstr>
      <vt:lpstr>NDP Feedback can help reducing the number of BA responses</vt:lpstr>
      <vt:lpstr>Evaluation on BA feedback overheads</vt:lpstr>
      <vt:lpstr>Minor changes to NFRP Trigger</vt:lpstr>
      <vt:lpstr>Proposed changes to spec text(1)</vt:lpstr>
      <vt:lpstr>Proposed changes to spec text(2)</vt:lpstr>
      <vt:lpstr>Proposed changes to spec text(3)</vt:lpstr>
      <vt:lpstr>Proposed changes to spec text(4)</vt:lpstr>
      <vt:lpstr>Summary</vt:lpstr>
      <vt:lpstr>Straw Poll 1 </vt:lpstr>
      <vt:lpstr>Reference</vt:lpstr>
      <vt:lpstr>Proposed changes to spec text(1)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Feedback Overhead in Group-cast Transmissions</dc:title>
  <dc:creator>Yangbo</dc:creator>
  <cp:lastModifiedBy>Yangbo (Boyce, 2012 NT Lab)</cp:lastModifiedBy>
  <cp:revision>82</cp:revision>
  <cp:lastPrinted>1998-02-10T13:28:06Z</cp:lastPrinted>
  <dcterms:created xsi:type="dcterms:W3CDTF">2004-12-02T14:01:45Z</dcterms:created>
  <dcterms:modified xsi:type="dcterms:W3CDTF">2021-01-14T07:39:48Z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7abeee2e-a05f-479f-88d0-1deda3a82e9c</vt:lpwstr>
  </property>
  <property fmtid="{D5CDD505-2E9C-101B-9397-08002B2CF9AE}" pid="4" name="CTP_TimeStamp">
    <vt:lpwstr>2020-01-16 08:38:35Z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(3)kb08grTO2H9sEnB++Y4YIxMD+KHXAEGv68nOv2hoO6HrUT4vVR4pleNa2Aq9ZqIZ28zy2/5R
34CFFG06ASbU9FfNBZle+AOtTZrT9RrGoV/BBm826zLxdYC3fgo+Dh/571UmX0LQVZShHtdG
M026sugaSLb4+Yq2noBcoKz1PijhH4tfFcdI0xJt44OCkCsUMUsYnnCjKiBCwq3N7K4hkoLx
lO3gGaI7/aS1/rf4Fm</vt:lpwstr>
  </property>
  <property fmtid="{D5CDD505-2E9C-101B-9397-08002B2CF9AE}" pid="10" name="_2015_ms_pID_7253431">
    <vt:lpwstr>rFlGEyvWfnelutnxtHjoWUJQdXjedq/98KphwdHVMAQQOKIrQbAeWX
Zrv9/D6rHmQWl0qGXtAZrpNVbujXtlSdbtVw4KC3HOZSW0372qCn8wBAIZt2Vxa0GFAhYH8K
qWfpG8e0UJwdirdCTjGI4hKolLJ0UjAglcmLmfUGkrHEo4yTphk9485pXiUNx35lodK3oq7a
65GTcXZGu4zCq6yPtXJK7S24YVr27/Ke/ELe</vt:lpwstr>
  </property>
  <property fmtid="{D5CDD505-2E9C-101B-9397-08002B2CF9AE}" pid="11" name="_2015_ms_pID_7253432">
    <vt:lpwstr>yUtIh2cjYXHqD+mnXAXXuTU=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1610609797</vt:lpwstr>
  </property>
</Properties>
</file>