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749" r:id="rId11"/>
    <p:sldId id="826" r:id="rId12"/>
    <p:sldId id="827" r:id="rId13"/>
    <p:sldId id="767" r:id="rId14"/>
    <p:sldId id="768" r:id="rId15"/>
    <p:sldId id="746" r:id="rId16"/>
    <p:sldId id="819" r:id="rId17"/>
    <p:sldId id="820" r:id="rId18"/>
    <p:sldId id="821" r:id="rId19"/>
    <p:sldId id="824" r:id="rId20"/>
    <p:sldId id="82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33"/>
    <a:srgbClr val="FF6600"/>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90"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7805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419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6084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510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293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00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6138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802.11-20/1974r2</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January</a:t>
            </a:r>
            <a:r>
              <a:rPr lang="en-US" altLang="zh-CN" dirty="0" smtClean="0"/>
              <a:t>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3603351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extLst>
      <p:ext uri="{BB962C8B-B14F-4D97-AF65-F5344CB8AC3E}">
        <p14:creationId xmlns:p14="http://schemas.microsoft.com/office/powerpoint/2010/main" val="2908601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5</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smtClean="0"/>
              <a:t>Teleconference Times</a:t>
            </a:r>
          </a:p>
          <a:p>
            <a:pPr algn="just"/>
            <a:r>
              <a:rPr lang="en-US" altLang="en-US" sz="1600" dirty="0"/>
              <a:t>Straw poll: Submissions uploading rule</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503452678"/>
              </p:ext>
            </p:extLst>
          </p:nvPr>
        </p:nvGraphicFramePr>
        <p:xfrm>
          <a:off x="685800" y="3352800"/>
          <a:ext cx="7924800" cy="1789894"/>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20/1712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Straw</a:t>
                      </a:r>
                      <a:r>
                        <a:rPr lang="en-US" altLang="zh-CN" sz="1100" baseline="0" dirty="0" smtClean="0">
                          <a:solidFill>
                            <a:schemeClr val="tx1"/>
                          </a:solidFill>
                        </a:rPr>
                        <a:t> poll for use cases</a:t>
                      </a:r>
                      <a:r>
                        <a:rPr lang="en-US" altLang="zh-CN" sz="1100" baseline="0" dirty="0" smtClean="0">
                          <a:solidFill>
                            <a:schemeClr val="tx1"/>
                          </a:solidFill>
                        </a:rPr>
                        <a:t>:</a:t>
                      </a:r>
                      <a:endParaRPr lang="en-US" altLang="zh-CN" sz="11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    I </a:t>
                      </a:r>
                      <a:r>
                        <a:rPr lang="en-US" altLang="zh-CN" sz="1100" dirty="0" smtClean="0">
                          <a:solidFill>
                            <a:schemeClr val="tx1"/>
                          </a:solidFill>
                        </a:rPr>
                        <a:t>agree to use 11-20-1712r1 as the </a:t>
                      </a:r>
                      <a:r>
                        <a:rPr lang="en-US" altLang="zh-CN" sz="1100" dirty="0" err="1" smtClean="0">
                          <a:solidFill>
                            <a:schemeClr val="tx1"/>
                          </a:solidFill>
                        </a:rPr>
                        <a:t>TGbf</a:t>
                      </a:r>
                      <a:r>
                        <a:rPr lang="en-US" altLang="zh-CN" sz="1100" dirty="0" smtClean="0">
                          <a:solidFill>
                            <a:schemeClr val="tx1"/>
                          </a:solidFill>
                        </a:rPr>
                        <a:t> use cases document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a:t>
                      </a:r>
                      <a:r>
                        <a:rPr lang="en-US" altLang="zh-CN" sz="1100" baseline="0" dirty="0" smtClean="0">
                          <a:solidFill>
                            <a:schemeClr val="tx1"/>
                          </a:solidFill>
                        </a:rPr>
                        <a:t> </a:t>
                      </a: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9900"/>
                          </a:solidFill>
                        </a:rPr>
                        <a:t>20/1851</a:t>
                      </a:r>
                      <a:endParaRPr lang="zh-CN" altLang="en-US" sz="1100" dirty="0" smtClean="0">
                        <a:solidFill>
                          <a:srgbClr val="FF99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9900"/>
                          </a:solidFill>
                        </a:rPr>
                        <a:t>Cheng Chen (Intel)</a:t>
                      </a:r>
                      <a:endParaRPr lang="zh-CN" altLang="en-US" sz="1100" dirty="0" smtClean="0">
                        <a:solidFill>
                          <a:srgbClr val="FF99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9900"/>
                          </a:solidFill>
                        </a:rPr>
                        <a:t>Overview of Wi-Fi Sensing Protocol</a:t>
                      </a:r>
                      <a:endParaRPr lang="zh-CN" altLang="en-US" sz="1100" dirty="0" smtClean="0">
                        <a:solidFill>
                          <a:srgbClr val="FF99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9900"/>
                          </a:solidFill>
                        </a:rPr>
                        <a:t>30 mins</a:t>
                      </a:r>
                      <a:endParaRPr lang="zh-CN" altLang="en-US" sz="1100" dirty="0" smtClean="0">
                        <a:solidFill>
                          <a:srgbClr val="FF9900"/>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852856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17</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solidFill>
                  <a:srgbClr val="FF0000"/>
                </a:solidFill>
              </a:rPr>
              <a:t>D0.1 			</a:t>
            </a:r>
            <a:r>
              <a:rPr lang="en-US" altLang="zh-CN" sz="2400" dirty="0" smtClean="0">
                <a:solidFill>
                  <a:srgbClr val="FF0000"/>
                </a:solidFill>
              </a:rPr>
              <a:t>	</a:t>
            </a:r>
            <a:r>
              <a:rPr lang="en-US" altLang="zh-CN" sz="2400" i="1" dirty="0" smtClean="0">
                <a:solidFill>
                  <a:srgbClr val="FF0000"/>
                </a:solidFill>
              </a:rPr>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49045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805902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B050"/>
                </a:solidFill>
                <a:cs typeface="Times New Roman" panose="02020603050405020304" pitchFamily="18" charset="0"/>
              </a:rPr>
              <a:t>January 12 </a:t>
            </a:r>
            <a:r>
              <a:rPr lang="en-US" altLang="zh-CN" sz="1400" b="1" dirty="0">
                <a:solidFill>
                  <a:srgbClr val="00B050"/>
                </a:solidFill>
                <a:cs typeface="Times New Roman" panose="02020603050405020304" pitchFamily="18" charset="0"/>
              </a:rPr>
              <a:t>(Tuesday), 9am - 11:00am ET   ---- </a:t>
            </a:r>
            <a:r>
              <a:rPr lang="en-US" altLang="zh-CN" sz="1400" b="1" dirty="0" smtClean="0">
                <a:solidFill>
                  <a:srgbClr val="00B050"/>
                </a:solidFill>
                <a:cs typeface="Times New Roman" panose="02020603050405020304" pitchFamily="18" charset="0"/>
              </a:rPr>
              <a:t>January Interim</a:t>
            </a:r>
            <a:endParaRPr lang="en-US" altLang="zh-CN" sz="1400" b="1" dirty="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13 (Wednesday), 9am </a:t>
            </a:r>
            <a:r>
              <a:rPr lang="en-US" altLang="zh-CN" sz="1400" b="1" dirty="0">
                <a:solidFill>
                  <a:srgbClr val="00B050"/>
                </a:solidFill>
                <a:cs typeface="Times New Roman" panose="02020603050405020304" pitchFamily="18" charset="0"/>
              </a:rPr>
              <a:t>- 11:00am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January Interim </a:t>
            </a:r>
            <a:endParaRPr lang="en-US" altLang="zh-CN" sz="1400" b="1" dirty="0" smtClean="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14 (Thursday), </a:t>
            </a:r>
            <a:r>
              <a:rPr lang="en-US" altLang="zh-CN" sz="1400" b="1" dirty="0">
                <a:solidFill>
                  <a:srgbClr val="00B050"/>
                </a:solidFill>
                <a:cs typeface="Times New Roman" panose="02020603050405020304" pitchFamily="18" charset="0"/>
              </a:rPr>
              <a:t>9am - 11:00am ET </a:t>
            </a:r>
            <a:r>
              <a:rPr lang="en-US" altLang="zh-CN" sz="1400" b="1" dirty="0" smtClean="0">
                <a:solidFill>
                  <a:srgbClr val="00B050"/>
                </a:solidFill>
                <a:cs typeface="Times New Roman" panose="02020603050405020304" pitchFamily="18" charset="0"/>
              </a:rPr>
              <a:t> ---- </a:t>
            </a: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26 </a:t>
            </a:r>
            <a:r>
              <a:rPr lang="en-US" altLang="zh-CN" sz="1400" b="1" dirty="0">
                <a:solidFill>
                  <a:srgbClr val="FF0000"/>
                </a:solidFill>
                <a:cs typeface="Times New Roman" panose="02020603050405020304" pitchFamily="18" charset="0"/>
              </a:rPr>
              <a:t>(Tuesday),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February </a:t>
            </a:r>
            <a:r>
              <a:rPr lang="en-US" altLang="zh-CN" sz="1400" b="1" dirty="0" smtClean="0">
                <a:solidFill>
                  <a:srgbClr val="00B050"/>
                </a:solidFill>
                <a:cs typeface="Times New Roman" panose="02020603050405020304" pitchFamily="18" charset="0"/>
              </a:rPr>
              <a:t>2</a:t>
            </a:r>
            <a:r>
              <a:rPr lang="en-US" altLang="zh-CN" sz="1400" b="1" dirty="0" smtClean="0">
                <a:solidFill>
                  <a:srgbClr val="FF0000"/>
                </a:solidFill>
                <a:cs typeface="Times New Roman" panose="02020603050405020304" pitchFamily="18" charset="0"/>
              </a:rPr>
              <a:t> (Tuesday</a:t>
            </a:r>
            <a:r>
              <a:rPr lang="en-US" altLang="zh-CN" sz="1400" b="1" dirty="0">
                <a:solidFill>
                  <a:srgbClr val="FF0000"/>
                </a:solidFill>
                <a:cs typeface="Times New Roman" panose="02020603050405020304" pitchFamily="18" charset="0"/>
              </a:rPr>
              <a:t>),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a:t>
            </a:r>
            <a:r>
              <a:rPr lang="en-US" altLang="zh-CN" sz="1400" b="1" dirty="0" smtClean="0">
                <a:solidFill>
                  <a:srgbClr val="FF0000"/>
                </a:solidFill>
                <a:cs typeface="Times New Roman" panose="02020603050405020304" pitchFamily="18" charset="0"/>
              </a:rPr>
              <a:t>23 </a:t>
            </a:r>
            <a:r>
              <a:rPr lang="en-US" altLang="zh-CN" sz="1400" b="1" dirty="0">
                <a:solidFill>
                  <a:srgbClr val="FF0000"/>
                </a:solidFill>
                <a:cs typeface="Times New Roman" panose="02020603050405020304" pitchFamily="18" charset="0"/>
              </a:rPr>
              <a:t>(Tuesday), </a:t>
            </a:r>
            <a:r>
              <a:rPr lang="en-US" altLang="zh-CN" sz="1400" b="1" dirty="0" smtClean="0">
                <a:solidFill>
                  <a:srgbClr val="FF0000"/>
                </a:solidFill>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4194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5</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Tech</a:t>
            </a:r>
            <a:r>
              <a:rPr lang="en-US" altLang="zh-CN" sz="2000" dirty="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solidFill>
                  <a:schemeClr val="tx2"/>
                </a:solidFill>
              </a:rPr>
              <a:t>Straw poll: Submissions uploading rule</a:t>
            </a:r>
            <a:endParaRPr lang="en-US" altLang="en-US" sz="3200" dirty="0">
              <a:solidFill>
                <a:schemeClr val="tx2"/>
              </a:solidFill>
            </a:endParaRP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ts val="600"/>
              </a:spcBef>
              <a:spcAft>
                <a:spcPts val="600"/>
              </a:spcAft>
            </a:pPr>
            <a:r>
              <a:rPr lang="en-US" altLang="zh-CN" sz="2000" dirty="0"/>
              <a:t>Which of the following do you think should be the rule for uploading the submissions of revision 0?</a:t>
            </a:r>
          </a:p>
          <a:p>
            <a:pPr lvl="1" algn="just">
              <a:spcBef>
                <a:spcPts val="600"/>
              </a:spcBef>
              <a:spcAft>
                <a:spcPts val="600"/>
              </a:spcAft>
            </a:pPr>
            <a:r>
              <a:rPr lang="en-US" altLang="zh-CN" sz="1800" dirty="0"/>
              <a:t>Option 1: Prior to presentation </a:t>
            </a:r>
            <a:endParaRPr lang="en-US" altLang="zh-CN" sz="1800" dirty="0" smtClean="0"/>
          </a:p>
          <a:p>
            <a:pPr marL="1074738" lvl="2" algn="just">
              <a:spcBef>
                <a:spcPts val="600"/>
              </a:spcBef>
              <a:spcAft>
                <a:spcPts val="600"/>
              </a:spcAft>
            </a:pPr>
            <a:r>
              <a:rPr lang="en-US" altLang="zh-CN" sz="1100" dirty="0" smtClean="0"/>
              <a:t>(</a:t>
            </a:r>
            <a:r>
              <a:rPr lang="en-US" altLang="zh-CN" sz="1100" dirty="0"/>
              <a:t>Reference: 14/0629r22 IEEE 802.11 Working Group Operations Manual ---- 3.7.3: Submissions)</a:t>
            </a:r>
          </a:p>
          <a:p>
            <a:pPr lvl="1" algn="just">
              <a:spcBef>
                <a:spcPts val="600"/>
              </a:spcBef>
              <a:spcAft>
                <a:spcPts val="600"/>
              </a:spcAft>
            </a:pPr>
            <a:r>
              <a:rPr lang="en-US" altLang="zh-CN" sz="1800" dirty="0"/>
              <a:t>Option 2: 12 hours prior to the meeting</a:t>
            </a:r>
          </a:p>
          <a:p>
            <a:pPr lvl="1" algn="just">
              <a:spcBef>
                <a:spcPts val="600"/>
              </a:spcBef>
              <a:spcAft>
                <a:spcPts val="600"/>
              </a:spcAft>
            </a:pPr>
            <a:r>
              <a:rPr lang="en-US" altLang="zh-CN" sz="1800" dirty="0"/>
              <a:t>Option 3: 24 hours prior to the </a:t>
            </a:r>
            <a:r>
              <a:rPr lang="en-US" altLang="zh-CN" sz="1800" dirty="0" smtClean="0"/>
              <a:t>meeting</a:t>
            </a:r>
          </a:p>
          <a:p>
            <a:pPr lvl="1" algn="just">
              <a:spcBef>
                <a:spcPts val="600"/>
              </a:spcBef>
              <a:spcAft>
                <a:spcPts val="600"/>
              </a:spcAft>
            </a:pPr>
            <a:endParaRPr lang="en-US" altLang="zh-CN" sz="1800" dirty="0"/>
          </a:p>
          <a:p>
            <a:pPr marL="457200" lvl="1" indent="0" algn="just">
              <a:spcBef>
                <a:spcPts val="600"/>
              </a:spcBef>
              <a:spcAft>
                <a:spcPts val="600"/>
              </a:spcAft>
              <a:buNone/>
            </a:pPr>
            <a:r>
              <a:rPr lang="en-US" altLang="zh-CN" sz="1800" dirty="0" smtClean="0"/>
              <a:t>Result</a:t>
            </a:r>
            <a:r>
              <a:rPr lang="zh-CN" altLang="en-US" sz="1800" dirty="0" smtClean="0"/>
              <a:t>： </a:t>
            </a:r>
            <a:r>
              <a:rPr lang="en-US" altLang="zh-CN" sz="1800" dirty="0" smtClean="0"/>
              <a:t>Option 1 ( ) ; </a:t>
            </a:r>
            <a:r>
              <a:rPr lang="en-US" altLang="zh-CN" sz="1800" dirty="0"/>
              <a:t>Option </a:t>
            </a:r>
            <a:r>
              <a:rPr lang="en-US" altLang="zh-CN" sz="1800" dirty="0" smtClean="0"/>
              <a:t>2 ( ) ;</a:t>
            </a:r>
            <a:r>
              <a:rPr lang="en-US" altLang="zh-CN" sz="1800" dirty="0"/>
              <a:t> Option </a:t>
            </a:r>
            <a:r>
              <a:rPr lang="en-US" altLang="zh-CN" sz="1800" dirty="0" smtClean="0"/>
              <a:t>3 ( ) </a:t>
            </a:r>
            <a:endParaRPr lang="en-US" altLang="zh-CN" sz="1800" dirty="0"/>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18529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a:t>
            </a:r>
            <a:r>
              <a:rPr lang="en-US" altLang="en-US" dirty="0" smtClean="0">
                <a:solidFill>
                  <a:srgbClr val="0000FF"/>
                </a:solidFill>
              </a:rPr>
              <a:t>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105566</TotalTime>
  <Words>1815</Words>
  <Application>Microsoft Office PowerPoint</Application>
  <PresentationFormat>全屏显示(4:3)</PresentationFormat>
  <Paragraphs>278</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4597</cp:revision>
  <cp:lastPrinted>2014-11-04T15:04:57Z</cp:lastPrinted>
  <dcterms:created xsi:type="dcterms:W3CDTF">2007-04-17T18:10:23Z</dcterms:created>
  <dcterms:modified xsi:type="dcterms:W3CDTF">2021-01-05T07:45:43Z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(3)H4Oe0HyEugR31Vw6YnbIPonhzR/BvzAMKfZ+rjA+ylbljVgRSnQbqIKjBd9usZHZsopd8EIt
cyEY0xU73FmHocpCIlL+xpYPH1f+5LE5hdEyGa+Db2dblpk5YjCADwDRlS+KgWS7jPang7sS
Ah07txLdVdARgBaYS6+nUFEkFfp+vV5a4K+vJX3YFYe7ulqYS+F3vZT9SJIXjTrFovReD6aC
VhQOMOgsCXb9esw/CG</vt:lpwstr>
  </property>
  <property fmtid="{D5CDD505-2E9C-101B-9397-08002B2CF9AE}" pid="27" name="_2015_ms_pID_7253431">
    <vt:lpwstr>sBXuM5zwzFv1B8QRMC93yYLX9Jo5XQ9QNVRH2AFukaExO5bV1gCwF3
wgbHddPse0CvNeuua1UX8XbPe4ONmCDE0P3t/0t+9GymKygMJoejAio/9crrEdAHXhgx904O
6I0LJeL8NjXbZlLfb/lERuGmMr8y00oMMitn1aLQ3eKOSbKENg3UlME3i1vo1aDqxR44uzHM
OLP3XS4z00mPRaYyCLxDM/jW3olBf74MKEQ1</vt:lpwstr>
  </property>
  <property fmtid="{D5CDD505-2E9C-101B-9397-08002B2CF9AE}" pid="28" name="_2015_ms_pID_7253432">
    <vt:lpwstr>VQ==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1608127048</vt:lpwstr>
  </property>
</Properties>
</file>