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934200" cy="9280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E64769-A24D-4D0B-8AFB-ADE5BC54D3A1}">
  <a:tblStyle styleId="{91E64769-A24D-4D0B-8AFB-ADE5BC54D3A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:notes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0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0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0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11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1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1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2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12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2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3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13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3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13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14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14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14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14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15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15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5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15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16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16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16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16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 txBox="1"/>
          <p:nvPr/>
        </p:nvSpPr>
        <p:spPr>
          <a:xfrm>
            <a:off x="5640480" y="96840"/>
            <a:ext cx="6393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17:notes"/>
          <p:cNvSpPr txBox="1"/>
          <p:nvPr/>
        </p:nvSpPr>
        <p:spPr>
          <a:xfrm>
            <a:off x="654120" y="96840"/>
            <a:ext cx="8250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17:notes"/>
          <p:cNvSpPr txBox="1"/>
          <p:nvPr/>
        </p:nvSpPr>
        <p:spPr>
          <a:xfrm>
            <a:off x="5357880" y="8985240"/>
            <a:ext cx="921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17:notes"/>
          <p:cNvSpPr txBox="1"/>
          <p:nvPr/>
        </p:nvSpPr>
        <p:spPr>
          <a:xfrm>
            <a:off x="3222720" y="8985240"/>
            <a:ext cx="510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Google Shape;434;p17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200" cy="4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18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18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18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p18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19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19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19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19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:notes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/>
        </p:nvSpPr>
        <p:spPr>
          <a:xfrm>
            <a:off x="5640480" y="96840"/>
            <a:ext cx="6393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4:notes"/>
          <p:cNvSpPr txBox="1"/>
          <p:nvPr/>
        </p:nvSpPr>
        <p:spPr>
          <a:xfrm>
            <a:off x="654120" y="96840"/>
            <a:ext cx="8250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4:notes"/>
          <p:cNvSpPr txBox="1"/>
          <p:nvPr/>
        </p:nvSpPr>
        <p:spPr>
          <a:xfrm>
            <a:off x="5357880" y="8985240"/>
            <a:ext cx="921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4:notes"/>
          <p:cNvSpPr txBox="1"/>
          <p:nvPr/>
        </p:nvSpPr>
        <p:spPr>
          <a:xfrm>
            <a:off x="3222720" y="8985240"/>
            <a:ext cx="510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200" cy="4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8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8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8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914400" y="412956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4"/>
          </p:nvPr>
        </p:nvSpPr>
        <p:spPr>
          <a:xfrm>
            <a:off x="622332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441720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3"/>
          </p:nvPr>
        </p:nvSpPr>
        <p:spPr>
          <a:xfrm>
            <a:off x="792036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4"/>
          </p:nvPr>
        </p:nvSpPr>
        <p:spPr>
          <a:xfrm>
            <a:off x="91440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5"/>
          </p:nvPr>
        </p:nvSpPr>
        <p:spPr>
          <a:xfrm>
            <a:off x="441720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6"/>
          </p:nvPr>
        </p:nvSpPr>
        <p:spPr>
          <a:xfrm>
            <a:off x="792036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914400" y="685800"/>
            <a:ext cx="10360800" cy="4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3"/>
          </p:nvPr>
        </p:nvSpPr>
        <p:spPr>
          <a:xfrm>
            <a:off x="622332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2"/>
          </p:nvPr>
        </p:nvSpPr>
        <p:spPr>
          <a:xfrm>
            <a:off x="914400" y="412956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4"/>
          </p:nvPr>
        </p:nvSpPr>
        <p:spPr>
          <a:xfrm>
            <a:off x="622332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2"/>
          </p:nvPr>
        </p:nvSpPr>
        <p:spPr>
          <a:xfrm>
            <a:off x="441720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3"/>
          </p:nvPr>
        </p:nvSpPr>
        <p:spPr>
          <a:xfrm>
            <a:off x="792036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4"/>
          </p:nvPr>
        </p:nvSpPr>
        <p:spPr>
          <a:xfrm>
            <a:off x="91440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5"/>
          </p:nvPr>
        </p:nvSpPr>
        <p:spPr>
          <a:xfrm>
            <a:off x="441720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6"/>
          </p:nvPr>
        </p:nvSpPr>
        <p:spPr>
          <a:xfrm>
            <a:off x="792036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914400" y="685800"/>
            <a:ext cx="10360800" cy="4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622332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914400" y="609480"/>
            <a:ext cx="10362960" cy="144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" name="Google Shape;11;p1"/>
          <p:cNvSpPr/>
          <p:nvPr/>
        </p:nvSpPr>
        <p:spPr>
          <a:xfrm>
            <a:off x="914040" y="6475320"/>
            <a:ext cx="71424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914400" y="6476760"/>
            <a:ext cx="10464480" cy="180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" name="Google Shape;13;p1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802.11-20/1973r0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dirty="0"/>
              <a:t>Jan 2021</a:t>
            </a:r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914400" y="609480"/>
            <a:ext cx="10362960" cy="144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9" name="Google Shape;69;p14"/>
          <p:cNvSpPr/>
          <p:nvPr/>
        </p:nvSpPr>
        <p:spPr>
          <a:xfrm>
            <a:off x="914040" y="6475320"/>
            <a:ext cx="71424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4"/>
          <p:cNvCxnSpPr/>
          <p:nvPr/>
        </p:nvCxnSpPr>
        <p:spPr>
          <a:xfrm>
            <a:off x="914400" y="6476760"/>
            <a:ext cx="10464480" cy="180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1" name="Google Shape;71;p14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802.11-17/xxxxr0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876550" y="470150"/>
            <a:ext cx="103629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[LAA/Wi-Fi Coexistence Issues: Wi-Fi Client Association and Data Transmission]</a:t>
            </a:r>
            <a:endParaRPr sz="2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1828800" y="1463760"/>
            <a:ext cx="8534160" cy="47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2021-01-13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1015025" y="2564000"/>
            <a:ext cx="79746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Vanlin Sathya, Muhammed Iqbal Rochman, and Monisha Ghosh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0" name="Google Shape;140;p27"/>
          <p:cNvGraphicFramePr/>
          <p:nvPr/>
        </p:nvGraphicFramePr>
        <p:xfrm>
          <a:off x="952500" y="3568725"/>
          <a:ext cx="10287000" cy="2072520"/>
        </p:xfrm>
        <a:graphic>
          <a:graphicData uri="http://schemas.openxmlformats.org/drawingml/2006/table">
            <a:tbl>
              <a:tblPr>
                <a:noFill/>
                <a:tableStyleId>{91E64769-A24D-4D0B-8AFB-ADE5BC54D3A1}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Name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Affiliations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Address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Phone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email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Vanlin Sathya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University of Chicago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312-774-3596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vanlin@uchicago.edu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Muhammed Iqbal Rochman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University of Chicago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773-808-4193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muhiqbalcr@uchicago.edu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Monisha Ghosh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University of Chicago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914-953-1800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monisha@uchicago.edu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1: Wi-Fi Association Process and Beacon Transmissions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6"/>
          <p:cNvSpPr txBox="1"/>
          <p:nvPr/>
        </p:nvSpPr>
        <p:spPr>
          <a:xfrm>
            <a:off x="914399" y="5212080"/>
            <a:ext cx="10751127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3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 beacon transmissions and reception are important for passive scanning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300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see a decrease in the number of successful beacon transmissions when LAA and Wi-Fi coexist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300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5 APs and a beacon interval of 102.4 ms, we expected around 50 beacons per second: even without LAA, when 5 APS coexist on the same channel (F20), beacon transmissions are affected.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160" y="1782240"/>
            <a:ext cx="4179960" cy="291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7920" y="1732920"/>
            <a:ext cx="4306320" cy="305244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 txBox="1"/>
          <p:nvPr/>
        </p:nvSpPr>
        <p:spPr>
          <a:xfrm>
            <a:off x="1372474" y="4725500"/>
            <a:ext cx="42459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 beacon transmissions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6428775" y="4725500"/>
            <a:ext cx="45984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Dis-association connections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53;p28">
            <a:extLst>
              <a:ext uri="{FF2B5EF4-FFF2-40B4-BE49-F238E27FC236}">
                <a16:creationId xmlns:a16="http://schemas.microsoft.com/office/drawing/2014/main" id="{16F24270-9B7D-442F-B447-6C7A0FFB6F3E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2: UChicago Bookstore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822949" y="5701675"/>
            <a:ext cx="10854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deployed our own Wi-Fi APs to operate on primary channel 149, 153 and 157 with a 80 MHz. The LAA BS operates on 3 unlicensed channels: 149, 153, and 157.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822960" y="479268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 Deployment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4114800" y="497556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AT&amp;T LAA Deployment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44240"/>
            <a:ext cx="3283560" cy="23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0" y="2011680"/>
            <a:ext cx="2136600" cy="284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6880" y="1750680"/>
            <a:ext cx="462888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/>
          <p:nvPr/>
        </p:nvSpPr>
        <p:spPr>
          <a:xfrm>
            <a:off x="9199440" y="2011680"/>
            <a:ext cx="365760" cy="836280"/>
          </a:xfrm>
          <a:custGeom>
            <a:avLst/>
            <a:gdLst/>
            <a:ahLst/>
            <a:cxnLst/>
            <a:rect l="l" t="t" r="r" b="b"/>
            <a:pathLst>
              <a:path w="1018" h="2325" extrusionOk="0">
                <a:moveTo>
                  <a:pt x="508" y="0"/>
                </a:moveTo>
                <a:lnTo>
                  <a:pt x="1017" y="2324"/>
                </a:lnTo>
                <a:lnTo>
                  <a:pt x="0" y="2324"/>
                </a:lnTo>
                <a:lnTo>
                  <a:pt x="508" y="0"/>
                </a:lnTo>
              </a:path>
            </a:pathLst>
          </a:custGeom>
          <a:solidFill>
            <a:srgbClr val="0000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7"/>
          <p:cNvSpPr/>
          <p:nvPr/>
        </p:nvSpPr>
        <p:spPr>
          <a:xfrm>
            <a:off x="8503920" y="3108960"/>
            <a:ext cx="365760" cy="365760"/>
          </a:xfrm>
          <a:prstGeom prst="ellipse">
            <a:avLst/>
          </a:prstGeom>
          <a:solidFill>
            <a:srgbClr val="21409A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9235440" y="3657600"/>
            <a:ext cx="365760" cy="365760"/>
          </a:xfrm>
          <a:prstGeom prst="ellipse">
            <a:avLst/>
          </a:prstGeom>
          <a:solidFill>
            <a:srgbClr val="ED1C24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8772480" y="4332240"/>
            <a:ext cx="365760" cy="365760"/>
          </a:xfrm>
          <a:prstGeom prst="ellipse">
            <a:avLst/>
          </a:prstGeom>
          <a:solidFill>
            <a:srgbClr val="8F187C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7"/>
          <p:cNvSpPr/>
          <p:nvPr/>
        </p:nvSpPr>
        <p:spPr>
          <a:xfrm>
            <a:off x="9235440" y="4206240"/>
            <a:ext cx="365760" cy="744840"/>
          </a:xfrm>
          <a:custGeom>
            <a:avLst/>
            <a:gdLst/>
            <a:ahLst/>
            <a:cxnLst/>
            <a:rect l="l" t="t" r="r" b="b"/>
            <a:pathLst>
              <a:path w="1018" h="2071" extrusionOk="0">
                <a:moveTo>
                  <a:pt x="508" y="0"/>
                </a:moveTo>
                <a:lnTo>
                  <a:pt x="1017" y="2070"/>
                </a:lnTo>
                <a:lnTo>
                  <a:pt x="0" y="2070"/>
                </a:lnTo>
                <a:lnTo>
                  <a:pt x="508" y="0"/>
                </a:lnTo>
              </a:path>
            </a:pathLst>
          </a:custGeom>
          <a:solidFill>
            <a:srgbClr val="407927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7"/>
          <p:cNvSpPr/>
          <p:nvPr/>
        </p:nvSpPr>
        <p:spPr>
          <a:xfrm>
            <a:off x="9601200" y="201168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EF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Bookstore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7"/>
          <p:cNvSpPr/>
          <p:nvPr/>
        </p:nvSpPr>
        <p:spPr>
          <a:xfrm>
            <a:off x="9692650" y="3474725"/>
            <a:ext cx="914400" cy="6024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EF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at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7"/>
          <p:cNvSpPr/>
          <p:nvPr/>
        </p:nvSpPr>
        <p:spPr>
          <a:xfrm>
            <a:off x="7514650" y="2926074"/>
            <a:ext cx="914400" cy="6024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EF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 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7"/>
          <p:cNvSpPr/>
          <p:nvPr/>
        </p:nvSpPr>
        <p:spPr>
          <a:xfrm>
            <a:off x="7808400" y="4297674"/>
            <a:ext cx="914400" cy="6849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EF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 to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BS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9692640" y="4846320"/>
            <a:ext cx="914400" cy="4572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BS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(outdoor)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/>
          <p:nvPr/>
        </p:nvSpPr>
        <p:spPr>
          <a:xfrm rot="-2169000">
            <a:off x="8578080" y="2813040"/>
            <a:ext cx="731520" cy="84240"/>
          </a:xfrm>
          <a:custGeom>
            <a:avLst/>
            <a:gdLst/>
            <a:ahLst/>
            <a:cxnLst/>
            <a:rect l="l" t="t" r="r" b="b"/>
            <a:pathLst>
              <a:path w="2034" h="238" extrusionOk="0">
                <a:moveTo>
                  <a:pt x="0" y="119"/>
                </a:moveTo>
                <a:lnTo>
                  <a:pt x="454" y="1"/>
                </a:lnTo>
                <a:lnTo>
                  <a:pt x="428" y="60"/>
                </a:lnTo>
                <a:lnTo>
                  <a:pt x="1653" y="59"/>
                </a:lnTo>
                <a:lnTo>
                  <a:pt x="1677" y="0"/>
                </a:lnTo>
                <a:lnTo>
                  <a:pt x="2033" y="117"/>
                </a:lnTo>
                <a:lnTo>
                  <a:pt x="1577" y="235"/>
                </a:lnTo>
                <a:lnTo>
                  <a:pt x="1603" y="176"/>
                </a:lnTo>
                <a:lnTo>
                  <a:pt x="379" y="177"/>
                </a:lnTo>
                <a:lnTo>
                  <a:pt x="354" y="237"/>
                </a:lnTo>
                <a:lnTo>
                  <a:pt x="0" y="119"/>
                </a:lnTo>
              </a:path>
            </a:pathLst>
          </a:custGeom>
          <a:solidFill>
            <a:srgbClr val="21409A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7"/>
          <p:cNvSpPr/>
          <p:nvPr/>
        </p:nvSpPr>
        <p:spPr>
          <a:xfrm rot="-4115400">
            <a:off x="8346600" y="3570480"/>
            <a:ext cx="1628640" cy="110160"/>
          </a:xfrm>
          <a:custGeom>
            <a:avLst/>
            <a:gdLst/>
            <a:ahLst/>
            <a:cxnLst/>
            <a:rect l="l" t="t" r="r" b="b"/>
            <a:pathLst>
              <a:path w="4526" h="308" extrusionOk="0">
                <a:moveTo>
                  <a:pt x="0" y="153"/>
                </a:moveTo>
                <a:lnTo>
                  <a:pt x="867" y="307"/>
                </a:lnTo>
                <a:lnTo>
                  <a:pt x="883" y="231"/>
                </a:lnTo>
                <a:lnTo>
                  <a:pt x="3607" y="232"/>
                </a:lnTo>
                <a:lnTo>
                  <a:pt x="3591" y="307"/>
                </a:lnTo>
                <a:lnTo>
                  <a:pt x="4525" y="154"/>
                </a:lnTo>
                <a:lnTo>
                  <a:pt x="3658" y="0"/>
                </a:lnTo>
                <a:lnTo>
                  <a:pt x="3641" y="78"/>
                </a:lnTo>
                <a:lnTo>
                  <a:pt x="917" y="76"/>
                </a:lnTo>
                <a:lnTo>
                  <a:pt x="935" y="0"/>
                </a:lnTo>
                <a:lnTo>
                  <a:pt x="0" y="153"/>
                </a:lnTo>
              </a:path>
            </a:pathLst>
          </a:cu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37"/>
          <p:cNvSpPr/>
          <p:nvPr/>
        </p:nvSpPr>
        <p:spPr>
          <a:xfrm rot="-6994200">
            <a:off x="8180280" y="3998880"/>
            <a:ext cx="1595880" cy="58320"/>
          </a:xfrm>
          <a:custGeom>
            <a:avLst/>
            <a:gdLst/>
            <a:ahLst/>
            <a:cxnLst/>
            <a:rect l="l" t="t" r="r" b="b"/>
            <a:pathLst>
              <a:path w="4436" h="167" extrusionOk="0">
                <a:moveTo>
                  <a:pt x="0" y="85"/>
                </a:moveTo>
                <a:lnTo>
                  <a:pt x="882" y="3"/>
                </a:lnTo>
                <a:lnTo>
                  <a:pt x="883" y="43"/>
                </a:lnTo>
                <a:lnTo>
                  <a:pt x="3551" y="40"/>
                </a:lnTo>
                <a:lnTo>
                  <a:pt x="3551" y="0"/>
                </a:lnTo>
                <a:lnTo>
                  <a:pt x="4435" y="79"/>
                </a:lnTo>
                <a:lnTo>
                  <a:pt x="3552" y="163"/>
                </a:lnTo>
                <a:lnTo>
                  <a:pt x="3551" y="121"/>
                </a:lnTo>
                <a:lnTo>
                  <a:pt x="882" y="125"/>
                </a:lnTo>
                <a:lnTo>
                  <a:pt x="883" y="166"/>
                </a:lnTo>
                <a:lnTo>
                  <a:pt x="0" y="85"/>
                </a:lnTo>
              </a:path>
            </a:pathLst>
          </a:custGeom>
          <a:solidFill>
            <a:srgbClr val="0066B3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7"/>
          <p:cNvSpPr/>
          <p:nvPr/>
        </p:nvSpPr>
        <p:spPr>
          <a:xfrm rot="2475000">
            <a:off x="8842680" y="4798440"/>
            <a:ext cx="457200" cy="91440"/>
          </a:xfrm>
          <a:custGeom>
            <a:avLst/>
            <a:gdLst/>
            <a:ahLst/>
            <a:cxnLst/>
            <a:rect l="l" t="t" r="r" b="b"/>
            <a:pathLst>
              <a:path w="1272" h="257" extrusionOk="0">
                <a:moveTo>
                  <a:pt x="0" y="128"/>
                </a:moveTo>
                <a:lnTo>
                  <a:pt x="254" y="1"/>
                </a:lnTo>
                <a:lnTo>
                  <a:pt x="253" y="64"/>
                </a:lnTo>
                <a:lnTo>
                  <a:pt x="1017" y="64"/>
                </a:lnTo>
                <a:lnTo>
                  <a:pt x="1017" y="0"/>
                </a:lnTo>
                <a:lnTo>
                  <a:pt x="1271" y="127"/>
                </a:lnTo>
                <a:lnTo>
                  <a:pt x="1017" y="255"/>
                </a:lnTo>
                <a:lnTo>
                  <a:pt x="1017" y="191"/>
                </a:lnTo>
                <a:lnTo>
                  <a:pt x="253" y="192"/>
                </a:lnTo>
                <a:lnTo>
                  <a:pt x="253" y="256"/>
                </a:lnTo>
                <a:lnTo>
                  <a:pt x="0" y="128"/>
                </a:lnTo>
              </a:path>
            </a:pathLst>
          </a:custGeom>
          <a:solidFill>
            <a:srgbClr val="741B47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37"/>
          <p:cNvSpPr/>
          <p:nvPr/>
        </p:nvSpPr>
        <p:spPr>
          <a:xfrm rot="-4827000">
            <a:off x="8939880" y="3207240"/>
            <a:ext cx="1005840" cy="78120"/>
          </a:xfrm>
          <a:custGeom>
            <a:avLst/>
            <a:gdLst/>
            <a:ahLst/>
            <a:cxnLst/>
            <a:rect l="l" t="t" r="r" b="b"/>
            <a:pathLst>
              <a:path w="2797" h="220" extrusionOk="0">
                <a:moveTo>
                  <a:pt x="0" y="111"/>
                </a:moveTo>
                <a:lnTo>
                  <a:pt x="557" y="1"/>
                </a:lnTo>
                <a:lnTo>
                  <a:pt x="557" y="55"/>
                </a:lnTo>
                <a:lnTo>
                  <a:pt x="2238" y="54"/>
                </a:lnTo>
                <a:lnTo>
                  <a:pt x="2238" y="0"/>
                </a:lnTo>
                <a:lnTo>
                  <a:pt x="2796" y="108"/>
                </a:lnTo>
                <a:lnTo>
                  <a:pt x="2239" y="218"/>
                </a:lnTo>
                <a:lnTo>
                  <a:pt x="2239" y="163"/>
                </a:lnTo>
                <a:lnTo>
                  <a:pt x="557" y="165"/>
                </a:lnTo>
                <a:lnTo>
                  <a:pt x="557" y="219"/>
                </a:lnTo>
                <a:lnTo>
                  <a:pt x="0" y="111"/>
                </a:lnTo>
              </a:path>
            </a:pathLst>
          </a:custGeom>
          <a:solidFill>
            <a:srgbClr val="ED1C24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37"/>
          <p:cNvSpPr/>
          <p:nvPr/>
        </p:nvSpPr>
        <p:spPr>
          <a:xfrm rot="-5925600">
            <a:off x="9241920" y="4097520"/>
            <a:ext cx="274320" cy="78120"/>
          </a:xfrm>
          <a:custGeom>
            <a:avLst/>
            <a:gdLst/>
            <a:ahLst/>
            <a:cxnLst/>
            <a:rect l="l" t="t" r="r" b="b"/>
            <a:pathLst>
              <a:path w="765" h="220" extrusionOk="0">
                <a:moveTo>
                  <a:pt x="0" y="109"/>
                </a:moveTo>
                <a:lnTo>
                  <a:pt x="151" y="0"/>
                </a:lnTo>
                <a:lnTo>
                  <a:pt x="151" y="55"/>
                </a:lnTo>
                <a:lnTo>
                  <a:pt x="611" y="54"/>
                </a:lnTo>
                <a:lnTo>
                  <a:pt x="612" y="0"/>
                </a:lnTo>
                <a:lnTo>
                  <a:pt x="764" y="109"/>
                </a:lnTo>
                <a:lnTo>
                  <a:pt x="612" y="218"/>
                </a:lnTo>
                <a:lnTo>
                  <a:pt x="612" y="163"/>
                </a:lnTo>
                <a:lnTo>
                  <a:pt x="152" y="163"/>
                </a:lnTo>
                <a:lnTo>
                  <a:pt x="151" y="219"/>
                </a:lnTo>
                <a:lnTo>
                  <a:pt x="0" y="109"/>
                </a:lnTo>
              </a:path>
            </a:pathLst>
          </a:custGeom>
          <a:solidFill>
            <a:srgbClr val="ED1C24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7"/>
          <p:cNvSpPr/>
          <p:nvPr/>
        </p:nvSpPr>
        <p:spPr>
          <a:xfrm>
            <a:off x="8173900" y="2369025"/>
            <a:ext cx="7659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89.91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27.4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7970100" y="3740275"/>
            <a:ext cx="8082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217.59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66.3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8335800" y="5031550"/>
            <a:ext cx="8082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40.12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12.23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7"/>
          <p:cNvSpPr/>
          <p:nvPr/>
        </p:nvSpPr>
        <p:spPr>
          <a:xfrm>
            <a:off x="9565200" y="3020050"/>
            <a:ext cx="9144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136.96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41.7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7"/>
          <p:cNvSpPr/>
          <p:nvPr/>
        </p:nvSpPr>
        <p:spPr>
          <a:xfrm rot="-3647516">
            <a:off x="8719380" y="3136050"/>
            <a:ext cx="750642" cy="291037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261.7 ft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79.8 m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9509750" y="4197475"/>
            <a:ext cx="9144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132.90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40.5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/>
          <p:nvPr/>
        </p:nvSpPr>
        <p:spPr>
          <a:xfrm>
            <a:off x="1695975" y="3248625"/>
            <a:ext cx="640500" cy="363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AP2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3043875" y="2743875"/>
            <a:ext cx="640500" cy="363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AP1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7"/>
          <p:cNvSpPr/>
          <p:nvPr/>
        </p:nvSpPr>
        <p:spPr>
          <a:xfrm>
            <a:off x="592075" y="3247350"/>
            <a:ext cx="640500" cy="363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AP3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53;p28">
            <a:extLst>
              <a:ext uri="{FF2B5EF4-FFF2-40B4-BE49-F238E27FC236}">
                <a16:creationId xmlns:a16="http://schemas.microsoft.com/office/drawing/2014/main" id="{D0E1E8FB-ED46-4830-9D39-9AFA86ED5208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/>
        </p:nvSpPr>
        <p:spPr>
          <a:xfrm>
            <a:off x="914399" y="685800"/>
            <a:ext cx="10848109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2: Wi-Fi Clients and Wireshark Deployment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38"/>
          <p:cNvSpPr txBox="1"/>
          <p:nvPr/>
        </p:nvSpPr>
        <p:spPr>
          <a:xfrm>
            <a:off x="407324" y="5355633"/>
            <a:ext cx="1024128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5 Wi-Fi clients are associated with one AP on channel 157. Both LAA and Wi-Fi clients initiate the same traffic as explained in the next slide.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38"/>
          <p:cNvSpPr txBox="1"/>
          <p:nvPr/>
        </p:nvSpPr>
        <p:spPr>
          <a:xfrm>
            <a:off x="548640" y="488412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at Center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8"/>
          <p:cNvSpPr txBox="1"/>
          <p:nvPr/>
        </p:nvSpPr>
        <p:spPr>
          <a:xfrm>
            <a:off x="4480560" y="488412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Close to Wi-Fi AP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440" y="1920240"/>
            <a:ext cx="3641040" cy="27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240" y="1920240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1920240"/>
            <a:ext cx="369612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8"/>
          <p:cNvSpPr txBox="1"/>
          <p:nvPr/>
        </p:nvSpPr>
        <p:spPr>
          <a:xfrm>
            <a:off x="8503920" y="484632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Close to LAA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548640" y="301752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1920240" y="274320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7040880" y="31089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1920600" y="27435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2651760" y="274320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4389120" y="338328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5120640" y="320040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6400800" y="301752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2652120" y="27435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9601200" y="31089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8"/>
          <p:cNvSpPr/>
          <p:nvPr/>
        </p:nvSpPr>
        <p:spPr>
          <a:xfrm>
            <a:off x="10149840" y="320040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10515600" y="35661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10149840" y="393192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5793465" y="3676510"/>
            <a:ext cx="1005900" cy="365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2347150" y="3200400"/>
            <a:ext cx="14019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Wireshark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8230326" y="2286000"/>
            <a:ext cx="14394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Wireshark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5315699" y="2377363"/>
            <a:ext cx="14394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Wireshark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1071340" y="3676510"/>
            <a:ext cx="1005900" cy="365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9143940" y="3886248"/>
            <a:ext cx="1005900" cy="365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153;p28">
            <a:extLst>
              <a:ext uri="{FF2B5EF4-FFF2-40B4-BE49-F238E27FC236}">
                <a16:creationId xmlns:a16="http://schemas.microsoft.com/office/drawing/2014/main" id="{1EDE2C9E-DF6C-4C7B-A6CD-C15319E25C6B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/>
          <p:nvPr/>
        </p:nvSpPr>
        <p:spPr>
          <a:xfrm>
            <a:off x="915600" y="546775"/>
            <a:ext cx="103608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 2: parameters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557915" y="1465170"/>
            <a:ext cx="10241400" cy="5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assume that we are the only LAA user in the vicinity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LAA-capable phones are new and expensive, therefore not widely used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95999" marR="0" lvl="2" indent="-287996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Confirmed by measurements showing all RBs allocated to our device.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used 5 different traffic types on all clients: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(D):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Pure data traffic is generated by downloading a large YUV dataset (&gt;10 GB) from Derf Test Media Collection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(V):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Youtube video is downloaded, with a resolution of 1920×1080 and bit-rate of around 12 Mbps.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Streaming (S):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live stream video on Youtube is loaded, with a resolution of 1280×720 and bit rate of around 7.5 Mbps.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+ Video (D+V):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Combination of data and video traffic as described above.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+ Streaming (D+S):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Combination of data and streaming traffic as described above.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Initiated traffic on all clients for 2 minutes each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53;p28">
            <a:extLst>
              <a:ext uri="{FF2B5EF4-FFF2-40B4-BE49-F238E27FC236}">
                <a16:creationId xmlns:a16="http://schemas.microsoft.com/office/drawing/2014/main" id="{88B00297-97A4-4400-946B-A568F3497389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/>
          <p:nvPr/>
        </p:nvSpPr>
        <p:spPr>
          <a:xfrm>
            <a:off x="420838" y="548700"/>
            <a:ext cx="111558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2: LAA throughput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235688" y="5091688"/>
            <a:ext cx="121335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and Wi-Fi Clients are deployed close to the same location.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BS turns the transmission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Channel 157 because the SINR on this channel is -3 dB. 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transmission on unlicensed channel for Streaming traffic due to QoS (transmission only on licensed)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BS operates with a maximum transmission opportunity (TXOP) of 8ms on channel 149 and 153.</a:t>
            </a:r>
            <a:endParaRPr sz="19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40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620505" y="4425315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Clients at Center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0"/>
          <p:cNvSpPr txBox="1"/>
          <p:nvPr/>
        </p:nvSpPr>
        <p:spPr>
          <a:xfrm>
            <a:off x="4480560" y="4441805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Clients Close to Wi-Fi AP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0"/>
          <p:cNvSpPr txBox="1"/>
          <p:nvPr/>
        </p:nvSpPr>
        <p:spPr>
          <a:xfrm>
            <a:off x="8503920" y="4441805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Clients Close to LAA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060" y="1712607"/>
            <a:ext cx="3796560" cy="25603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1" name="Google Shape;39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6675" y="1712600"/>
            <a:ext cx="3924000" cy="25603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2" name="Google Shape;39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6725" y="1700550"/>
            <a:ext cx="4096300" cy="2584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3" name="Google Shape;393;p40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53;p28">
            <a:extLst>
              <a:ext uri="{FF2B5EF4-FFF2-40B4-BE49-F238E27FC236}">
                <a16:creationId xmlns:a16="http://schemas.microsoft.com/office/drawing/2014/main" id="{33A3DA79-9C3D-4736-8733-21456E4C5219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/>
          <p:nvPr/>
        </p:nvSpPr>
        <p:spPr>
          <a:xfrm>
            <a:off x="457200" y="685800"/>
            <a:ext cx="1161288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 2 Wi-Fi throughput, all clients at center</a:t>
            </a:r>
            <a:endParaRPr sz="29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1"/>
          <p:cNvSpPr txBox="1"/>
          <p:nvPr/>
        </p:nvSpPr>
        <p:spPr>
          <a:xfrm>
            <a:off x="586665" y="5410330"/>
            <a:ext cx="10881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transmission on channel 149 and 153 impacts the Wi-Fi/LAA scenario in terms of number of transmission streams, modulation coding schemes, Wi-Fi bandwidth scaling (e.g., 80 MHz to 40 MHz)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2284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2284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2284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1935480" y="4922520"/>
            <a:ext cx="3749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Wi-Fi/Wi-Fi Scenario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7513320" y="4922520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Wi-Fi/LAA Scenario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" name="Google Shape;4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50" y="1830605"/>
            <a:ext cx="4622124" cy="286704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0" name="Google Shape;41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224" y="1830605"/>
            <a:ext cx="4629882" cy="286704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153;p28">
            <a:extLst>
              <a:ext uri="{FF2B5EF4-FFF2-40B4-BE49-F238E27FC236}">
                <a16:creationId xmlns:a16="http://schemas.microsoft.com/office/drawing/2014/main" id="{93067A4D-5E4A-4E05-97D8-023D8639B452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/>
        </p:nvSpPr>
        <p:spPr>
          <a:xfrm>
            <a:off x="484909" y="491357"/>
            <a:ext cx="12070199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 2: Wi-Fi throughput, all clients close to Wi-Fi</a:t>
            </a:r>
            <a:endParaRPr sz="3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42"/>
          <p:cNvSpPr txBox="1"/>
          <p:nvPr/>
        </p:nvSpPr>
        <p:spPr>
          <a:xfrm>
            <a:off x="822949" y="5183525"/>
            <a:ext cx="11169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clients are close to Wi-Fi AP, the Wi-Fi AP and LAA BS are in a clear line of sight.</a:t>
            </a:r>
            <a:endParaRPr sz="17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streaming traffic on Wi-Fi does not have much impact on LAA transmission, since LAA transmits streaming traffic only on the licensed spectrum.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throughput on Xiaomi phone due to being limited by 11n only.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2284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42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2011680" y="4693920"/>
            <a:ext cx="3749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Wi-Fi/Wi-Fi Scenario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7545820" y="4758420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Wi-Fi/LAA Scenario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" name="Google Shape;4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655" y="1616932"/>
            <a:ext cx="4672812" cy="28972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7" name="Google Shape;4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4817" y="1616932"/>
            <a:ext cx="4624935" cy="28972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153;p28">
            <a:extLst>
              <a:ext uri="{FF2B5EF4-FFF2-40B4-BE49-F238E27FC236}">
                <a16:creationId xmlns:a16="http://schemas.microsoft.com/office/drawing/2014/main" id="{862E4FF0-D6E9-4198-B3C5-07602A4329E7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/>
          <p:nvPr/>
        </p:nvSpPr>
        <p:spPr>
          <a:xfrm>
            <a:off x="803564" y="644237"/>
            <a:ext cx="116130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 2: Wi-Fi throughput, all clients close to LAA</a:t>
            </a:r>
            <a:endParaRPr sz="29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43"/>
          <p:cNvSpPr txBox="1"/>
          <p:nvPr/>
        </p:nvSpPr>
        <p:spPr>
          <a:xfrm>
            <a:off x="454218" y="5272258"/>
            <a:ext cx="113829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the clients are distant from the Wi-Fi AP, even without LAA the throughput is low.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throughput decreases further when LAA transmits since there is additional interference from LAA as well, but the percentage decrease is less compared to the previous cases.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5793480" y="6475320"/>
            <a:ext cx="704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2011680" y="4846320"/>
            <a:ext cx="3749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Wi-Fi/Wi-Fi Scenario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7589520" y="4846320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Wi-Fi/LAA Scenario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3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3" name="Google Shape;4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250" y="1861637"/>
            <a:ext cx="4556528" cy="28322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4" name="Google Shape;44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528" y="1861637"/>
            <a:ext cx="4575227" cy="28322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153;p28">
            <a:extLst>
              <a:ext uri="{FF2B5EF4-FFF2-40B4-BE49-F238E27FC236}">
                <a16:creationId xmlns:a16="http://schemas.microsoft.com/office/drawing/2014/main" id="{CA4F997C-FF81-4985-8ABE-EDE08EF5BA3B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 and ongoing work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548640" y="1678320"/>
            <a:ext cx="11490960" cy="5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though Wi-Fi is deployed indoors and LAA outdoors, in typical outdoor Wi-Fi usage prevalent on college campuses, we observe a degradation of Wi-Fi performance.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2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hidden node scenario will impact association of Wi-Fi clients.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3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though LAA does not use the primary channel of a 80 MHz Wi-Fi AP, throughput of the Wi-Fi transmission over 80 MHz suffers. 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1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observed similar performance when all APs use Channel 149 as the primary channel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Wi-Fi clients are just associated, without transmitting any data, the LAA BS operates on all 3 channels.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continue to make measurements with different scenarios and combinations of all 3 APs: we welcome input on scenarios of interest to the community.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1903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53;p28">
            <a:extLst>
              <a:ext uri="{FF2B5EF4-FFF2-40B4-BE49-F238E27FC236}">
                <a16:creationId xmlns:a16="http://schemas.microsoft.com/office/drawing/2014/main" id="{F7CA46E2-3244-4ECE-937E-3DE39A1834C9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45"/>
          <p:cNvSpPr txBox="1"/>
          <p:nvPr/>
        </p:nvSpPr>
        <p:spPr>
          <a:xfrm>
            <a:off x="914400" y="1647725"/>
            <a:ext cx="10614600" cy="4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Sathya, M.I.C Rohman, and M.Ghosh, “Measurement-based coexistence studies of LAA &amp; Wi-Fi deployments in Chicago,”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Wireless Communication Magazine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November 2020.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 Sathya, SM Kala, M.I.C Rohman, M.Ghosh and S. Roy, “Standardization advances for cellular and Wi-Fi coexistence in the unlicensed 5 and 6 GHz bands,”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ACM GetMobile Magazine,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August 2020.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Mehrnoush, S. Roy, V. Sathya and M. Ghosh, “On the fairness of Wi-Fi and LTE-LAA coexistence,”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Transactions on Cognitive Communications and Networking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December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Sathya, M. Mehrnoush, M. Ghosh and S. Roy, “Energy detection based sensing of multiple Wi-Fi BSSs for LTE-U CSAT,”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Globecom 2018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December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Mehrnoush, V. Sathya, S. Roy, and M. Ghosh, “Analytical Modeling of Wi-Fi and LTE-LAA Coexistence: Throughput and Impact of Energy Detection Threshold,”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IEEE/ACM Transactions on Networking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vol. 26, pp. 1990 – 2003, August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Sathya, M. Mehrnoush, M. Ghosh and S. Roy, “Analysis of CSAT performance in Wi-Fi and LTE-U coexistence,”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Workshop on 5G Ultra-Dense Networks at ICC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May 20,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Sathya, M. Mehrnoush, M. Ghosh and S. Roy, “Association fairness in Wi-Fi and LTE-U coexistence,”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WCNC 2018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April 25,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M.I.C. Rochman, V. Sathya and M. Ghosh, “Impact of changing energy detection thresholds on fair coexistence of Wi-Fi and LTE in the unlicensed spectrum,”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WTS 2017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April 28, 2017.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0160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45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45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53;p28">
            <a:extLst>
              <a:ext uri="{FF2B5EF4-FFF2-40B4-BE49-F238E27FC236}">
                <a16:creationId xmlns:a16="http://schemas.microsoft.com/office/drawing/2014/main" id="{11B85B72-43D7-454D-8D5E-5FC7F571FC2A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The hidden-node problem has been well studied in the context of overlapping Wi-Fi APs. However, when Wi-Fi coexists with LAA, the hidden node problem is exacerbated since the well known RTS/CTS mechanism cannot be used to resolve contentions, resulting in throughput degradation for Wi-Fi. We have made careful measurements of this phenomenon in deployed LAA networks in the Chicago area and we present our measurement results in two locations: one in the IIT campus and one in the UChicago campus.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439650" y="558575"/>
            <a:ext cx="113127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LAA deployments in Chicago</a:t>
            </a: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828800"/>
            <a:ext cx="301716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4240" y="1828800"/>
            <a:ext cx="23400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872836" y="5602778"/>
            <a:ext cx="2341418" cy="3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@ UChicago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4463650" y="5677985"/>
            <a:ext cx="3350314" cy="4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@ Downtown Chicago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8046720" y="5556600"/>
            <a:ext cx="4114800" cy="209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Approximation of LAA BS @ Downtown in Jan 2020 AT&amp;T (blue), T-Mobile (green), Verizon (red)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350" y="1828800"/>
            <a:ext cx="2887599" cy="374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3;p28">
            <a:extLst>
              <a:ext uri="{FF2B5EF4-FFF2-40B4-BE49-F238E27FC236}">
                <a16:creationId xmlns:a16="http://schemas.microsoft.com/office/drawing/2014/main" id="{2126DB25-921A-48CA-BFE0-2CB5D936FD79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682700" y="485775"/>
            <a:ext cx="11064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Hidden Node Experiments</a:t>
            </a:r>
            <a:endParaRPr sz="3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457199" y="1550775"/>
            <a:ext cx="10598727" cy="46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1, IIT: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 hidden node scenario with a deployed T-Mobile LAA small cell coexisting with 5 Wi-Fi APs that we deployed to study performance in a controlled manner. We observe that the Wi-Fi clients experience association problems when they try to connect to their corresponding Wi-Fi APs. This is due to the LAA BS being unaware of the Wi-Fi AP’s transmission, and transmitting with the maximum transmission opportunity time (TXOP) of 8 ms.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2, UChicago: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hidden node scenario with a deployed AT&amp;T LAA small cell coexisting with the 3 Wi-Fi APs that we deployed inside the UChicago bookstore in close proximity to the outdoor LAA. We present one set of results where 5 Wi-Fi clients are associated with one AP, which operates with a 80 MHz bandwidth and primary channel 157. We performed three different kinds of experiments: (i) clients midway between LAA &amp; Wi-Fi, (ii) clients close to the Wi-Fi AP, and (iii) clients close to the LAA BS.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5793480" y="6475320"/>
            <a:ext cx="704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1005840" y="1097280"/>
            <a:ext cx="244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53;p28">
            <a:extLst>
              <a:ext uri="{FF2B5EF4-FFF2-40B4-BE49-F238E27FC236}">
                <a16:creationId xmlns:a16="http://schemas.microsoft.com/office/drawing/2014/main" id="{9EEC4DB3-A90C-4151-8768-F8DD7BD5135C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332511" y="644236"/>
            <a:ext cx="11568544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&amp; LAA Channelization for the experiments</a:t>
            </a: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80" y="1570680"/>
            <a:ext cx="11309400" cy="304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900545" y="5383877"/>
            <a:ext cx="10789920" cy="8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1: the T-Mobile LAA BS deployed at IIT uses channels 36, 40, and 44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2: the AT&amp;T LAA BS deployed at UChicago uses channels 149, 153, and 157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1645920" y="4486320"/>
            <a:ext cx="1463040" cy="91440"/>
          </a:xfrm>
          <a:custGeom>
            <a:avLst/>
            <a:gdLst/>
            <a:ahLst/>
            <a:cxnLst/>
            <a:rect l="l" t="t" r="r" b="b"/>
            <a:pathLst>
              <a:path w="4066" h="256" extrusionOk="0">
                <a:moveTo>
                  <a:pt x="0" y="127"/>
                </a:moveTo>
                <a:lnTo>
                  <a:pt x="809" y="0"/>
                </a:lnTo>
                <a:lnTo>
                  <a:pt x="809" y="63"/>
                </a:lnTo>
                <a:lnTo>
                  <a:pt x="3255" y="63"/>
                </a:lnTo>
                <a:lnTo>
                  <a:pt x="3255" y="0"/>
                </a:lnTo>
                <a:lnTo>
                  <a:pt x="4065" y="127"/>
                </a:lnTo>
                <a:lnTo>
                  <a:pt x="3255" y="255"/>
                </a:lnTo>
                <a:lnTo>
                  <a:pt x="3255" y="191"/>
                </a:lnTo>
                <a:lnTo>
                  <a:pt x="809" y="191"/>
                </a:lnTo>
                <a:lnTo>
                  <a:pt x="809" y="255"/>
                </a:lnTo>
                <a:lnTo>
                  <a:pt x="0" y="127"/>
                </a:lnTo>
              </a:path>
            </a:pathLst>
          </a:custGeom>
          <a:solidFill>
            <a:srgbClr val="0000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31"/>
          <p:cNvSpPr/>
          <p:nvPr/>
        </p:nvSpPr>
        <p:spPr>
          <a:xfrm>
            <a:off x="3200400" y="4486320"/>
            <a:ext cx="6035040" cy="91440"/>
          </a:xfrm>
          <a:custGeom>
            <a:avLst/>
            <a:gdLst/>
            <a:ahLst/>
            <a:cxnLst/>
            <a:rect l="l" t="t" r="r" b="b"/>
            <a:pathLst>
              <a:path w="16766" h="256" extrusionOk="0">
                <a:moveTo>
                  <a:pt x="0" y="127"/>
                </a:moveTo>
                <a:lnTo>
                  <a:pt x="3337" y="0"/>
                </a:lnTo>
                <a:lnTo>
                  <a:pt x="3337" y="63"/>
                </a:lnTo>
                <a:lnTo>
                  <a:pt x="13427" y="63"/>
                </a:lnTo>
                <a:lnTo>
                  <a:pt x="13427" y="0"/>
                </a:lnTo>
                <a:lnTo>
                  <a:pt x="16765" y="127"/>
                </a:lnTo>
                <a:lnTo>
                  <a:pt x="13427" y="255"/>
                </a:lnTo>
                <a:lnTo>
                  <a:pt x="13427" y="191"/>
                </a:lnTo>
                <a:lnTo>
                  <a:pt x="3337" y="191"/>
                </a:lnTo>
                <a:lnTo>
                  <a:pt x="3337" y="255"/>
                </a:lnTo>
                <a:lnTo>
                  <a:pt x="0" y="127"/>
                </a:lnTo>
              </a:path>
            </a:pathLst>
          </a:custGeom>
          <a:solidFill>
            <a:srgbClr val="95231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31"/>
          <p:cNvSpPr/>
          <p:nvPr/>
        </p:nvSpPr>
        <p:spPr>
          <a:xfrm>
            <a:off x="9326905" y="4486320"/>
            <a:ext cx="1828796" cy="91440"/>
          </a:xfrm>
          <a:custGeom>
            <a:avLst/>
            <a:gdLst/>
            <a:ahLst/>
            <a:cxnLst/>
            <a:rect l="l" t="t" r="r" b="b"/>
            <a:pathLst>
              <a:path w="5082" h="256" extrusionOk="0">
                <a:moveTo>
                  <a:pt x="0" y="127"/>
                </a:moveTo>
                <a:lnTo>
                  <a:pt x="1011" y="0"/>
                </a:lnTo>
                <a:lnTo>
                  <a:pt x="1011" y="63"/>
                </a:lnTo>
                <a:lnTo>
                  <a:pt x="4069" y="63"/>
                </a:lnTo>
                <a:lnTo>
                  <a:pt x="4069" y="0"/>
                </a:lnTo>
                <a:lnTo>
                  <a:pt x="5081" y="127"/>
                </a:lnTo>
                <a:lnTo>
                  <a:pt x="4069" y="255"/>
                </a:lnTo>
                <a:lnTo>
                  <a:pt x="4069" y="191"/>
                </a:lnTo>
                <a:lnTo>
                  <a:pt x="1011" y="191"/>
                </a:lnTo>
                <a:lnTo>
                  <a:pt x="1011" y="255"/>
                </a:lnTo>
                <a:lnTo>
                  <a:pt x="0" y="127"/>
                </a:lnTo>
              </a:path>
            </a:pathLst>
          </a:custGeom>
          <a:solidFill>
            <a:srgbClr val="0000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31"/>
          <p:cNvSpPr txBox="1"/>
          <p:nvPr/>
        </p:nvSpPr>
        <p:spPr>
          <a:xfrm>
            <a:off x="1920240" y="4594320"/>
            <a:ext cx="13716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4317120" y="4596840"/>
            <a:ext cx="45720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DFS (Dynamic Frequency Switching)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requirement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9601200" y="4548390"/>
            <a:ext cx="13716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53;p28">
            <a:extLst>
              <a:ext uri="{FF2B5EF4-FFF2-40B4-BE49-F238E27FC236}">
                <a16:creationId xmlns:a16="http://schemas.microsoft.com/office/drawing/2014/main" id="{A4DDCD7C-6A78-48A4-9726-D9D9FE5A48A8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Client Association Problem</a:t>
            </a: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731520" y="2031022"/>
            <a:ext cx="5760720" cy="388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two ways Wi-Fi clients can discover APs: passive and active scanning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transmission in this process are unicast, except beacon and probe request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hidden node problem or high interference, association process may be timed out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040" y="2377440"/>
            <a:ext cx="5474160" cy="313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53;p28">
            <a:extLst>
              <a:ext uri="{FF2B5EF4-FFF2-40B4-BE49-F238E27FC236}">
                <a16:creationId xmlns:a16="http://schemas.microsoft.com/office/drawing/2014/main" id="{5ED13C65-9683-4AE4-9239-0E121E15BABB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1: IIT Campus</a:t>
            </a: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3400" y="1119240"/>
            <a:ext cx="3840480" cy="2908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/>
          <p:nvPr/>
        </p:nvSpPr>
        <p:spPr>
          <a:xfrm>
            <a:off x="9052560" y="1358280"/>
            <a:ext cx="365760" cy="653400"/>
          </a:xfrm>
          <a:custGeom>
            <a:avLst/>
            <a:gdLst/>
            <a:ahLst/>
            <a:cxnLst/>
            <a:rect l="l" t="t" r="r" b="b"/>
            <a:pathLst>
              <a:path w="1018" h="1817" extrusionOk="0">
                <a:moveTo>
                  <a:pt x="508" y="0"/>
                </a:moveTo>
                <a:lnTo>
                  <a:pt x="1017" y="1816"/>
                </a:lnTo>
                <a:lnTo>
                  <a:pt x="0" y="1816"/>
                </a:lnTo>
                <a:lnTo>
                  <a:pt x="508" y="0"/>
                </a:ln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33"/>
          <p:cNvSpPr/>
          <p:nvPr/>
        </p:nvSpPr>
        <p:spPr>
          <a:xfrm>
            <a:off x="9418320" y="1554480"/>
            <a:ext cx="274320" cy="274320"/>
          </a:xfrm>
          <a:prstGeom prst="ellipse">
            <a:avLst/>
          </a:prstGeom>
          <a:solidFill>
            <a:srgbClr val="CE181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9966960" y="2821320"/>
            <a:ext cx="365760" cy="653400"/>
          </a:xfrm>
          <a:custGeom>
            <a:avLst/>
            <a:gdLst/>
            <a:ahLst/>
            <a:cxnLst/>
            <a:rect l="l" t="t" r="r" b="b"/>
            <a:pathLst>
              <a:path w="1018" h="1817" extrusionOk="0">
                <a:moveTo>
                  <a:pt x="508" y="0"/>
                </a:moveTo>
                <a:lnTo>
                  <a:pt x="1017" y="1816"/>
                </a:lnTo>
                <a:lnTo>
                  <a:pt x="0" y="1816"/>
                </a:lnTo>
                <a:lnTo>
                  <a:pt x="508" y="0"/>
                </a:lnTo>
              </a:path>
            </a:pathLst>
          </a:custGeom>
          <a:solidFill>
            <a:srgbClr val="00A65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12" name="Google Shape;21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9520" y="4164840"/>
            <a:ext cx="4114800" cy="21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/>
          <p:nvPr/>
        </p:nvSpPr>
        <p:spPr>
          <a:xfrm>
            <a:off x="9875520" y="4833000"/>
            <a:ext cx="365760" cy="653400"/>
          </a:xfrm>
          <a:custGeom>
            <a:avLst/>
            <a:gdLst/>
            <a:ahLst/>
            <a:cxnLst/>
            <a:rect l="l" t="t" r="r" b="b"/>
            <a:pathLst>
              <a:path w="1018" h="1817" extrusionOk="0">
                <a:moveTo>
                  <a:pt x="508" y="0"/>
                </a:moveTo>
                <a:lnTo>
                  <a:pt x="1017" y="1816"/>
                </a:lnTo>
                <a:lnTo>
                  <a:pt x="0" y="1816"/>
                </a:lnTo>
                <a:lnTo>
                  <a:pt x="508" y="0"/>
                </a:ln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33"/>
          <p:cNvSpPr/>
          <p:nvPr/>
        </p:nvSpPr>
        <p:spPr>
          <a:xfrm>
            <a:off x="10241280" y="448056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10241280" y="448056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7955280" y="118872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10241280" y="5943600"/>
            <a:ext cx="274320" cy="274320"/>
          </a:xfrm>
          <a:prstGeom prst="ellipse">
            <a:avLst/>
          </a:prstGeom>
          <a:solidFill>
            <a:srgbClr val="CE181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10607040" y="5669280"/>
            <a:ext cx="822960" cy="52128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at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Sidewalk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512800" y="1695900"/>
            <a:ext cx="6289500" cy="4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32000" marR="0" lvl="0" indent="-32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Indoors: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24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Wi-Fi APs connected to the IIT network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Laptops running Wireshark in monitor mode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just" rtl="0">
              <a:lnSpc>
                <a:spcPct val="100000"/>
              </a:lnSpc>
              <a:spcBef>
                <a:spcPts val="1191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Outdoors: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T-Mobile on a pole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Wi-Fi clients (Google Pixel 3, Samsung S10, Xiaomi A2, OnePlus 6, Chuwi Hi9)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LAA client (Google Pixel 3)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55419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9784137" y="1495300"/>
            <a:ext cx="1188600" cy="7314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 (Wi-Fi and LAA on the sidewalk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10379050" y="3075963"/>
            <a:ext cx="1534800" cy="555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 BS at corner of 35</a:t>
            </a:r>
            <a:r>
              <a:rPr lang="en-US" sz="13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state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8467200" y="2557850"/>
            <a:ext cx="895500" cy="4002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IIT Tower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53;p28">
            <a:extLst>
              <a:ext uri="{FF2B5EF4-FFF2-40B4-BE49-F238E27FC236}">
                <a16:creationId xmlns:a16="http://schemas.microsoft.com/office/drawing/2014/main" id="{085C0FCF-3A06-41EF-97D5-DC78C4545FE0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914400" y="685800"/>
            <a:ext cx="1106424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1, contd.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457200" y="1645920"/>
            <a:ext cx="5943600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32000" marR="0" lvl="0" indent="-32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Distances: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just" rtl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98 m (322 ft) between LAA BS and clients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m (39 ft) between Wi-Fi APs and clients, due to elevation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just" rtl="0">
              <a:lnSpc>
                <a:spcPct val="100000"/>
              </a:lnSpc>
              <a:spcBef>
                <a:spcPts val="119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clients have good signals to their corresponding AP/BS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just" rtl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RSSI at the Wi-Fi clients is around -35 dBm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SINR at the LAA client is around 18 dB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just" rtl="0">
              <a:lnSpc>
                <a:spcPct val="100000"/>
              </a:lnSpc>
              <a:spcBef>
                <a:spcPts val="119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signal is very weak at the APs, and vice versa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just" rtl="0">
              <a:lnSpc>
                <a:spcPct val="100000"/>
              </a:lnSpc>
              <a:spcBef>
                <a:spcPts val="2409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 condition for a hidden node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72565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1005840" y="1097280"/>
            <a:ext cx="2448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0" y="1554480"/>
            <a:ext cx="5303520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/>
          <p:nvPr/>
        </p:nvSpPr>
        <p:spPr>
          <a:xfrm>
            <a:off x="8412480" y="1645920"/>
            <a:ext cx="365760" cy="1110600"/>
          </a:xfrm>
          <a:custGeom>
            <a:avLst/>
            <a:gdLst/>
            <a:ahLst/>
            <a:cxnLst/>
            <a:rect l="l" t="t" r="r" b="b"/>
            <a:pathLst>
              <a:path w="1018" h="3087" extrusionOk="0">
                <a:moveTo>
                  <a:pt x="508" y="0"/>
                </a:moveTo>
                <a:lnTo>
                  <a:pt x="1017" y="3086"/>
                </a:lnTo>
                <a:lnTo>
                  <a:pt x="0" y="3086"/>
                </a:lnTo>
                <a:lnTo>
                  <a:pt x="508" y="0"/>
                </a:ln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4"/>
          <p:cNvSpPr/>
          <p:nvPr/>
        </p:nvSpPr>
        <p:spPr>
          <a:xfrm>
            <a:off x="7223760" y="164592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8869680" y="2377440"/>
            <a:ext cx="274320" cy="274320"/>
          </a:xfrm>
          <a:prstGeom prst="ellipse">
            <a:avLst/>
          </a:prstGeom>
          <a:solidFill>
            <a:srgbClr val="CE181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9692640" y="4741560"/>
            <a:ext cx="365760" cy="653400"/>
          </a:xfrm>
          <a:custGeom>
            <a:avLst/>
            <a:gdLst/>
            <a:ahLst/>
            <a:cxnLst/>
            <a:rect l="l" t="t" r="r" b="b"/>
            <a:pathLst>
              <a:path w="1018" h="1817" extrusionOk="0">
                <a:moveTo>
                  <a:pt x="508" y="0"/>
                </a:moveTo>
                <a:lnTo>
                  <a:pt x="1017" y="1816"/>
                </a:lnTo>
                <a:lnTo>
                  <a:pt x="0" y="1816"/>
                </a:lnTo>
                <a:lnTo>
                  <a:pt x="508" y="0"/>
                </a:lnTo>
              </a:path>
            </a:pathLst>
          </a:custGeom>
          <a:solidFill>
            <a:srgbClr val="00A65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34"/>
          <p:cNvSpPr txBox="1"/>
          <p:nvPr/>
        </p:nvSpPr>
        <p:spPr>
          <a:xfrm>
            <a:off x="9337320" y="5477040"/>
            <a:ext cx="1818360" cy="64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BS (outdoor)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 rot="4177782">
            <a:off x="8288266" y="3670453"/>
            <a:ext cx="2324941" cy="127148"/>
          </a:xfrm>
          <a:custGeom>
            <a:avLst/>
            <a:gdLst/>
            <a:ahLst/>
            <a:cxnLst/>
            <a:rect l="l" t="t" r="r" b="b"/>
            <a:pathLst>
              <a:path w="7011" h="548" extrusionOk="0">
                <a:moveTo>
                  <a:pt x="0" y="277"/>
                </a:moveTo>
                <a:lnTo>
                  <a:pt x="1007" y="5"/>
                </a:lnTo>
                <a:lnTo>
                  <a:pt x="1201" y="139"/>
                </a:lnTo>
                <a:lnTo>
                  <a:pt x="5418" y="134"/>
                </a:lnTo>
                <a:lnTo>
                  <a:pt x="5226" y="0"/>
                </a:lnTo>
                <a:lnTo>
                  <a:pt x="7010" y="268"/>
                </a:lnTo>
                <a:lnTo>
                  <a:pt x="6002" y="542"/>
                </a:lnTo>
                <a:lnTo>
                  <a:pt x="5808" y="406"/>
                </a:lnTo>
                <a:lnTo>
                  <a:pt x="1590" y="411"/>
                </a:lnTo>
                <a:lnTo>
                  <a:pt x="1784" y="547"/>
                </a:lnTo>
                <a:lnTo>
                  <a:pt x="0" y="277"/>
                </a:lnTo>
              </a:path>
            </a:pathLst>
          </a:custGeom>
          <a:solidFill>
            <a:srgbClr val="FAA61A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34"/>
          <p:cNvSpPr/>
          <p:nvPr/>
        </p:nvSpPr>
        <p:spPr>
          <a:xfrm rot="3495000">
            <a:off x="8699400" y="2176200"/>
            <a:ext cx="274320" cy="182880"/>
          </a:xfrm>
          <a:custGeom>
            <a:avLst/>
            <a:gdLst/>
            <a:ahLst/>
            <a:cxnLst/>
            <a:rect l="l" t="t" r="r" b="b"/>
            <a:pathLst>
              <a:path w="764" h="510" extrusionOk="0">
                <a:moveTo>
                  <a:pt x="0" y="254"/>
                </a:moveTo>
                <a:lnTo>
                  <a:pt x="150" y="0"/>
                </a:lnTo>
                <a:lnTo>
                  <a:pt x="151" y="127"/>
                </a:lnTo>
                <a:lnTo>
                  <a:pt x="611" y="127"/>
                </a:lnTo>
                <a:lnTo>
                  <a:pt x="610" y="0"/>
                </a:lnTo>
                <a:lnTo>
                  <a:pt x="763" y="254"/>
                </a:lnTo>
                <a:lnTo>
                  <a:pt x="611" y="509"/>
                </a:lnTo>
                <a:lnTo>
                  <a:pt x="610" y="381"/>
                </a:lnTo>
                <a:lnTo>
                  <a:pt x="150" y="381"/>
                </a:lnTo>
                <a:lnTo>
                  <a:pt x="151" y="509"/>
                </a:lnTo>
                <a:lnTo>
                  <a:pt x="0" y="254"/>
                </a:lnTo>
              </a:path>
            </a:pathLst>
          </a:custGeom>
          <a:solidFill>
            <a:srgbClr val="F5822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4"/>
          <p:cNvSpPr/>
          <p:nvPr/>
        </p:nvSpPr>
        <p:spPr>
          <a:xfrm>
            <a:off x="9053275" y="1750675"/>
            <a:ext cx="1317000" cy="5352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m (39 ft)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(at elevation)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9337324" y="2377450"/>
            <a:ext cx="1188600" cy="7314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 (Wi-Fi and LAA) on the sidewalk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9692650" y="3466413"/>
            <a:ext cx="849600" cy="5352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98 m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(323 ft)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53;p28">
            <a:extLst>
              <a:ext uri="{FF2B5EF4-FFF2-40B4-BE49-F238E27FC236}">
                <a16:creationId xmlns:a16="http://schemas.microsoft.com/office/drawing/2014/main" id="{CEE29BB2-B8E5-44C2-A18E-4C66201152AE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/>
        </p:nvSpPr>
        <p:spPr>
          <a:xfrm>
            <a:off x="579240" y="581040"/>
            <a:ext cx="116130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1: Wi-Fi AP Configurations</a:t>
            </a: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822960" y="5212080"/>
            <a:ext cx="11277720" cy="176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vary the primary channel around Channels 36, 40, and 44 which are being used by LAA.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channel is important for backward compatibility and management packets (beacon)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20 MHz was captured by Wireshark, therefore we do not present the throughput performance of the “Varying 40” and “Varying 80” configurations above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400" y="1550001"/>
            <a:ext cx="4861449" cy="15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8800" y="2223687"/>
            <a:ext cx="5092250" cy="8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5">
            <a:alphaModFix/>
          </a:blip>
          <a:srcRect t="15211"/>
          <a:stretch/>
        </p:blipFill>
        <p:spPr>
          <a:xfrm>
            <a:off x="989075" y="3660320"/>
            <a:ext cx="5292324" cy="107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6">
            <a:alphaModFix/>
          </a:blip>
          <a:srcRect t="12778"/>
          <a:stretch/>
        </p:blipFill>
        <p:spPr>
          <a:xfrm>
            <a:off x="6370949" y="3461368"/>
            <a:ext cx="5176473" cy="127004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7584500" y="3021738"/>
            <a:ext cx="21054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Varying 20 MHz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2449425" y="3084200"/>
            <a:ext cx="21054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Fixed 20 MHz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2401075" y="4747638"/>
            <a:ext cx="21054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Varying 40 MHz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7672950" y="4744775"/>
            <a:ext cx="21054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Varying 80 MHz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3;p28">
            <a:extLst>
              <a:ext uri="{FF2B5EF4-FFF2-40B4-BE49-F238E27FC236}">
                <a16:creationId xmlns:a16="http://schemas.microsoft.com/office/drawing/2014/main" id="{3A829D53-BF89-4CF4-9A0F-221B0BE595BB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2399</Words>
  <Application>Microsoft Office PowerPoint</Application>
  <PresentationFormat>Widescreen</PresentationFormat>
  <Paragraphs>338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Noto Sans Symbols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Myles (amyles)</dc:creator>
  <cp:lastModifiedBy>Andrew Myles (amyles)</cp:lastModifiedBy>
  <cp:revision>2</cp:revision>
  <dcterms:modified xsi:type="dcterms:W3CDTF">2021-01-11T02:46:39Z</dcterms:modified>
</cp:coreProperties>
</file>