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10">
  <p:sldMasterIdLst>
    <p:sldMasterId id="2147483648" r:id="rId1"/>
  </p:sldMasterIdLst>
  <p:notesMasterIdLst>
    <p:notesMasterId r:id="rId18"/>
  </p:notesMasterIdLst>
  <p:handoutMasterIdLst>
    <p:handoutMasterId r:id="rId19"/>
  </p:handoutMasterIdLst>
  <p:sldIdLst>
    <p:sldId id="256" r:id="rId2"/>
    <p:sldId id="328" r:id="rId3"/>
    <p:sldId id="329" r:id="rId4"/>
    <p:sldId id="345" r:id="rId5"/>
    <p:sldId id="359" r:id="rId6"/>
    <p:sldId id="353" r:id="rId7"/>
    <p:sldId id="357" r:id="rId8"/>
    <p:sldId id="344" r:id="rId9"/>
    <p:sldId id="334" r:id="rId10"/>
    <p:sldId id="346" r:id="rId11"/>
    <p:sldId id="358" r:id="rId12"/>
    <p:sldId id="351" r:id="rId13"/>
    <p:sldId id="349" r:id="rId14"/>
    <p:sldId id="350" r:id="rId15"/>
    <p:sldId id="348" r:id="rId16"/>
    <p:sldId id="35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328"/>
            <p14:sldId id="329"/>
            <p14:sldId id="345"/>
            <p14:sldId id="359"/>
            <p14:sldId id="353"/>
            <p14:sldId id="357"/>
            <p14:sldId id="344"/>
            <p14:sldId id="334"/>
            <p14:sldId id="346"/>
            <p14:sldId id="358"/>
            <p14:sldId id="351"/>
            <p14:sldId id="349"/>
            <p14:sldId id="350"/>
            <p14:sldId id="348"/>
            <p14:sldId id="35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 id="2" name="Segev, Jonathan" initials="SJ [2]" lastIdx="3" clrIdx="1">
    <p:extLst>
      <p:ext uri="{19B8F6BF-5375-455C-9EA6-DF929625EA0E}">
        <p15:presenceInfo xmlns:p15="http://schemas.microsoft.com/office/powerpoint/2012/main" userId="S::jonathan.segev@intel.com::7c67a1b0-8725-4553-8055-0888dbcaef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05" autoAdjust="0"/>
    <p:restoredTop sz="94267" autoAdjust="0"/>
  </p:normalViewPr>
  <p:slideViewPr>
    <p:cSldViewPr>
      <p:cViewPr varScale="1">
        <p:scale>
          <a:sx n="63" d="100"/>
          <a:sy n="63" d="100"/>
        </p:scale>
        <p:origin x="41" y="338"/>
      </p:cViewPr>
      <p:guideLst>
        <p:guide orient="horz" pos="2160"/>
        <p:guide pos="3840"/>
      </p:guideLst>
    </p:cSldViewPr>
  </p:slideViewPr>
  <p:outlineViewPr>
    <p:cViewPr varScale="1">
      <p:scale>
        <a:sx n="170" d="200"/>
        <a:sy n="170" d="200"/>
      </p:scale>
      <p:origin x="0" y="-466982"/>
    </p:cViewPr>
  </p:outlineViewPr>
  <p:notesTextViewPr>
    <p:cViewPr>
      <p:scale>
        <a:sx n="100" d="100"/>
        <a:sy n="100" d="100"/>
      </p:scale>
      <p:origin x="0" y="0"/>
    </p:cViewPr>
  </p:notesTextViewPr>
  <p:notesViewPr>
    <p:cSldViewPr>
      <p:cViewPr varScale="1">
        <p:scale>
          <a:sx n="61" d="100"/>
          <a:sy n="61" d="100"/>
        </p:scale>
        <p:origin x="1910" y="29"/>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R. Want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1981201"/>
            <a:ext cx="10361084" cy="4494213"/>
          </a:xfrm>
        </p:spPr>
        <p:txBody>
          <a:bodyPr/>
          <a:lstStyle>
            <a:lvl1pPr>
              <a:buFont typeface="Arial" panose="020B0604020202020204" pitchFamily="34" charset="0"/>
              <a:buChar char="•"/>
              <a:defRPr sz="2000" b="0"/>
            </a:lvl1pPr>
            <a:lvl2pPr marL="800100" indent="-342900">
              <a:buFont typeface="System Font Regular"/>
              <a:buChar char="-"/>
              <a:defRPr sz="1800"/>
            </a:lvl2pPr>
            <a:lvl3pPr marL="1200150" indent="-285750">
              <a:buFont typeface="System Font Regular"/>
              <a:buChar char="-"/>
              <a:defRPr sz="1600"/>
            </a:lvl3pPr>
            <a:lvl4pPr marL="1657350" indent="-285750">
              <a:buFont typeface="System Font Regular"/>
              <a:buChar char="-"/>
              <a:defRPr sz="1400"/>
            </a:lvl4pPr>
            <a:lvl5pPr marL="2114550" indent="-285750">
              <a:buFont typeface="System Font Regular"/>
              <a:buChar cha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itle 8"/>
          <p:cNvSpPr>
            <a:spLocks noGrp="1"/>
          </p:cNvSpPr>
          <p:nvPr>
            <p:ph type="title"/>
          </p:nvPr>
        </p:nvSpPr>
        <p:spPr/>
        <p:txBody>
          <a:bodyPr/>
          <a:lstStyle/>
          <a:p>
            <a:r>
              <a:rPr lang="en-US"/>
              <a:t>Click to edit Master title style</a:t>
            </a:r>
          </a:p>
        </p:txBody>
      </p:sp>
      <p:sp>
        <p:nvSpPr>
          <p:cNvPr id="15" name="Date Placeholder 14"/>
          <p:cNvSpPr>
            <a:spLocks noGrp="1"/>
          </p:cNvSpPr>
          <p:nvPr>
            <p:ph type="dt" idx="10"/>
          </p:nvPr>
        </p:nvSpPr>
        <p:spPr/>
        <p:txBody>
          <a:bodyPr/>
          <a:lstStyle/>
          <a:p>
            <a:r>
              <a:rPr lang="en-US"/>
              <a:t>February 2021</a:t>
            </a:r>
            <a:endParaRPr lang="en-GB" dirty="0"/>
          </a:p>
        </p:txBody>
      </p:sp>
      <p:sp>
        <p:nvSpPr>
          <p:cNvPr id="16" name="Footer Placeholder 15"/>
          <p:cNvSpPr>
            <a:spLocks noGrp="1"/>
          </p:cNvSpPr>
          <p:nvPr>
            <p:ph type="ftr" idx="11"/>
          </p:nvPr>
        </p:nvSpPr>
        <p:spPr/>
        <p:txBody>
          <a:bodyPr/>
          <a:lstStyle/>
          <a:p>
            <a:r>
              <a:rPr lang="en-GB"/>
              <a:t>R. Want</a:t>
            </a:r>
            <a:endParaRPr lang="en-GB" dirty="0"/>
          </a:p>
        </p:txBody>
      </p:sp>
      <p:sp>
        <p:nvSpPr>
          <p:cNvPr id="17" name="Slide Number Placeholder 16"/>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R. Want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buFont typeface="Arial" panose="020B0604020202020204" pitchFamily="34" charset="0"/>
              <a:buChar char="•"/>
              <a:defRPr sz="2000" b="0"/>
            </a:lvl1pPr>
            <a:lvl2pPr marL="742950" indent="-285750">
              <a:buFont typeface="System Font Regular"/>
              <a:buChar char="-"/>
              <a:defRPr sz="1800"/>
            </a:lvl2pPr>
            <a:lvl3pPr marL="1200150" indent="-285750">
              <a:buFont typeface="System Font Regular"/>
              <a:buChar char="-"/>
              <a:defRPr sz="1600"/>
            </a:lvl3pPr>
            <a:lvl4pPr marL="1657350" indent="-285750">
              <a:buFont typeface="System Font Regular"/>
              <a:buChar char="-"/>
              <a:defRPr sz="1400"/>
            </a:lvl4pPr>
            <a:lvl5pPr marL="2114550" indent="-285750">
              <a:buFont typeface="System Font Regular"/>
              <a:buChar cha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5484" y="1981201"/>
            <a:ext cx="5080000" cy="4113213"/>
          </a:xfrm>
        </p:spPr>
        <p:txBody>
          <a:bodyPr/>
          <a:lstStyle>
            <a:lvl1pPr>
              <a:buFont typeface="Arial" panose="020B0604020202020204" pitchFamily="34" charset="0"/>
              <a:buChar char="•"/>
              <a:defRPr sz="2000" b="0"/>
            </a:lvl1pPr>
            <a:lvl2pPr marL="742950" indent="-285750">
              <a:buFont typeface="System Font Regular"/>
              <a:buChar char="-"/>
              <a:defRPr sz="1800"/>
            </a:lvl2pPr>
            <a:lvl3pPr marL="1200150" indent="-285750">
              <a:buFont typeface="System Font Regular"/>
              <a:buChar char="-"/>
              <a:defRPr sz="1600"/>
            </a:lvl3pPr>
            <a:lvl4pPr marL="1657350" indent="-285750">
              <a:buFont typeface="System Font Regular"/>
              <a:buChar char="-"/>
              <a:defRPr sz="1400"/>
            </a:lvl4pPr>
            <a:lvl5pPr marL="2114550" indent="-285750">
              <a:buFont typeface="System Font Regular"/>
              <a:buChar cha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R. Want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 Want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R. Want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R. Want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R. Want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R. Want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 Want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09o4o2o1"/><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764704"/>
            <a:ext cx="10363200" cy="11393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Versioning for PHY Security</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2021-02-15</a:t>
            </a:r>
            <a:endParaRPr lang="en-GB" sz="2000" b="0" dirty="0"/>
          </a:p>
        </p:txBody>
      </p:sp>
      <p:sp>
        <p:nvSpPr>
          <p:cNvPr id="6" name="Date Placeholder 3"/>
          <p:cNvSpPr>
            <a:spLocks noGrp="1"/>
          </p:cNvSpPr>
          <p:nvPr>
            <p:ph type="dt" idx="10"/>
          </p:nvPr>
        </p:nvSpPr>
        <p:spPr/>
        <p:txBody>
          <a:bodyPr/>
          <a:lstStyle/>
          <a:p>
            <a:r>
              <a:rPr lang="en-US"/>
              <a:t>February 2021</a:t>
            </a:r>
            <a:endParaRPr lang="en-GB" dirty="0"/>
          </a:p>
        </p:txBody>
      </p:sp>
      <p:sp>
        <p:nvSpPr>
          <p:cNvPr id="7" name="Footer Placeholder 4"/>
          <p:cNvSpPr>
            <a:spLocks noGrp="1"/>
          </p:cNvSpPr>
          <p:nvPr>
            <p:ph type="ftr" idx="11"/>
          </p:nvPr>
        </p:nvSpPr>
        <p:spPr/>
        <p:txBody>
          <a:bodyPr/>
          <a:lstStyle/>
          <a:p>
            <a:r>
              <a:rPr lang="en-GB"/>
              <a:t>R. Want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2723" y="2017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097291845"/>
              </p:ext>
            </p:extLst>
          </p:nvPr>
        </p:nvGraphicFramePr>
        <p:xfrm>
          <a:off x="1775520" y="2564904"/>
          <a:ext cx="9721080" cy="3706100"/>
        </p:xfrm>
        <a:graphic>
          <a:graphicData uri="http://schemas.openxmlformats.org/drawingml/2006/table">
            <a:tbl>
              <a:tblPr firstRow="1" bandRow="1">
                <a:tableStyleId>{073A0DAA-6AF3-43AB-8588-CEC1D06C72B9}</a:tableStyleId>
              </a:tblPr>
              <a:tblGrid>
                <a:gridCol w="2430270">
                  <a:extLst>
                    <a:ext uri="{9D8B030D-6E8A-4147-A177-3AD203B41FA5}">
                      <a16:colId xmlns:a16="http://schemas.microsoft.com/office/drawing/2014/main" val="2203869494"/>
                    </a:ext>
                  </a:extLst>
                </a:gridCol>
                <a:gridCol w="2430270">
                  <a:extLst>
                    <a:ext uri="{9D8B030D-6E8A-4147-A177-3AD203B41FA5}">
                      <a16:colId xmlns:a16="http://schemas.microsoft.com/office/drawing/2014/main" val="2482202455"/>
                    </a:ext>
                  </a:extLst>
                </a:gridCol>
                <a:gridCol w="1591865">
                  <a:extLst>
                    <a:ext uri="{9D8B030D-6E8A-4147-A177-3AD203B41FA5}">
                      <a16:colId xmlns:a16="http://schemas.microsoft.com/office/drawing/2014/main" val="1328456586"/>
                    </a:ext>
                  </a:extLst>
                </a:gridCol>
                <a:gridCol w="3268675">
                  <a:extLst>
                    <a:ext uri="{9D8B030D-6E8A-4147-A177-3AD203B41FA5}">
                      <a16:colId xmlns:a16="http://schemas.microsoft.com/office/drawing/2014/main" val="3993063271"/>
                    </a:ext>
                  </a:extLst>
                </a:gridCol>
              </a:tblGrid>
              <a:tr h="523214">
                <a:tc>
                  <a:txBody>
                    <a:bodyPr/>
                    <a:lstStyle/>
                    <a:p>
                      <a:r>
                        <a:rPr lang="en-US"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8944399"/>
                  </a:ext>
                </a:extLst>
              </a:tr>
              <a:tr h="530481">
                <a:tc>
                  <a:txBody>
                    <a:bodyPr/>
                    <a:lstStyle/>
                    <a:p>
                      <a:r>
                        <a:rPr lang="en-US" dirty="0">
                          <a:solidFill>
                            <a:schemeClr val="tx1"/>
                          </a:solidFill>
                        </a:rPr>
                        <a:t>Roy Want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Google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roywant@google.com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9644247"/>
                  </a:ext>
                </a:extLst>
              </a:tr>
              <a:tr h="530481">
                <a:tc>
                  <a:txBody>
                    <a:bodyPr/>
                    <a:lstStyle/>
                    <a:p>
                      <a:r>
                        <a:rPr lang="en-US" dirty="0" err="1">
                          <a:solidFill>
                            <a:schemeClr val="tx1"/>
                          </a:solidFill>
                        </a:rPr>
                        <a:t>Mingguang</a:t>
                      </a:r>
                      <a:r>
                        <a:rPr lang="en-US" dirty="0">
                          <a:solidFill>
                            <a:schemeClr val="tx1"/>
                          </a:solidFill>
                        </a:rPr>
                        <a:t> Xu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Google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mingguangxu@google.com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7036475"/>
                  </a:ext>
                </a:extLst>
              </a:tr>
              <a:tr h="530481">
                <a:tc>
                  <a:txBody>
                    <a:bodyPr/>
                    <a:lstStyle/>
                    <a:p>
                      <a:r>
                        <a:rPr lang="en-US" dirty="0">
                          <a:solidFill>
                            <a:schemeClr val="tx1"/>
                          </a:solidFill>
                        </a:rPr>
                        <a:t>Raymond Hayes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Google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hayesr@google.cm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3057352"/>
                  </a:ext>
                </a:extLst>
              </a:tr>
              <a:tr h="530481">
                <a:tc>
                  <a:txBody>
                    <a:bodyPr/>
                    <a:lstStyle/>
                    <a:p>
                      <a:r>
                        <a:rPr lang="en-US" dirty="0" smtClean="0">
                          <a:solidFill>
                            <a:schemeClr val="tx1"/>
                          </a:solidFill>
                        </a:rPr>
                        <a:t>Jonathan </a:t>
                      </a:r>
                      <a:r>
                        <a:rPr lang="en-US" dirty="0" err="1" smtClean="0">
                          <a:solidFill>
                            <a:schemeClr val="tx1"/>
                          </a:solidFill>
                        </a:rPr>
                        <a:t>Segev</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Intel</a:t>
                      </a:r>
                      <a:r>
                        <a:rPr lang="en-US" baseline="0" dirty="0" smtClean="0">
                          <a:solidFill>
                            <a:schemeClr val="tx1"/>
                          </a:solidFill>
                        </a:rPr>
                        <a:t> Corporation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Jonathan.segev@intel.com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3621441"/>
                  </a:ext>
                </a:extLst>
              </a:tr>
              <a:tr h="530481">
                <a:tc>
                  <a:txBody>
                    <a:bodyPr/>
                    <a:lstStyle/>
                    <a:p>
                      <a:r>
                        <a:rPr lang="en-US" dirty="0" smtClean="0">
                          <a:solidFill>
                            <a:schemeClr val="tx1"/>
                          </a:solidFill>
                        </a:rPr>
                        <a:t>Ali </a:t>
                      </a:r>
                      <a:r>
                        <a:rPr lang="en-US" dirty="0" err="1" smtClean="0">
                          <a:solidFill>
                            <a:schemeClr val="tx1"/>
                          </a:solidFill>
                        </a:rPr>
                        <a:t>Raissinia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Qualcomm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alirezar@qti.qualcomm.com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7936668"/>
                  </a:ext>
                </a:extLst>
              </a:tr>
              <a:tr h="530481">
                <a:tc>
                  <a:txBody>
                    <a:bodyPr/>
                    <a:lstStyle/>
                    <a:p>
                      <a:r>
                        <a:rPr lang="en-US" dirty="0" smtClean="0">
                          <a:solidFill>
                            <a:schemeClr val="tx1"/>
                          </a:solidFill>
                        </a:rPr>
                        <a:t>Nehru</a:t>
                      </a:r>
                      <a:r>
                        <a:rPr lang="en-US" baseline="0" dirty="0" smtClean="0">
                          <a:solidFill>
                            <a:schemeClr val="tx1"/>
                          </a:solidFill>
                        </a:rPr>
                        <a:t> Bhandaru</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Broadcom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tx1"/>
                          </a:solidFill>
                        </a:rPr>
                        <a:t>nehru.bhandaru@broadcom.com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50736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914401" y="685801"/>
            <a:ext cx="10361084" cy="1065213"/>
          </a:xfrm>
        </p:spPr>
        <p:txBody>
          <a:bodyPr/>
          <a:lstStyle/>
          <a:p>
            <a:r>
              <a:rPr lang="en-US" dirty="0"/>
              <a:t>Strawpoll (1/6/2021)</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p:txBody>
          <a:bodyPr/>
          <a:lstStyle/>
          <a:p>
            <a:pPr marL="0" indent="0">
              <a:buNone/>
            </a:pPr>
            <a:r>
              <a:rPr lang="en-US" sz="2800" dirty="0"/>
              <a:t>We support developing amendment text to enable Secure LTF versioning in the FTM Request negotiation.</a:t>
            </a:r>
          </a:p>
          <a:p>
            <a:pPr marL="0" indent="0">
              <a:buNone/>
            </a:pPr>
            <a:endParaRPr lang="en-US" sz="2800" dirty="0"/>
          </a:p>
          <a:p>
            <a:pPr marL="0" indent="0">
              <a:buNone/>
            </a:pPr>
            <a:r>
              <a:rPr lang="en-US" sz="2800" dirty="0"/>
              <a:t>(Y/N/A:  20 / 8 / 12)</a:t>
            </a:r>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spTree>
    <p:extLst>
      <p:ext uri="{BB962C8B-B14F-4D97-AF65-F5344CB8AC3E}">
        <p14:creationId xmlns:p14="http://schemas.microsoft.com/office/powerpoint/2010/main" val="1880165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p:txBody>
          <a:bodyPr/>
          <a:lstStyle/>
          <a:p>
            <a:pPr marL="0" indent="0">
              <a:buNone/>
            </a:pPr>
            <a:r>
              <a:rPr lang="en-US" sz="2800" dirty="0"/>
              <a:t>We support developing amendment text to enable Secure LTF versioning in the FTM Request </a:t>
            </a:r>
            <a:r>
              <a:rPr lang="en-US" sz="2800" dirty="0" smtClean="0"/>
              <a:t>negotiation as depicted by the protocol additions in 11-20/1972r1.</a:t>
            </a:r>
            <a:endParaRPr lang="en-US" sz="2800" dirty="0"/>
          </a:p>
          <a:p>
            <a:pPr marL="0" indent="0">
              <a:buNone/>
            </a:pPr>
            <a:endParaRPr lang="en-US" sz="2800" dirty="0"/>
          </a:p>
          <a:p>
            <a:pPr marL="0" indent="0">
              <a:buNone/>
            </a:pPr>
            <a:r>
              <a:rPr lang="en-US" sz="2800" dirty="0"/>
              <a:t>(Y/N/A:   /   /   )</a:t>
            </a:r>
          </a:p>
        </p:txBody>
      </p:sp>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p:txBody>
          <a:bodyPr/>
          <a:lstStyle/>
          <a:p>
            <a:r>
              <a:rPr lang="en-US" dirty="0" smtClean="0"/>
              <a:t>Strawpoll  (2/17/2021)</a:t>
            </a:r>
            <a:endParaRPr lang="en-US" sz="2000"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p:txBody>
          <a:bodyPr/>
          <a:lstStyle/>
          <a:p>
            <a:r>
              <a:rPr lang="en-US"/>
              <a:t>February 2021</a:t>
            </a:r>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p:txBody>
          <a:bodyPr/>
          <a:lstStyle/>
          <a:p>
            <a:r>
              <a:rPr lang="en-GB"/>
              <a:t>R. Want</a:t>
            </a:r>
            <a:endParaRPr lang="en-GB" dirty="0"/>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909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2021</a:t>
            </a:r>
            <a:endParaRPr lang="en-GB"/>
          </a:p>
        </p:txBody>
      </p:sp>
      <p:sp>
        <p:nvSpPr>
          <p:cNvPr id="3" name="Footer Placeholder 2"/>
          <p:cNvSpPr>
            <a:spLocks noGrp="1"/>
          </p:cNvSpPr>
          <p:nvPr>
            <p:ph type="ftr" idx="11"/>
          </p:nvPr>
        </p:nvSpPr>
        <p:spPr/>
        <p:txBody>
          <a:bodyPr/>
          <a:lstStyle/>
          <a:p>
            <a:r>
              <a:rPr lang="en-GB"/>
              <a:t>R. Want</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5" name="TextBox 4"/>
          <p:cNvSpPr txBox="1"/>
          <p:nvPr/>
        </p:nvSpPr>
        <p:spPr>
          <a:xfrm>
            <a:off x="3143672" y="2492896"/>
            <a:ext cx="5472608" cy="2123658"/>
          </a:xfrm>
          <a:prstGeom prst="rect">
            <a:avLst/>
          </a:prstGeom>
          <a:noFill/>
        </p:spPr>
        <p:txBody>
          <a:bodyPr wrap="square" rtlCol="0">
            <a:spAutoFit/>
          </a:bodyPr>
          <a:lstStyle/>
          <a:p>
            <a:pPr algn="ctr"/>
            <a:r>
              <a:rPr lang="en-US" sz="6600" b="1" dirty="0" smtClean="0">
                <a:solidFill>
                  <a:schemeClr val="tx1"/>
                </a:solidFill>
              </a:rPr>
              <a:t>Back-up and Alternates</a:t>
            </a:r>
            <a:endParaRPr lang="en-US" sz="6600" b="1" dirty="0">
              <a:solidFill>
                <a:schemeClr val="tx1"/>
              </a:solidFill>
            </a:endParaRPr>
          </a:p>
        </p:txBody>
      </p:sp>
    </p:spTree>
    <p:extLst>
      <p:ext uri="{BB962C8B-B14F-4D97-AF65-F5344CB8AC3E}">
        <p14:creationId xmlns:p14="http://schemas.microsoft.com/office/powerpoint/2010/main" val="2513737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10438183" cy="726975"/>
          </a:xfrm>
        </p:spPr>
        <p:txBody>
          <a:bodyPr/>
          <a:lstStyle/>
          <a:p>
            <a:r>
              <a:rPr lang="en-US" dirty="0"/>
              <a:t>Proposed Versioned PHY Security Negotiation</a:t>
            </a: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February 2021</a:t>
            </a:r>
            <a:endParaRPr lang="en-GB" dirty="0"/>
          </a:p>
        </p:txBody>
      </p:sp>
      <p:pic>
        <p:nvPicPr>
          <p:cNvPr id="13" name="Picture 12"/>
          <p:cNvPicPr>
            <a:picLocks noChangeAspect="1"/>
          </p:cNvPicPr>
          <p:nvPr/>
        </p:nvPicPr>
        <p:blipFill>
          <a:blip r:embed="rId2"/>
          <a:stretch>
            <a:fillRect/>
          </a:stretch>
        </p:blipFill>
        <p:spPr>
          <a:xfrm>
            <a:off x="3143672" y="2131539"/>
            <a:ext cx="6511234" cy="3601717"/>
          </a:xfrm>
          <a:prstGeom prst="rect">
            <a:avLst/>
          </a:prstGeom>
        </p:spPr>
      </p:pic>
      <p:sp>
        <p:nvSpPr>
          <p:cNvPr id="3" name="Oval 2"/>
          <p:cNvSpPr/>
          <p:nvPr/>
        </p:nvSpPr>
        <p:spPr bwMode="auto">
          <a:xfrm>
            <a:off x="4151784" y="2347563"/>
            <a:ext cx="648072" cy="936104"/>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 name="Straight Arrow Connector 7"/>
          <p:cNvCxnSpPr>
            <a:stCxn id="3" idx="0"/>
          </p:cNvCxnSpPr>
          <p:nvPr/>
        </p:nvCxnSpPr>
        <p:spPr bwMode="auto">
          <a:xfrm flipH="1">
            <a:off x="2711624" y="2347563"/>
            <a:ext cx="1764196" cy="0"/>
          </a:xfrm>
          <a:prstGeom prst="straightConnector1">
            <a:avLst/>
          </a:prstGeom>
          <a:solidFill>
            <a:srgbClr val="00B8FF"/>
          </a:solidFill>
          <a:ln w="38100" cap="flat" cmpd="sng" algn="ctr">
            <a:solidFill>
              <a:srgbClr val="FF0000"/>
            </a:solidFill>
            <a:prstDash val="solid"/>
            <a:round/>
            <a:headEnd type="none" w="med" len="med"/>
            <a:tailEnd type="triangle"/>
          </a:ln>
          <a:effectLst/>
        </p:spPr>
      </p:cxnSp>
      <p:sp>
        <p:nvSpPr>
          <p:cNvPr id="10" name="TextBox 9"/>
          <p:cNvSpPr txBox="1"/>
          <p:nvPr/>
        </p:nvSpPr>
        <p:spPr>
          <a:xfrm>
            <a:off x="47328" y="2030785"/>
            <a:ext cx="2957818" cy="1200329"/>
          </a:xfrm>
          <a:prstGeom prst="rect">
            <a:avLst/>
          </a:prstGeom>
          <a:noFill/>
        </p:spPr>
        <p:txBody>
          <a:bodyPr wrap="square" rtlCol="0">
            <a:spAutoFit/>
          </a:bodyPr>
          <a:lstStyle/>
          <a:p>
            <a:r>
              <a:rPr lang="en-US" dirty="0">
                <a:solidFill>
                  <a:schemeClr val="tx1"/>
                </a:solidFill>
              </a:rPr>
              <a:t>Use for Secure LTF version in FTMR and</a:t>
            </a:r>
          </a:p>
          <a:p>
            <a:r>
              <a:rPr lang="en-US" dirty="0">
                <a:solidFill>
                  <a:schemeClr val="tx1"/>
                </a:solidFill>
              </a:rPr>
              <a:t>IFTM status 1, 2</a:t>
            </a:r>
          </a:p>
        </p:txBody>
      </p:sp>
      <p:sp>
        <p:nvSpPr>
          <p:cNvPr id="11" name="TextBox 10"/>
          <p:cNvSpPr txBox="1"/>
          <p:nvPr/>
        </p:nvSpPr>
        <p:spPr>
          <a:xfrm>
            <a:off x="1343472" y="5819201"/>
            <a:ext cx="9505056" cy="461665"/>
          </a:xfrm>
          <a:prstGeom prst="rect">
            <a:avLst/>
          </a:prstGeom>
          <a:noFill/>
        </p:spPr>
        <p:txBody>
          <a:bodyPr wrap="square" rtlCol="0">
            <a:spAutoFit/>
          </a:bodyPr>
          <a:lstStyle/>
          <a:p>
            <a:r>
              <a:rPr lang="en-US" dirty="0">
                <a:solidFill>
                  <a:schemeClr val="tx1"/>
                </a:solidFill>
              </a:rPr>
              <a:t>For simplicity, leaving “Secure LTF Support” as is, qualified by the version.</a:t>
            </a:r>
          </a:p>
        </p:txBody>
      </p:sp>
    </p:spTree>
    <p:extLst>
      <p:ext uri="{BB962C8B-B14F-4D97-AF65-F5344CB8AC3E}">
        <p14:creationId xmlns:p14="http://schemas.microsoft.com/office/powerpoint/2010/main" val="3120292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US" dirty="0"/>
              <a:t>Option: Status Indication &amp; Value Field</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1161" y="1484784"/>
            <a:ext cx="5467006" cy="2304256"/>
          </a:xfrm>
        </p:spPr>
      </p:pic>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February 2021</a:t>
            </a:r>
            <a:endParaRPr lang="en-GB" dirty="0"/>
          </a:p>
        </p:txBody>
      </p:sp>
      <p:sp>
        <p:nvSpPr>
          <p:cNvPr id="8" name="TextBox 7"/>
          <p:cNvSpPr txBox="1"/>
          <p:nvPr/>
        </p:nvSpPr>
        <p:spPr>
          <a:xfrm>
            <a:off x="1199456" y="3861048"/>
            <a:ext cx="10801200" cy="2308324"/>
          </a:xfrm>
          <a:prstGeom prst="rect">
            <a:avLst/>
          </a:prstGeom>
          <a:noFill/>
        </p:spPr>
        <p:txBody>
          <a:bodyPr wrap="square" rtlCol="0">
            <a:spAutoFit/>
          </a:bodyPr>
          <a:lstStyle/>
          <a:p>
            <a:r>
              <a:rPr lang="en-US" dirty="0">
                <a:solidFill>
                  <a:schemeClr val="tx1"/>
                </a:solidFill>
              </a:rPr>
              <a:t>Value field supports 32 values (5-bits) and is largely unused (reserved in FTMR)</a:t>
            </a:r>
          </a:p>
          <a:p>
            <a:endParaRPr lang="en-US" dirty="0">
              <a:solidFill>
                <a:schemeClr val="tx1"/>
              </a:solidFill>
            </a:endParaRPr>
          </a:p>
          <a:p>
            <a:r>
              <a:rPr lang="en-US" dirty="0">
                <a:solidFill>
                  <a:schemeClr val="tx1"/>
                </a:solidFill>
              </a:rPr>
              <a:t>Proposal: </a:t>
            </a:r>
          </a:p>
          <a:p>
            <a:r>
              <a:rPr lang="en-US" dirty="0">
                <a:solidFill>
                  <a:schemeClr val="tx1"/>
                </a:solidFill>
              </a:rPr>
              <a:t>For  1) ISTAs  FTMR and </a:t>
            </a:r>
          </a:p>
          <a:p>
            <a:r>
              <a:rPr lang="en-US" dirty="0">
                <a:solidFill>
                  <a:schemeClr val="tx1"/>
                </a:solidFill>
              </a:rPr>
              <a:t>        2) RSTA’s IFTM Status Indication set to 1 or 2</a:t>
            </a:r>
          </a:p>
          <a:p>
            <a:r>
              <a:rPr lang="en-US" b="1" dirty="0">
                <a:solidFill>
                  <a:schemeClr val="tx1"/>
                </a:solidFill>
              </a:rPr>
              <a:t>The Value field would indicate the version number from 0-31 (only a few needed)</a:t>
            </a:r>
          </a:p>
        </p:txBody>
      </p:sp>
      <p:graphicFrame>
        <p:nvGraphicFramePr>
          <p:cNvPr id="9" name="Table 8"/>
          <p:cNvGraphicFramePr>
            <a:graphicFrameLocks noGrp="1"/>
          </p:cNvGraphicFramePr>
          <p:nvPr>
            <p:extLst>
              <p:ext uri="{D42A27DB-BD31-4B8C-83A1-F6EECF244321}">
                <p14:modId xmlns:p14="http://schemas.microsoft.com/office/powerpoint/2010/main" val="236880442"/>
              </p:ext>
            </p:extLst>
          </p:nvPr>
        </p:nvGraphicFramePr>
        <p:xfrm>
          <a:off x="6890506" y="1982162"/>
          <a:ext cx="4752528" cy="1685463"/>
        </p:xfrm>
        <a:graphic>
          <a:graphicData uri="http://schemas.openxmlformats.org/drawingml/2006/table">
            <a:tbl>
              <a:tblPr firstRow="1" bandRow="1">
                <a:tableStyleId>{F5AB1C69-6EDB-4FF4-983F-18BD219EF322}</a:tableStyleId>
              </a:tblPr>
              <a:tblGrid>
                <a:gridCol w="2016224">
                  <a:extLst>
                    <a:ext uri="{9D8B030D-6E8A-4147-A177-3AD203B41FA5}">
                      <a16:colId xmlns:a16="http://schemas.microsoft.com/office/drawing/2014/main" val="966988721"/>
                    </a:ext>
                  </a:extLst>
                </a:gridCol>
                <a:gridCol w="2736304">
                  <a:extLst>
                    <a:ext uri="{9D8B030D-6E8A-4147-A177-3AD203B41FA5}">
                      <a16:colId xmlns:a16="http://schemas.microsoft.com/office/drawing/2014/main" val="370361861"/>
                    </a:ext>
                  </a:extLst>
                </a:gridCol>
              </a:tblGrid>
              <a:tr h="360043">
                <a:tc>
                  <a:txBody>
                    <a:bodyPr/>
                    <a:lstStyle/>
                    <a:p>
                      <a:pPr algn="ctr"/>
                      <a:r>
                        <a:rPr lang="en-US" sz="1400" dirty="0">
                          <a:solidFill>
                            <a:schemeClr val="tx1"/>
                          </a:solidFill>
                        </a:rPr>
                        <a:t>Old</a:t>
                      </a:r>
                      <a:r>
                        <a:rPr lang="en-US" sz="1400" baseline="0" dirty="0">
                          <a:solidFill>
                            <a:schemeClr val="tx1"/>
                          </a:solidFill>
                        </a:rPr>
                        <a:t> </a:t>
                      </a:r>
                      <a:r>
                        <a:rPr lang="en-US" sz="1400" dirty="0">
                          <a:solidFill>
                            <a:schemeClr val="tx1"/>
                          </a:solidFill>
                        </a:rPr>
                        <a:t>Value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New</a:t>
                      </a:r>
                      <a:r>
                        <a:rPr lang="en-US" sz="1400" baseline="0" dirty="0">
                          <a:solidFill>
                            <a:schemeClr val="tx1"/>
                          </a:solidFill>
                        </a:rPr>
                        <a:t> </a:t>
                      </a:r>
                      <a:r>
                        <a:rPr lang="en-US" sz="1400" dirty="0">
                          <a:solidFill>
                            <a:schemeClr val="tx1"/>
                          </a:solidFill>
                        </a:rPr>
                        <a:t>Value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6133268"/>
                  </a:ext>
                </a:extLst>
              </a:tr>
              <a:tr h="331355">
                <a:tc>
                  <a:txBody>
                    <a:bodyPr/>
                    <a:lstStyle/>
                    <a:p>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7377949"/>
                  </a:ext>
                </a:extLst>
              </a:tr>
              <a:tr h="331355">
                <a:tc>
                  <a:txBody>
                    <a:bodyPr/>
                    <a:lstStyle/>
                    <a:p>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chemeClr val="tx1"/>
                          </a:solidFill>
                        </a:rPr>
                        <a:t>Version of Secure</a:t>
                      </a:r>
                      <a:r>
                        <a:rPr lang="en-US" sz="1400" baseline="0" dirty="0">
                          <a:solidFill>
                            <a:schemeClr val="tx1"/>
                          </a:solidFill>
                        </a:rPr>
                        <a:t> LTF supported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443772"/>
                  </a:ext>
                </a:extLst>
              </a:tr>
              <a:tr h="331355">
                <a:tc>
                  <a:txBody>
                    <a:bodyPr/>
                    <a:lstStyle/>
                    <a:p>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chemeClr val="tx1"/>
                          </a:solidFill>
                        </a:rPr>
                        <a:t>Version of Secure LTF supported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2210666"/>
                  </a:ext>
                </a:extLst>
              </a:tr>
              <a:tr h="331355">
                <a:tc>
                  <a:txBody>
                    <a:bodyPr/>
                    <a:lstStyle/>
                    <a:p>
                      <a:r>
                        <a:rPr lang="en-US" sz="1400" dirty="0">
                          <a:solidFill>
                            <a:schemeClr val="tx1"/>
                          </a:solidFill>
                        </a:rPr>
                        <a:t>Time in Seconds for retry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chemeClr val="tx1"/>
                          </a:solidFill>
                        </a:rPr>
                        <a:t>Time in Seconds before retry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202246"/>
                  </a:ext>
                </a:extLst>
              </a:tr>
            </a:tbl>
          </a:graphicData>
        </a:graphic>
      </p:graphicFrame>
    </p:spTree>
    <p:extLst>
      <p:ext uri="{BB962C8B-B14F-4D97-AF65-F5344CB8AC3E}">
        <p14:creationId xmlns:p14="http://schemas.microsoft.com/office/powerpoint/2010/main" val="736608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531902"/>
            <a:ext cx="10361084" cy="798983"/>
          </a:xfrm>
        </p:spPr>
        <p:txBody>
          <a:bodyPr/>
          <a:lstStyle/>
          <a:p>
            <a:r>
              <a:rPr lang="en-US" dirty="0"/>
              <a:t>How a Secure LTF version would be used.</a:t>
            </a:r>
          </a:p>
        </p:txBody>
      </p:sp>
      <p:sp>
        <p:nvSpPr>
          <p:cNvPr id="3" name="Content Placeholder 2"/>
          <p:cNvSpPr>
            <a:spLocks noGrp="1"/>
          </p:cNvSpPr>
          <p:nvPr>
            <p:ph idx="1"/>
          </p:nvPr>
        </p:nvSpPr>
        <p:spPr>
          <a:xfrm>
            <a:off x="191344" y="2276872"/>
            <a:ext cx="11809312" cy="3771569"/>
          </a:xfrm>
        </p:spPr>
        <p:txBody>
          <a:bodyPr/>
          <a:lstStyle/>
          <a:p>
            <a:r>
              <a:rPr lang="en-US" dirty="0"/>
              <a:t>ISTA negotiates using Secure LTF required, with version X supported in FTMR</a:t>
            </a:r>
            <a:br>
              <a:rPr lang="en-US" dirty="0"/>
            </a:br>
            <a:endParaRPr lang="en-US" dirty="0"/>
          </a:p>
          <a:p>
            <a:r>
              <a:rPr lang="en-US" dirty="0"/>
              <a:t>RSTA responds with Secure LTF version Y supported in IFTM</a:t>
            </a:r>
          </a:p>
          <a:p>
            <a:pPr marL="457200" lvl="1" indent="0">
              <a:buNone/>
            </a:pPr>
            <a:r>
              <a:rPr lang="en-US" dirty="0"/>
              <a:t>If  (X == Y) { Ranging Protocol with Secure LTF continues }</a:t>
            </a:r>
          </a:p>
          <a:p>
            <a:pPr marL="457200" lvl="1" indent="0">
              <a:buNone/>
            </a:pPr>
            <a:r>
              <a:rPr lang="en-US" dirty="0"/>
              <a:t/>
            </a:r>
            <a:br>
              <a:rPr lang="en-US" dirty="0"/>
            </a:br>
            <a:r>
              <a:rPr lang="en-US" dirty="0"/>
              <a:t>If  (X &lt; Y)  {  If (ISTA only supports rev X which is older than Y) </a:t>
            </a:r>
          </a:p>
          <a:p>
            <a:pPr marL="457200" lvl="1" indent="0">
              <a:buNone/>
            </a:pPr>
            <a:r>
              <a:rPr lang="en-US" dirty="0"/>
              <a:t>{RSTA rejects assignment and indicates minimum required Secure LTF Rev Y;</a:t>
            </a:r>
          </a:p>
          <a:p>
            <a:pPr marL="457200" lvl="1" indent="0">
              <a:buNone/>
            </a:pPr>
            <a:r>
              <a:rPr lang="en-US" dirty="0"/>
              <a:t> User Feedback – ISTA Does not meet Secure LTF requirements} OR  {RSTA proceeds with ranging}</a:t>
            </a:r>
            <a:br>
              <a:rPr lang="en-US" dirty="0"/>
            </a:br>
            <a:endParaRPr lang="en-US" dirty="0"/>
          </a:p>
          <a:p>
            <a:pPr marL="457200" lvl="1" indent="0">
              <a:buNone/>
            </a:pPr>
            <a:r>
              <a:rPr lang="en-US" dirty="0"/>
              <a:t>If  (X &gt; Y)  {  If (RSTA only supports rev Y which is older than rev X) </a:t>
            </a:r>
          </a:p>
          <a:p>
            <a:pPr marL="457200" lvl="1" indent="0">
              <a:buNone/>
            </a:pPr>
            <a:r>
              <a:rPr lang="en-US" dirty="0"/>
              <a:t>    {ISTA Terminates, User feedback – RSTA does not meet Secure LTF requirements. } OR	</a:t>
            </a:r>
          </a:p>
          <a:p>
            <a:pPr marL="457200" lvl="1" indent="0">
              <a:buNone/>
            </a:pPr>
            <a:r>
              <a:rPr lang="en-US" dirty="0"/>
              <a:t>    {ISTA decides to accept lower Secure LTF requirement with Y (with user in loop)  and proceeds}</a:t>
            </a:r>
          </a:p>
          <a:p>
            <a:pPr marL="457200" lvl="1" indent="0">
              <a:buNone/>
            </a:pPr>
            <a:r>
              <a:rPr lang="en-US" dirty="0"/>
              <a:t>			</a:t>
            </a: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February 2021</a:t>
            </a:r>
            <a:endParaRPr lang="en-GB" dirty="0"/>
          </a:p>
        </p:txBody>
      </p:sp>
      <p:grpSp>
        <p:nvGrpSpPr>
          <p:cNvPr id="7" name="Group 6"/>
          <p:cNvGrpSpPr/>
          <p:nvPr/>
        </p:nvGrpSpPr>
        <p:grpSpPr>
          <a:xfrm>
            <a:off x="3935760" y="1224158"/>
            <a:ext cx="950506" cy="945987"/>
            <a:chOff x="4098571" y="1268760"/>
            <a:chExt cx="950506" cy="945987"/>
          </a:xfrm>
        </p:grpSpPr>
        <p:pic>
          <p:nvPicPr>
            <p:cNvPr id="9" name="Picture 8"/>
            <p:cNvPicPr>
              <a:picLocks noChangeAspect="1"/>
            </p:cNvPicPr>
            <p:nvPr/>
          </p:nvPicPr>
          <p:blipFill>
            <a:blip r:embed="rId2"/>
            <a:stretch>
              <a:fillRect/>
            </a:stretch>
          </p:blipFill>
          <p:spPr>
            <a:xfrm>
              <a:off x="4151784" y="1268760"/>
              <a:ext cx="844080" cy="945987"/>
            </a:xfrm>
            <a:prstGeom prst="rect">
              <a:avLst/>
            </a:prstGeom>
          </p:spPr>
        </p:pic>
        <p:sp>
          <p:nvSpPr>
            <p:cNvPr id="10" name="TextBox 9"/>
            <p:cNvSpPr txBox="1"/>
            <p:nvPr/>
          </p:nvSpPr>
          <p:spPr>
            <a:xfrm>
              <a:off x="4098571" y="1576127"/>
              <a:ext cx="950506" cy="338554"/>
            </a:xfrm>
            <a:prstGeom prst="rect">
              <a:avLst/>
            </a:prstGeom>
            <a:noFill/>
          </p:spPr>
          <p:txBody>
            <a:bodyPr wrap="square" rtlCol="0">
              <a:spAutoFit/>
            </a:bodyPr>
            <a:lstStyle/>
            <a:p>
              <a:r>
                <a:rPr lang="en-US" sz="1600" dirty="0">
                  <a:solidFill>
                    <a:schemeClr val="tx1"/>
                  </a:solidFill>
                </a:rPr>
                <a:t>ISTA</a:t>
              </a:r>
            </a:p>
          </p:txBody>
        </p:sp>
      </p:grpSp>
      <p:grpSp>
        <p:nvGrpSpPr>
          <p:cNvPr id="11" name="Group 10"/>
          <p:cNvGrpSpPr/>
          <p:nvPr/>
        </p:nvGrpSpPr>
        <p:grpSpPr>
          <a:xfrm>
            <a:off x="5519936" y="1330885"/>
            <a:ext cx="1728192" cy="866822"/>
            <a:chOff x="7680176" y="1469138"/>
            <a:chExt cx="1728192" cy="866822"/>
          </a:xfrm>
        </p:grpSpPr>
        <p:pic>
          <p:nvPicPr>
            <p:cNvPr id="8" name="Picture 7"/>
            <p:cNvPicPr>
              <a:picLocks noChangeAspect="1"/>
            </p:cNvPicPr>
            <p:nvPr/>
          </p:nvPicPr>
          <p:blipFill>
            <a:blip r:embed="rId3"/>
            <a:stretch>
              <a:fillRect/>
            </a:stretch>
          </p:blipFill>
          <p:spPr>
            <a:xfrm>
              <a:off x="7680176" y="1469138"/>
              <a:ext cx="1728192" cy="866822"/>
            </a:xfrm>
            <a:prstGeom prst="rect">
              <a:avLst/>
            </a:prstGeom>
          </p:spPr>
        </p:pic>
        <p:sp>
          <p:nvSpPr>
            <p:cNvPr id="12" name="TextBox 11"/>
            <p:cNvSpPr txBox="1"/>
            <p:nvPr/>
          </p:nvSpPr>
          <p:spPr>
            <a:xfrm>
              <a:off x="8256240" y="1697152"/>
              <a:ext cx="756104" cy="369332"/>
            </a:xfrm>
            <a:prstGeom prst="rect">
              <a:avLst/>
            </a:prstGeom>
            <a:noFill/>
          </p:spPr>
          <p:txBody>
            <a:bodyPr wrap="none" rtlCol="0">
              <a:spAutoFit/>
            </a:bodyPr>
            <a:lstStyle/>
            <a:p>
              <a:r>
                <a:rPr lang="en-US" sz="1800" dirty="0">
                  <a:solidFill>
                    <a:schemeClr val="tx1"/>
                  </a:solidFill>
                </a:rPr>
                <a:t>RSTA</a:t>
              </a:r>
            </a:p>
          </p:txBody>
        </p:sp>
      </p:grpSp>
    </p:spTree>
    <p:extLst>
      <p:ext uri="{BB962C8B-B14F-4D97-AF65-F5344CB8AC3E}">
        <p14:creationId xmlns:p14="http://schemas.microsoft.com/office/powerpoint/2010/main" val="369649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914401" y="685801"/>
            <a:ext cx="10361084" cy="1065213"/>
          </a:xfrm>
        </p:spPr>
        <p:txBody>
          <a:bodyPr/>
          <a:lstStyle/>
          <a:p>
            <a:r>
              <a:rPr lang="en-US" dirty="0"/>
              <a:t>Secure LTF protocol version subelement</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a:xfrm>
            <a:off x="914401" y="1556792"/>
            <a:ext cx="10798223" cy="5184576"/>
          </a:xfrm>
        </p:spPr>
        <p:txBody>
          <a:bodyPr/>
          <a:lstStyle/>
          <a:p>
            <a:pPr marL="0" indent="0">
              <a:buNone/>
            </a:pPr>
            <a:r>
              <a:rPr lang="en-US" b="1" i="1" dirty="0" err="1" smtClean="0"/>
              <a:t>TGaz</a:t>
            </a:r>
            <a:r>
              <a:rPr lang="en-US" b="1" i="1" dirty="0" smtClean="0"/>
              <a:t> editor: Insert </a:t>
            </a:r>
            <a:r>
              <a:rPr lang="en-US" b="1" i="1" dirty="0"/>
              <a:t>the following </a:t>
            </a:r>
            <a:r>
              <a:rPr lang="en-US" b="1" i="1" dirty="0" smtClean="0"/>
              <a:t>field</a:t>
            </a:r>
            <a:r>
              <a:rPr lang="en-US" b="1" i="1" dirty="0"/>
              <a:t> </a:t>
            </a:r>
            <a:r>
              <a:rPr lang="en-US" b="1" i="1" dirty="0" smtClean="0"/>
              <a:t>updating Figure 9-788edn in section 9.4.2.299 (</a:t>
            </a:r>
            <a:r>
              <a:rPr lang="en-US" b="1" i="1" dirty="0"/>
              <a:t>Secure LTF Parameters element</a:t>
            </a:r>
            <a:r>
              <a:rPr lang="en-US" b="1" i="1" dirty="0" smtClean="0"/>
              <a:t>) </a:t>
            </a:r>
            <a:r>
              <a:rPr lang="en-US" b="1" i="1" dirty="0"/>
              <a:t>and </a:t>
            </a:r>
            <a:r>
              <a:rPr lang="en-US" b="1" i="1" dirty="0" smtClean="0"/>
              <a:t>insert the following text describing the field after the Element ID Extension field description.</a:t>
            </a:r>
            <a:endParaRPr lang="en-US" b="1" i="1" dirty="0"/>
          </a:p>
          <a:p>
            <a:pPr marL="0" indent="0">
              <a:buNone/>
            </a:pPr>
            <a:endParaRPr lang="en-US" b="1" i="1" dirty="0"/>
          </a:p>
          <a:p>
            <a:pPr marL="0" indent="0">
              <a:buNone/>
            </a:pPr>
            <a:endParaRPr lang="en-US" sz="2400" dirty="0"/>
          </a:p>
          <a:p>
            <a:pPr marL="0" indent="0">
              <a:buNone/>
            </a:pPr>
            <a:endParaRPr lang="en-US" sz="2400" dirty="0" smtClean="0"/>
          </a:p>
          <a:p>
            <a:pPr marL="0" indent="0">
              <a:buNone/>
            </a:pPr>
            <a:endParaRPr lang="en-US" sz="2400" dirty="0"/>
          </a:p>
          <a:p>
            <a:pPr marL="0" indent="0" algn="ctr">
              <a:buNone/>
            </a:pPr>
            <a:r>
              <a:rPr lang="en-US" sz="1400" b="1" dirty="0">
                <a:latin typeface="Arial" panose="020B0604020202020204" pitchFamily="34" charset="0"/>
                <a:cs typeface="Arial" panose="020B0604020202020204" pitchFamily="34" charset="0"/>
              </a:rPr>
              <a:t>Figure 9-788edn—Secure LTF Parameters element format </a:t>
            </a:r>
            <a:endParaRPr lang="en-US" sz="1400" b="1" dirty="0" smtClean="0">
              <a:latin typeface="Arial" panose="020B0604020202020204" pitchFamily="34" charset="0"/>
              <a:cs typeface="Arial" panose="020B0604020202020204" pitchFamily="34" charset="0"/>
            </a:endParaRPr>
          </a:p>
          <a:p>
            <a:pPr marL="0" indent="0">
              <a:buNone/>
            </a:pPr>
            <a:r>
              <a:rPr lang="en-US" sz="1800" dirty="0"/>
              <a:t>The Element ID, Length and Element ID Extension fields are defined in </a:t>
            </a:r>
            <a:r>
              <a:rPr lang="en-US" sz="1800" u="sng" dirty="0">
                <a:hlinkClick r:id="rId2" action="ppaction://hlinkfile"/>
              </a:rPr>
              <a:t>9.4.2.1</a:t>
            </a:r>
            <a:r>
              <a:rPr lang="en-US" sz="1800" dirty="0"/>
              <a:t> (General</a:t>
            </a:r>
            <a:r>
              <a:rPr lang="en-US" sz="1800" dirty="0" smtClean="0"/>
              <a:t>).</a:t>
            </a:r>
            <a:endParaRPr lang="en-US" sz="1100" b="1" dirty="0">
              <a:latin typeface="Arial" panose="020B0604020202020204" pitchFamily="34" charset="0"/>
              <a:cs typeface="Arial" panose="020B0604020202020204" pitchFamily="34" charset="0"/>
            </a:endParaRPr>
          </a:p>
          <a:p>
            <a:pPr marL="0" indent="0">
              <a:buNone/>
            </a:pPr>
            <a:r>
              <a:rPr lang="en-US" sz="1800" dirty="0">
                <a:solidFill>
                  <a:srgbClr val="FF0000"/>
                </a:solidFill>
              </a:rPr>
              <a:t>The Secure LTF </a:t>
            </a:r>
            <a:r>
              <a:rPr lang="en-US" sz="1800" dirty="0" smtClean="0">
                <a:solidFill>
                  <a:srgbClr val="FF0000"/>
                </a:solidFill>
              </a:rPr>
              <a:t>Protocol </a:t>
            </a:r>
            <a:r>
              <a:rPr lang="en-US" sz="1800" dirty="0">
                <a:solidFill>
                  <a:srgbClr val="FF0000"/>
                </a:solidFill>
              </a:rPr>
              <a:t>V</a:t>
            </a:r>
            <a:r>
              <a:rPr lang="en-US" sz="1800" dirty="0" smtClean="0">
                <a:solidFill>
                  <a:srgbClr val="FF0000"/>
                </a:solidFill>
              </a:rPr>
              <a:t>ersion field provides </a:t>
            </a:r>
            <a:r>
              <a:rPr lang="en-US" sz="1800" dirty="0">
                <a:solidFill>
                  <a:srgbClr val="FF0000"/>
                </a:solidFill>
              </a:rPr>
              <a:t>an indication of the Secure LTF protocol version number supported from I2R and R2I. If these versions differ, each </a:t>
            </a:r>
            <a:r>
              <a:rPr lang="en-US" sz="1800" dirty="0" smtClean="0">
                <a:solidFill>
                  <a:srgbClr val="FF0000"/>
                </a:solidFill>
              </a:rPr>
              <a:t>of the STAs can </a:t>
            </a:r>
            <a:r>
              <a:rPr lang="en-US" sz="1800" dirty="0">
                <a:solidFill>
                  <a:srgbClr val="FF0000"/>
                </a:solidFill>
              </a:rPr>
              <a:t>decide if it wishes to proceed with, or terminate, the ranging request. This decision can be made based on a security policy established by the user at the application level</a:t>
            </a:r>
            <a:r>
              <a:rPr lang="en-US" sz="1800" dirty="0" smtClean="0">
                <a:solidFill>
                  <a:srgbClr val="FF0000"/>
                </a:solidFill>
              </a:rPr>
              <a:t>. The starting value of this field is zero, and will be incremented for each improvement of the Secure LTF protocol that may extend this standard in the future.</a:t>
            </a:r>
            <a:endParaRPr lang="en-US" sz="2800" dirty="0">
              <a:solidFill>
                <a:srgbClr val="FF0000"/>
              </a:solidFill>
            </a:endParaRPr>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4273213012"/>
              </p:ext>
            </p:extLst>
          </p:nvPr>
        </p:nvGraphicFramePr>
        <p:xfrm>
          <a:off x="914401" y="2622005"/>
          <a:ext cx="9937107" cy="1365488"/>
        </p:xfrm>
        <a:graphic>
          <a:graphicData uri="http://schemas.openxmlformats.org/drawingml/2006/table">
            <a:tbl>
              <a:tblPr firstRow="1" firstCol="1" bandRow="1">
                <a:tableStyleId>{5C22544A-7EE6-4342-B048-85BDC9FD1C3A}</a:tableStyleId>
              </a:tblPr>
              <a:tblGrid>
                <a:gridCol w="1023836">
                  <a:extLst>
                    <a:ext uri="{9D8B030D-6E8A-4147-A177-3AD203B41FA5}">
                      <a16:colId xmlns:a16="http://schemas.microsoft.com/office/drawing/2014/main" val="2450178333"/>
                    </a:ext>
                  </a:extLst>
                </a:gridCol>
                <a:gridCol w="1184410">
                  <a:extLst>
                    <a:ext uri="{9D8B030D-6E8A-4147-A177-3AD203B41FA5}">
                      <a16:colId xmlns:a16="http://schemas.microsoft.com/office/drawing/2014/main" val="2487420463"/>
                    </a:ext>
                  </a:extLst>
                </a:gridCol>
                <a:gridCol w="1104123">
                  <a:extLst>
                    <a:ext uri="{9D8B030D-6E8A-4147-A177-3AD203B41FA5}">
                      <a16:colId xmlns:a16="http://schemas.microsoft.com/office/drawing/2014/main" val="1529447076"/>
                    </a:ext>
                  </a:extLst>
                </a:gridCol>
                <a:gridCol w="1104123">
                  <a:extLst>
                    <a:ext uri="{9D8B030D-6E8A-4147-A177-3AD203B41FA5}">
                      <a16:colId xmlns:a16="http://schemas.microsoft.com/office/drawing/2014/main" val="2038743691"/>
                    </a:ext>
                  </a:extLst>
                </a:gridCol>
                <a:gridCol w="1104123">
                  <a:extLst>
                    <a:ext uri="{9D8B030D-6E8A-4147-A177-3AD203B41FA5}">
                      <a16:colId xmlns:a16="http://schemas.microsoft.com/office/drawing/2014/main" val="400336678"/>
                    </a:ext>
                  </a:extLst>
                </a:gridCol>
                <a:gridCol w="1104123">
                  <a:extLst>
                    <a:ext uri="{9D8B030D-6E8A-4147-A177-3AD203B41FA5}">
                      <a16:colId xmlns:a16="http://schemas.microsoft.com/office/drawing/2014/main" val="1443976220"/>
                    </a:ext>
                  </a:extLst>
                </a:gridCol>
                <a:gridCol w="1104123">
                  <a:extLst>
                    <a:ext uri="{9D8B030D-6E8A-4147-A177-3AD203B41FA5}">
                      <a16:colId xmlns:a16="http://schemas.microsoft.com/office/drawing/2014/main" val="2112955434"/>
                    </a:ext>
                  </a:extLst>
                </a:gridCol>
                <a:gridCol w="1104123">
                  <a:extLst>
                    <a:ext uri="{9D8B030D-6E8A-4147-A177-3AD203B41FA5}">
                      <a16:colId xmlns:a16="http://schemas.microsoft.com/office/drawing/2014/main" val="10731813"/>
                    </a:ext>
                  </a:extLst>
                </a:gridCol>
                <a:gridCol w="1104123">
                  <a:extLst>
                    <a:ext uri="{9D8B030D-6E8A-4147-A177-3AD203B41FA5}">
                      <a16:colId xmlns:a16="http://schemas.microsoft.com/office/drawing/2014/main" val="727364996"/>
                    </a:ext>
                  </a:extLst>
                </a:gridCol>
              </a:tblGrid>
              <a:tr h="386554">
                <a:tc>
                  <a:txBody>
                    <a:bodyPr/>
                    <a:lstStyle/>
                    <a:p>
                      <a:pPr marL="0" marR="0" algn="just">
                        <a:spcBef>
                          <a:spcPts val="0"/>
                        </a:spcBef>
                        <a:spcAft>
                          <a:spcPts val="1200"/>
                        </a:spcAft>
                      </a:pPr>
                      <a:r>
                        <a:rPr lang="en-US" sz="1200" dirty="0">
                          <a:solidFill>
                            <a:schemeClr val="tx1"/>
                          </a:solidFill>
                          <a:effectLst/>
                        </a:rPr>
                        <a:t> </a:t>
                      </a:r>
                      <a:endParaRPr lang="en-US" sz="1400" dirty="0">
                        <a:solidFill>
                          <a:schemeClr val="tx1"/>
                        </a:solidFill>
                        <a:effectLst/>
                        <a:latin typeface="Times New Roman" panose="02020603050405020304" pitchFamily="18" charset="0"/>
                        <a:ea typeface="MS Mincho"/>
                      </a:endParaRPr>
                    </a:p>
                  </a:txBody>
                  <a:tcPr marL="68580" marR="68580" marT="0" marB="0">
                    <a:noFill/>
                  </a:tcPr>
                </a:tc>
                <a:tc>
                  <a:txBody>
                    <a:bodyPr/>
                    <a:lstStyle/>
                    <a:p>
                      <a:pPr marL="0" marR="0" algn="ctr">
                        <a:spcBef>
                          <a:spcPts val="0"/>
                        </a:spcBef>
                        <a:spcAft>
                          <a:spcPts val="1200"/>
                        </a:spcAft>
                      </a:pPr>
                      <a:r>
                        <a:rPr lang="en-US" sz="1200" dirty="0">
                          <a:solidFill>
                            <a:schemeClr val="tx1"/>
                          </a:solidFill>
                          <a:effectLst/>
                        </a:rPr>
                        <a:t>B0 – B</a:t>
                      </a:r>
                      <a:r>
                        <a:rPr lang="en-US" sz="1200" spc="20" dirty="0">
                          <a:solidFill>
                            <a:schemeClr val="tx1"/>
                          </a:solidFill>
                          <a:effectLst/>
                        </a:rPr>
                        <a:t>7</a:t>
                      </a:r>
                      <a:endParaRPr lang="en-US" sz="1400" dirty="0">
                        <a:solidFill>
                          <a:schemeClr val="tx1"/>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solidFill>
                            <a:schemeClr val="tx1"/>
                          </a:solidFill>
                          <a:effectLst/>
                        </a:rPr>
                        <a:t>B8 – B1</a:t>
                      </a:r>
                      <a:r>
                        <a:rPr lang="en-US" sz="1200" spc="10" dirty="0">
                          <a:solidFill>
                            <a:schemeClr val="tx1"/>
                          </a:solidFill>
                          <a:effectLst/>
                        </a:rPr>
                        <a:t>5</a:t>
                      </a:r>
                      <a:endParaRPr lang="en-US" sz="1400" dirty="0">
                        <a:solidFill>
                          <a:schemeClr val="tx1"/>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solidFill>
                            <a:schemeClr val="tx1"/>
                          </a:solidFill>
                          <a:effectLst/>
                        </a:rPr>
                        <a:t>B16 – B2</a:t>
                      </a:r>
                      <a:r>
                        <a:rPr lang="en-US" sz="1200" spc="30" dirty="0">
                          <a:solidFill>
                            <a:schemeClr val="tx1"/>
                          </a:solidFill>
                          <a:effectLst/>
                        </a:rPr>
                        <a:t>3</a:t>
                      </a:r>
                      <a:endParaRPr lang="en-US" sz="1400" dirty="0">
                        <a:solidFill>
                          <a:schemeClr val="tx1"/>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smtClean="0">
                          <a:solidFill>
                            <a:srgbClr val="FF0000"/>
                          </a:solidFill>
                          <a:effectLst/>
                          <a:latin typeface="Times New Roman" panose="02020603050405020304" pitchFamily="18" charset="0"/>
                          <a:ea typeface="MS Mincho"/>
                        </a:rPr>
                        <a:t>B24   -    B31</a:t>
                      </a:r>
                      <a:endParaRPr lang="en-US" sz="1200" dirty="0">
                        <a:solidFill>
                          <a:srgbClr val="FF0000"/>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spc="40" dirty="0" smtClean="0">
                          <a:solidFill>
                            <a:srgbClr val="FF0000"/>
                          </a:solidFill>
                          <a:effectLst/>
                        </a:rPr>
                        <a:t>B32 </a:t>
                      </a:r>
                      <a:r>
                        <a:rPr lang="en-US" sz="1200" spc="40" dirty="0">
                          <a:solidFill>
                            <a:srgbClr val="FF0000"/>
                          </a:solidFill>
                          <a:effectLst/>
                        </a:rPr>
                        <a:t>– </a:t>
                      </a:r>
                      <a:r>
                        <a:rPr lang="en-US" sz="1200" spc="40" dirty="0" smtClean="0">
                          <a:solidFill>
                            <a:srgbClr val="FF0000"/>
                          </a:solidFill>
                          <a:effectLst/>
                        </a:rPr>
                        <a:t>B7</a:t>
                      </a:r>
                      <a:r>
                        <a:rPr lang="en-US" sz="1200" spc="5" dirty="0" smtClean="0">
                          <a:solidFill>
                            <a:srgbClr val="FF0000"/>
                          </a:solidFill>
                          <a:effectLst/>
                        </a:rPr>
                        <a:t>9</a:t>
                      </a:r>
                      <a:endParaRPr lang="en-US" sz="1400" dirty="0">
                        <a:solidFill>
                          <a:srgbClr val="FF0000"/>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smtClean="0">
                          <a:solidFill>
                            <a:srgbClr val="FF0000"/>
                          </a:solidFill>
                          <a:effectLst/>
                        </a:rPr>
                        <a:t>B80 </a:t>
                      </a:r>
                      <a:r>
                        <a:rPr lang="en-US" sz="1200" dirty="0">
                          <a:solidFill>
                            <a:srgbClr val="FF0000"/>
                          </a:solidFill>
                          <a:effectLst/>
                        </a:rPr>
                        <a:t>– </a:t>
                      </a:r>
                      <a:r>
                        <a:rPr lang="en-US" sz="1200" dirty="0" smtClean="0">
                          <a:solidFill>
                            <a:srgbClr val="FF0000"/>
                          </a:solidFill>
                          <a:effectLst/>
                        </a:rPr>
                        <a:t>B95</a:t>
                      </a:r>
                      <a:endParaRPr lang="en-US" sz="1400" dirty="0">
                        <a:solidFill>
                          <a:srgbClr val="FF0000"/>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spc="130" dirty="0" smtClean="0">
                          <a:solidFill>
                            <a:srgbClr val="FF0000"/>
                          </a:solidFill>
                          <a:effectLst/>
                        </a:rPr>
                        <a:t>B96 </a:t>
                      </a:r>
                      <a:r>
                        <a:rPr lang="en-US" sz="1200" spc="130" dirty="0">
                          <a:solidFill>
                            <a:srgbClr val="FF0000"/>
                          </a:solidFill>
                          <a:effectLst/>
                        </a:rPr>
                        <a:t>– </a:t>
                      </a:r>
                      <a:r>
                        <a:rPr lang="en-US" sz="1200" spc="130" dirty="0" smtClean="0">
                          <a:solidFill>
                            <a:srgbClr val="FF0000"/>
                          </a:solidFill>
                          <a:effectLst/>
                        </a:rPr>
                        <a:t>B111</a:t>
                      </a:r>
                      <a:endParaRPr lang="en-US" sz="1400" dirty="0">
                        <a:solidFill>
                          <a:srgbClr val="FF0000"/>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smtClean="0">
                          <a:solidFill>
                            <a:srgbClr val="FF0000"/>
                          </a:solidFill>
                          <a:effectLst/>
                        </a:rPr>
                        <a:t>B112 </a:t>
                      </a:r>
                      <a:r>
                        <a:rPr lang="en-US" sz="1200" dirty="0">
                          <a:solidFill>
                            <a:srgbClr val="FF0000"/>
                          </a:solidFill>
                          <a:effectLst/>
                        </a:rPr>
                        <a:t>– </a:t>
                      </a:r>
                      <a:r>
                        <a:rPr lang="en-US" sz="1200" dirty="0" smtClean="0">
                          <a:solidFill>
                            <a:srgbClr val="FF0000"/>
                          </a:solidFill>
                          <a:effectLst/>
                        </a:rPr>
                        <a:t>B11</a:t>
                      </a:r>
                      <a:r>
                        <a:rPr lang="en-US" sz="1200" spc="25" dirty="0" smtClean="0">
                          <a:solidFill>
                            <a:srgbClr val="FF0000"/>
                          </a:solidFill>
                          <a:effectLst/>
                        </a:rPr>
                        <a:t>9</a:t>
                      </a:r>
                      <a:endParaRPr lang="en-US" sz="1400" dirty="0">
                        <a:solidFill>
                          <a:srgbClr val="FF0000"/>
                        </a:solidFill>
                        <a:effectLst/>
                        <a:latin typeface="Times New Roman" panose="02020603050405020304" pitchFamily="18" charset="0"/>
                        <a:ea typeface="MS Mincho"/>
                      </a:endParaRPr>
                    </a:p>
                  </a:txBody>
                  <a:tcPr marL="73025" marR="73025" marT="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6287894"/>
                  </a:ext>
                </a:extLst>
              </a:tr>
              <a:tr h="765574">
                <a:tc>
                  <a:txBody>
                    <a:bodyPr/>
                    <a:lstStyle/>
                    <a:p>
                      <a:pPr marL="0" marR="0" algn="ctr">
                        <a:spcBef>
                          <a:spcPts val="0"/>
                        </a:spcBef>
                        <a:spcAft>
                          <a:spcPts val="1200"/>
                        </a:spcAft>
                      </a:pPr>
                      <a:r>
                        <a:rPr lang="en-US" sz="1200" dirty="0">
                          <a:effectLst/>
                        </a:rPr>
                        <a:t> </a:t>
                      </a:r>
                      <a:endParaRPr lang="en-US" sz="1400" dirty="0">
                        <a:effectLst/>
                        <a:latin typeface="Times New Roman" panose="02020603050405020304" pitchFamily="18" charset="0"/>
                        <a:ea typeface="MS Mincho"/>
                      </a:endParaRPr>
                    </a:p>
                  </a:txBody>
                  <a:tcPr marL="68580" marR="68580" marT="0" marB="0">
                    <a:lnR w="12700" cap="flat" cmpd="sng" algn="ctr">
                      <a:solidFill>
                        <a:schemeClr val="tx1"/>
                      </a:solidFill>
                      <a:prstDash val="solid"/>
                      <a:round/>
                      <a:headEnd type="none" w="med" len="med"/>
                      <a:tailEnd type="none" w="med" len="med"/>
                    </a:lnR>
                    <a:noFill/>
                  </a:tcPr>
                </a:tc>
                <a:tc>
                  <a:txBody>
                    <a:bodyPr/>
                    <a:lstStyle/>
                    <a:p>
                      <a:pPr marL="0" marR="0" algn="ctr">
                        <a:spcBef>
                          <a:spcPts val="0"/>
                        </a:spcBef>
                        <a:spcAft>
                          <a:spcPts val="1200"/>
                        </a:spcAft>
                      </a:pPr>
                      <a:r>
                        <a:rPr lang="en-US" sz="1200" dirty="0">
                          <a:effectLst/>
                        </a:rPr>
                        <a:t>Element ID</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effectLst/>
                        </a:rPr>
                        <a:t>Length</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effectLst/>
                        </a:rPr>
                        <a:t>Element ID Extension</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400" dirty="0" smtClean="0">
                          <a:solidFill>
                            <a:srgbClr val="FF0000"/>
                          </a:solidFill>
                          <a:effectLst/>
                          <a:latin typeface="Times New Roman" panose="02020603050405020304" pitchFamily="18" charset="0"/>
                          <a:ea typeface="MS Mincho"/>
                        </a:rPr>
                        <a:t>Secure</a:t>
                      </a:r>
                      <a:r>
                        <a:rPr lang="en-US" sz="1400" baseline="0" dirty="0" smtClean="0">
                          <a:solidFill>
                            <a:srgbClr val="FF0000"/>
                          </a:solidFill>
                          <a:effectLst/>
                          <a:latin typeface="Times New Roman" panose="02020603050405020304" pitchFamily="18" charset="0"/>
                          <a:ea typeface="MS Mincho"/>
                        </a:rPr>
                        <a:t> LTF Protocol Version</a:t>
                      </a:r>
                      <a:endParaRPr lang="en-US" sz="1400" dirty="0">
                        <a:solidFill>
                          <a:srgbClr val="FF0000"/>
                        </a:solidFill>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effectLst/>
                        </a:rPr>
                        <a:t>Secure LTF Counter </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effectLst/>
                        </a:rPr>
                        <a:t>LTF Generation SAC</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effectLst/>
                        </a:rPr>
                        <a:t>Ranging Management  SAC</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1200"/>
                        </a:spcAft>
                      </a:pPr>
                      <a:r>
                        <a:rPr lang="en-US" sz="1200" dirty="0">
                          <a:effectLst/>
                        </a:rPr>
                        <a:t>Measurement Result LTF Offset</a:t>
                      </a:r>
                      <a:endParaRPr lang="en-US" sz="1400" dirty="0">
                        <a:effectLst/>
                        <a:latin typeface="Times New Roman" panose="02020603050405020304" pitchFamily="18" charset="0"/>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6909483"/>
                  </a:ext>
                </a:extLst>
              </a:tr>
              <a:tr h="208489">
                <a:tc>
                  <a:txBody>
                    <a:bodyPr/>
                    <a:lstStyle/>
                    <a:p>
                      <a:pPr marL="0" marR="0" algn="l">
                        <a:spcBef>
                          <a:spcPts val="0"/>
                        </a:spcBef>
                        <a:spcAft>
                          <a:spcPts val="1200"/>
                        </a:spcAft>
                      </a:pPr>
                      <a:r>
                        <a:rPr lang="en-US" sz="1200" dirty="0">
                          <a:solidFill>
                            <a:schemeClr val="tx1"/>
                          </a:solidFill>
                          <a:effectLst/>
                        </a:rPr>
                        <a:t>Octets:</a:t>
                      </a:r>
                      <a:endParaRPr lang="en-US" sz="1400" dirty="0">
                        <a:solidFill>
                          <a:schemeClr val="tx1"/>
                        </a:solidFill>
                        <a:effectLst/>
                        <a:latin typeface="Times New Roman" panose="02020603050405020304" pitchFamily="18" charset="0"/>
                        <a:ea typeface="MS Mincho"/>
                      </a:endParaRPr>
                    </a:p>
                  </a:txBody>
                  <a:tcPr marL="68580" marR="68580" marT="0" marB="0">
                    <a:noFill/>
                  </a:tcPr>
                </a:tc>
                <a:tc>
                  <a:txBody>
                    <a:bodyPr/>
                    <a:lstStyle/>
                    <a:p>
                      <a:pPr marL="0" marR="0" algn="ctr">
                        <a:spcBef>
                          <a:spcPts val="0"/>
                        </a:spcBef>
                        <a:spcAft>
                          <a:spcPts val="1200"/>
                        </a:spcAft>
                      </a:pPr>
                      <a:r>
                        <a:rPr lang="en-US" sz="1200" dirty="0">
                          <a:effectLst/>
                        </a:rPr>
                        <a:t>1</a:t>
                      </a:r>
                      <a:endParaRPr lang="en-US" sz="1400" dirty="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200">
                          <a:effectLst/>
                        </a:rPr>
                        <a:t>1</a:t>
                      </a:r>
                      <a:endParaRPr lang="en-US" sz="140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200">
                          <a:effectLst/>
                        </a:rPr>
                        <a:t>1</a:t>
                      </a:r>
                      <a:endParaRPr lang="en-US" sz="140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400" dirty="0" smtClean="0">
                          <a:effectLst/>
                          <a:latin typeface="Times New Roman" panose="02020603050405020304" pitchFamily="18" charset="0"/>
                          <a:ea typeface="MS Mincho"/>
                        </a:rPr>
                        <a:t>1</a:t>
                      </a:r>
                      <a:endParaRPr lang="en-US" sz="1400" dirty="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200" dirty="0">
                          <a:effectLst/>
                        </a:rPr>
                        <a:t>6</a:t>
                      </a:r>
                      <a:endParaRPr lang="en-US" sz="1400" dirty="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200" dirty="0">
                          <a:effectLst/>
                        </a:rPr>
                        <a:t>2</a:t>
                      </a:r>
                      <a:endParaRPr lang="en-US" sz="1400" dirty="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200" dirty="0">
                          <a:effectLst/>
                        </a:rPr>
                        <a:t>2</a:t>
                      </a:r>
                      <a:endParaRPr lang="en-US" sz="1400" dirty="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1200"/>
                        </a:spcAft>
                      </a:pPr>
                      <a:r>
                        <a:rPr lang="en-US" sz="1200" dirty="0">
                          <a:effectLst/>
                        </a:rPr>
                        <a:t>1</a:t>
                      </a:r>
                      <a:endParaRPr lang="en-US" sz="1400" dirty="0">
                        <a:effectLst/>
                        <a:latin typeface="Times New Roman" panose="02020603050405020304" pitchFamily="18" charset="0"/>
                        <a:ea typeface="MS Mincho"/>
                      </a:endParaRP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44569648"/>
                  </a:ext>
                </a:extLst>
              </a:tr>
            </a:tbl>
          </a:graphicData>
        </a:graphic>
      </p:graphicFrame>
    </p:spTree>
    <p:extLst>
      <p:ext uri="{BB962C8B-B14F-4D97-AF65-F5344CB8AC3E}">
        <p14:creationId xmlns:p14="http://schemas.microsoft.com/office/powerpoint/2010/main" val="3761221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0DA900-9D67-0F48-9530-E67ACFADF0B7}"/>
              </a:ext>
            </a:extLst>
          </p:cNvPr>
          <p:cNvSpPr>
            <a:spLocks noGrp="1"/>
          </p:cNvSpPr>
          <p:nvPr>
            <p:ph idx="1"/>
          </p:nvPr>
        </p:nvSpPr>
        <p:spPr>
          <a:xfrm>
            <a:off x="6672064" y="1124744"/>
            <a:ext cx="5037583" cy="4494213"/>
          </a:xfrm>
        </p:spPr>
        <p:txBody>
          <a:bodyPr/>
          <a:lstStyle/>
          <a:p>
            <a:pPr marL="0" indent="0">
              <a:buNone/>
            </a:pPr>
            <a:r>
              <a:rPr lang="en-US" sz="2800" b="1" dirty="0"/>
              <a:t>Outline</a:t>
            </a:r>
          </a:p>
          <a:p>
            <a:r>
              <a:rPr lang="en-US" sz="2800" dirty="0"/>
              <a:t>Background</a:t>
            </a:r>
          </a:p>
          <a:p>
            <a:r>
              <a:rPr lang="en-US" sz="2800" dirty="0"/>
              <a:t>Problem Statement</a:t>
            </a:r>
          </a:p>
          <a:p>
            <a:r>
              <a:rPr lang="en-US" sz="2800" dirty="0"/>
              <a:t>Versioning of PHY Security </a:t>
            </a:r>
          </a:p>
          <a:p>
            <a:r>
              <a:rPr lang="en-US" sz="2800" dirty="0"/>
              <a:t>Summary</a:t>
            </a:r>
          </a:p>
          <a:p>
            <a:r>
              <a:rPr lang="en-US" sz="2800" dirty="0" smtClean="0"/>
              <a:t>Strawpoll</a:t>
            </a:r>
          </a:p>
          <a:p>
            <a:endParaRPr lang="en-US" sz="2800" dirty="0"/>
          </a:p>
          <a:p>
            <a:r>
              <a:rPr lang="en-US" sz="2800" dirty="0" smtClean="0"/>
              <a:t>Changes relative to :</a:t>
            </a:r>
            <a:br>
              <a:rPr lang="en-US" sz="2800" dirty="0" smtClean="0"/>
            </a:br>
            <a:r>
              <a:rPr lang="en-US" sz="2800" dirty="0" err="1" smtClean="0"/>
              <a:t>TGaz_Draft</a:t>
            </a:r>
            <a:r>
              <a:rPr lang="en-US" sz="2800" dirty="0" smtClean="0"/>
              <a:t> D3.0</a:t>
            </a:r>
            <a:endParaRPr lang="en-US" sz="2800" dirty="0"/>
          </a:p>
        </p:txBody>
      </p:sp>
      <p:sp>
        <p:nvSpPr>
          <p:cNvPr id="4" name="Slide Number Placeholder 3">
            <a:extLst>
              <a:ext uri="{FF2B5EF4-FFF2-40B4-BE49-F238E27FC236}">
                <a16:creationId xmlns:a16="http://schemas.microsoft.com/office/drawing/2014/main" id="{D495F346-45F2-6D41-8B9E-79E7B93D3F5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5235360-F9E4-C34F-92F5-77684B4B0EE2}"/>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A2A22CBC-5B4C-D64C-A981-F9B85F7DD10B}"/>
              </a:ext>
            </a:extLst>
          </p:cNvPr>
          <p:cNvSpPr>
            <a:spLocks noGrp="1"/>
          </p:cNvSpPr>
          <p:nvPr>
            <p:ph type="dt" idx="10"/>
          </p:nvPr>
        </p:nvSpPr>
        <p:spPr>
          <a:xfrm>
            <a:off x="929217" y="333375"/>
            <a:ext cx="2499764" cy="273050"/>
          </a:xfrm>
        </p:spPr>
        <p:txBody>
          <a:bodyPr/>
          <a:lstStyle/>
          <a:p>
            <a:r>
              <a:rPr lang="en-US"/>
              <a:t>February 2021</a:t>
            </a:r>
            <a:endParaRPr lang="en-GB" dirty="0"/>
          </a:p>
        </p:txBody>
      </p:sp>
      <p:sp>
        <p:nvSpPr>
          <p:cNvPr id="7" name="TextBox 6"/>
          <p:cNvSpPr txBox="1"/>
          <p:nvPr/>
        </p:nvSpPr>
        <p:spPr>
          <a:xfrm>
            <a:off x="839415" y="980728"/>
            <a:ext cx="5544617" cy="5262979"/>
          </a:xfrm>
          <a:prstGeom prst="rect">
            <a:avLst/>
          </a:prstGeom>
          <a:noFill/>
        </p:spPr>
        <p:txBody>
          <a:bodyPr wrap="square" rtlCol="0">
            <a:spAutoFit/>
          </a:bodyPr>
          <a:lstStyle/>
          <a:p>
            <a:r>
              <a:rPr lang="en-US" u="sng" dirty="0">
                <a:solidFill>
                  <a:schemeClr val="tx1"/>
                </a:solidFill>
              </a:rPr>
              <a:t>Abstract</a:t>
            </a:r>
          </a:p>
          <a:p>
            <a:r>
              <a:rPr lang="en-US" dirty="0">
                <a:solidFill>
                  <a:schemeClr val="tx1"/>
                </a:solidFill>
              </a:rPr>
              <a:t>The Secure LTF protocol is a potential target for a future as yet unknown attack, and may need to be upgraded if one comes to light. </a:t>
            </a:r>
            <a:br>
              <a:rPr lang="en-US" dirty="0">
                <a:solidFill>
                  <a:schemeClr val="tx1"/>
                </a:solidFill>
              </a:rPr>
            </a:br>
            <a:endParaRPr lang="en-US" dirty="0">
              <a:solidFill>
                <a:schemeClr val="tx1"/>
              </a:solidFill>
            </a:endParaRPr>
          </a:p>
          <a:p>
            <a:r>
              <a:rPr lang="en-US" dirty="0">
                <a:solidFill>
                  <a:schemeClr val="tx1"/>
                </a:solidFill>
              </a:rPr>
              <a:t>By planning for this </a:t>
            </a:r>
            <a:r>
              <a:rPr lang="en-US" dirty="0" smtClean="0">
                <a:solidFill>
                  <a:schemeClr val="tx1"/>
                </a:solidFill>
              </a:rPr>
              <a:t>possibility, and using </a:t>
            </a:r>
            <a:r>
              <a:rPr lang="en-US" dirty="0">
                <a:solidFill>
                  <a:schemeClr val="tx1"/>
                </a:solidFill>
              </a:rPr>
              <a:t>a Secure LTF </a:t>
            </a:r>
            <a:r>
              <a:rPr lang="en-US" dirty="0" smtClean="0">
                <a:solidFill>
                  <a:schemeClr val="tx1"/>
                </a:solidFill>
              </a:rPr>
              <a:t>versioning </a:t>
            </a:r>
            <a:r>
              <a:rPr lang="en-US" dirty="0">
                <a:solidFill>
                  <a:schemeClr val="tx1"/>
                </a:solidFill>
              </a:rPr>
              <a:t>mechanism, we can smoothly upgrade the protocol, make the right decisions in the field, and provide users with feedback about </a:t>
            </a:r>
            <a:r>
              <a:rPr lang="en-US" dirty="0" smtClean="0">
                <a:solidFill>
                  <a:schemeClr val="tx1"/>
                </a:solidFill>
              </a:rPr>
              <a:t>their </a:t>
            </a:r>
            <a:r>
              <a:rPr lang="en-US" dirty="0">
                <a:solidFill>
                  <a:schemeClr val="tx1"/>
                </a:solidFill>
              </a:rPr>
              <a:t>security </a:t>
            </a:r>
            <a:r>
              <a:rPr lang="en-US" dirty="0" smtClean="0">
                <a:solidFill>
                  <a:schemeClr val="tx1"/>
                </a:solidFill>
              </a:rPr>
              <a:t>options; </a:t>
            </a:r>
            <a:r>
              <a:rPr lang="en-US" dirty="0">
                <a:solidFill>
                  <a:schemeClr val="tx1"/>
                </a:solidFill>
              </a:rPr>
              <a:t>whether to proceed with caution, or not.</a:t>
            </a:r>
          </a:p>
          <a:p>
            <a:endParaRPr lang="en-US" dirty="0">
              <a:solidFill>
                <a:schemeClr val="tx1"/>
              </a:solidFill>
            </a:endParaRPr>
          </a:p>
        </p:txBody>
      </p:sp>
    </p:spTree>
    <p:extLst>
      <p:ext uri="{BB962C8B-B14F-4D97-AF65-F5344CB8AC3E}">
        <p14:creationId xmlns:p14="http://schemas.microsoft.com/office/powerpoint/2010/main" val="33114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914401" y="685801"/>
            <a:ext cx="10361084" cy="582959"/>
          </a:xfrm>
        </p:spPr>
        <p:txBody>
          <a:bodyPr/>
          <a:lstStyle/>
          <a:p>
            <a:r>
              <a:rPr lang="en-US" dirty="0"/>
              <a:t>Background</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a:xfrm>
            <a:off x="901385" y="1700808"/>
            <a:ext cx="10361084" cy="4431028"/>
          </a:xfrm>
        </p:spPr>
        <p:txBody>
          <a:bodyPr/>
          <a:lstStyle/>
          <a:p>
            <a:r>
              <a:rPr lang="en-US" sz="2400" dirty="0"/>
              <a:t>We have been discussing 11az PHY Security options from 2016-2020, and there is still no unanimous consensus on the best approach for a Secure LTF protocol, (although we have agreed on a compromise).</a:t>
            </a:r>
          </a:p>
          <a:p>
            <a:pPr lvl="1"/>
            <a:r>
              <a:rPr lang="en-US" sz="2000" dirty="0"/>
              <a:t>Randomized 8PSK[6], 64QAM[2], 64QAM + 4PSK [5], 1024QAM[1,3], DFT Pre-coded OFDM [4]</a:t>
            </a:r>
            <a:br>
              <a:rPr lang="en-US" sz="2000" dirty="0"/>
            </a:br>
            <a:endParaRPr lang="en-US" sz="2000" dirty="0"/>
          </a:p>
          <a:p>
            <a:r>
              <a:rPr lang="en-US" sz="2400" dirty="0"/>
              <a:t>Attacker methods include using a Viterbi decoder, Sphere decoder in the frequency domain, MMSE sample-by-sample in the time domain.</a:t>
            </a:r>
            <a:br>
              <a:rPr lang="en-US" sz="2400" dirty="0"/>
            </a:br>
            <a:endParaRPr lang="en-US" sz="2400" dirty="0"/>
          </a:p>
          <a:p>
            <a:r>
              <a:rPr lang="en-US" sz="2400" dirty="0"/>
              <a:t>Attacks don’t need to be perfect, and can take advantage of probabilistic weaknesses in the coding and modulation, and then after several attempts may succeed.</a:t>
            </a:r>
            <a:br>
              <a:rPr lang="en-US" sz="2400" dirty="0"/>
            </a:br>
            <a:endParaRPr lang="en-US" sz="2400"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spTree>
    <p:extLst>
      <p:ext uri="{BB962C8B-B14F-4D97-AF65-F5344CB8AC3E}">
        <p14:creationId xmlns:p14="http://schemas.microsoft.com/office/powerpoint/2010/main" val="1866199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914401" y="685801"/>
            <a:ext cx="10361084" cy="1065213"/>
          </a:xfrm>
        </p:spPr>
        <p:txBody>
          <a:bodyPr/>
          <a:lstStyle/>
          <a:p>
            <a:r>
              <a:rPr lang="en-US" dirty="0"/>
              <a:t>Problem Statement</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a:xfrm>
            <a:off x="914400" y="1751015"/>
            <a:ext cx="10798223" cy="4724400"/>
          </a:xfrm>
        </p:spPr>
        <p:txBody>
          <a:bodyPr/>
          <a:lstStyle/>
          <a:p>
            <a:r>
              <a:rPr lang="en-US" sz="2400" dirty="0"/>
              <a:t>After the 11az standard is productized, it’s possible we may find other attacks that need to be addressed with a new, or improved, variant of the Secure PHY protocol (it would become a priority).</a:t>
            </a:r>
            <a:br>
              <a:rPr lang="en-US" sz="2400" dirty="0"/>
            </a:br>
            <a:endParaRPr lang="en-US" sz="2400" dirty="0"/>
          </a:p>
          <a:p>
            <a:r>
              <a:rPr lang="en-US" sz="2400" dirty="0"/>
              <a:t>As a result, there may be new and old variants of the protocol in the field.</a:t>
            </a:r>
            <a:br>
              <a:rPr lang="en-US" sz="2400" dirty="0"/>
            </a:br>
            <a:endParaRPr lang="en-US" sz="2400" dirty="0"/>
          </a:p>
          <a:p>
            <a:pPr marL="0" indent="0">
              <a:buNone/>
            </a:pPr>
            <a:r>
              <a:rPr lang="en-US" sz="2400" dirty="0"/>
              <a:t>For PHY Security versions, especially for key/lock applications, </a:t>
            </a:r>
            <a:r>
              <a:rPr lang="en-US" sz="2400" dirty="0" smtClean="0"/>
              <a:t>for a suitable user experiences we </a:t>
            </a:r>
            <a:r>
              <a:rPr lang="en-US" sz="2400" dirty="0"/>
              <a:t>would need a coexistence mechanism:</a:t>
            </a:r>
          </a:p>
          <a:p>
            <a:pPr marL="914400" lvl="1" indent="-457200">
              <a:buFont typeface="+mj-lt"/>
              <a:buAutoNum type="arabicPeriod"/>
            </a:pPr>
            <a:r>
              <a:rPr lang="en-US" sz="2200" dirty="0"/>
              <a:t>Negotiation for the highest level of LTF security protocol solution.</a:t>
            </a:r>
          </a:p>
          <a:p>
            <a:pPr marL="914400" lvl="1" indent="-457200">
              <a:buFont typeface="+mj-lt"/>
              <a:buAutoNum type="arabicPeriod"/>
            </a:pPr>
            <a:r>
              <a:rPr lang="en-US" sz="2200" dirty="0"/>
              <a:t>Enable </a:t>
            </a:r>
            <a:r>
              <a:rPr lang="en-US" sz="2200" dirty="0" smtClean="0"/>
              <a:t>a user </a:t>
            </a:r>
            <a:r>
              <a:rPr lang="en-US" sz="2200" dirty="0"/>
              <a:t>setting to define/override </a:t>
            </a:r>
            <a:r>
              <a:rPr lang="en-US" sz="2200" dirty="0" smtClean="0"/>
              <a:t>the LTF </a:t>
            </a:r>
            <a:r>
              <a:rPr lang="en-US" sz="2200" dirty="0"/>
              <a:t>security policy level.</a:t>
            </a:r>
            <a:endParaRPr lang="en-US" sz="2000" dirty="0"/>
          </a:p>
          <a:p>
            <a:endParaRPr lang="en-US" sz="2400" dirty="0"/>
          </a:p>
          <a:p>
            <a:endParaRPr lang="en-US" sz="2400"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spTree>
    <p:extLst>
      <p:ext uri="{BB962C8B-B14F-4D97-AF65-F5344CB8AC3E}">
        <p14:creationId xmlns:p14="http://schemas.microsoft.com/office/powerpoint/2010/main" val="300463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81201"/>
            <a:ext cx="10798223" cy="4494213"/>
          </a:xfrm>
        </p:spPr>
        <p:txBody>
          <a:bodyPr/>
          <a:lstStyle/>
          <a:p>
            <a:r>
              <a:rPr lang="en-US" sz="2400" dirty="0"/>
              <a:t>V</a:t>
            </a:r>
            <a:r>
              <a:rPr lang="en-US" sz="2400" dirty="0" smtClean="0"/>
              <a:t>ersioning might be better addressed at the application</a:t>
            </a:r>
            <a:r>
              <a:rPr lang="en-US" sz="2400" dirty="0"/>
              <a:t> </a:t>
            </a:r>
            <a:r>
              <a:rPr lang="en-US" sz="2400" dirty="0" smtClean="0"/>
              <a:t>level</a:t>
            </a:r>
            <a:r>
              <a:rPr lang="en-US" sz="2200" dirty="0" smtClean="0"/>
              <a:t/>
            </a:r>
            <a:br>
              <a:rPr lang="en-US" sz="2200" dirty="0" smtClean="0"/>
            </a:br>
            <a:endParaRPr lang="en-US" sz="2200" dirty="0" smtClean="0"/>
          </a:p>
          <a:p>
            <a:r>
              <a:rPr lang="en-US" sz="2400" dirty="0" smtClean="0"/>
              <a:t>What kind of user experience would be enabled?</a:t>
            </a:r>
            <a:br>
              <a:rPr lang="en-US" sz="2400" dirty="0" smtClean="0"/>
            </a:br>
            <a:endParaRPr lang="en-US" sz="2400" dirty="0" smtClean="0"/>
          </a:p>
          <a:p>
            <a:r>
              <a:rPr lang="en-US" sz="2400" dirty="0" smtClean="0"/>
              <a:t>Consider adding a new version subelement rather than overload an existing field</a:t>
            </a:r>
            <a:br>
              <a:rPr lang="en-US" sz="2400" dirty="0" smtClean="0"/>
            </a:br>
            <a:endParaRPr lang="en-US" sz="2400" dirty="0" smtClean="0"/>
          </a:p>
          <a:p>
            <a:r>
              <a:rPr lang="en-US" sz="2400" dirty="0" smtClean="0"/>
              <a:t>We could address versioning if/when a vulnerability is found in the future.</a:t>
            </a:r>
            <a:br>
              <a:rPr lang="en-US" sz="2400" dirty="0" smtClean="0"/>
            </a:br>
            <a:endParaRPr lang="en-US" sz="2400" dirty="0" smtClean="0"/>
          </a:p>
          <a:p>
            <a:r>
              <a:rPr lang="en-US" sz="2400" dirty="0" smtClean="0"/>
              <a:t>Are version numbers ordered by improving security robustness?</a:t>
            </a:r>
          </a:p>
          <a:p>
            <a:endParaRPr lang="en-US" dirty="0" smtClean="0"/>
          </a:p>
          <a:p>
            <a:endParaRPr lang="en-US" dirty="0"/>
          </a:p>
        </p:txBody>
      </p:sp>
      <p:sp>
        <p:nvSpPr>
          <p:cNvPr id="3" name="Title 2"/>
          <p:cNvSpPr>
            <a:spLocks noGrp="1"/>
          </p:cNvSpPr>
          <p:nvPr>
            <p:ph type="title"/>
          </p:nvPr>
        </p:nvSpPr>
        <p:spPr/>
        <p:txBody>
          <a:bodyPr/>
          <a:lstStyle/>
          <a:p>
            <a:r>
              <a:rPr lang="en-US" dirty="0" smtClean="0"/>
              <a:t>Previous Comments Addressed</a:t>
            </a:r>
            <a:endParaRPr lang="en-US" dirty="0"/>
          </a:p>
        </p:txBody>
      </p:sp>
      <p:sp>
        <p:nvSpPr>
          <p:cNvPr id="4" name="Date Placeholder 3"/>
          <p:cNvSpPr>
            <a:spLocks noGrp="1"/>
          </p:cNvSpPr>
          <p:nvPr>
            <p:ph type="dt" idx="10"/>
          </p:nvPr>
        </p:nvSpPr>
        <p:spPr/>
        <p:txBody>
          <a:bodyPr/>
          <a:lstStyle/>
          <a:p>
            <a:r>
              <a:rPr lang="en-US" smtClean="0"/>
              <a:t>February 2021</a:t>
            </a:r>
            <a:endParaRPr lang="en-GB" dirty="0"/>
          </a:p>
        </p:txBody>
      </p:sp>
      <p:sp>
        <p:nvSpPr>
          <p:cNvPr id="5" name="Footer Placeholder 4"/>
          <p:cNvSpPr>
            <a:spLocks noGrp="1"/>
          </p:cNvSpPr>
          <p:nvPr>
            <p:ph type="ftr" idx="11"/>
          </p:nvPr>
        </p:nvSpPr>
        <p:spPr/>
        <p:txBody>
          <a:bodyPr/>
          <a:lstStyle/>
          <a:p>
            <a:r>
              <a:rPr lang="en-GB" smtClean="0"/>
              <a:t>R. Want</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5</a:t>
            </a:fld>
            <a:endParaRPr lang="en-GB"/>
          </a:p>
        </p:txBody>
      </p:sp>
    </p:spTree>
    <p:extLst>
      <p:ext uri="{BB962C8B-B14F-4D97-AF65-F5344CB8AC3E}">
        <p14:creationId xmlns:p14="http://schemas.microsoft.com/office/powerpoint/2010/main" val="155471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764704"/>
            <a:ext cx="10361084" cy="876290"/>
          </a:xfrm>
        </p:spPr>
        <p:txBody>
          <a:bodyPr/>
          <a:lstStyle/>
          <a:p>
            <a:r>
              <a:rPr lang="en-US" dirty="0"/>
              <a:t>EXAMPLE using the Secure LTF </a:t>
            </a:r>
            <a:r>
              <a:rPr lang="en-US" dirty="0" smtClean="0"/>
              <a:t>version </a:t>
            </a:r>
            <a:br>
              <a:rPr lang="en-US" dirty="0" smtClean="0"/>
            </a:br>
            <a:r>
              <a:rPr lang="en-US" dirty="0" smtClean="0"/>
              <a:t>during FTM Request negotiation</a:t>
            </a:r>
            <a:endParaRPr lang="en-US" dirty="0"/>
          </a:p>
        </p:txBody>
      </p:sp>
      <p:sp>
        <p:nvSpPr>
          <p:cNvPr id="3" name="Content Placeholder 2"/>
          <p:cNvSpPr>
            <a:spLocks noGrp="1"/>
          </p:cNvSpPr>
          <p:nvPr>
            <p:ph idx="1"/>
          </p:nvPr>
        </p:nvSpPr>
        <p:spPr>
          <a:xfrm>
            <a:off x="172340" y="1772816"/>
            <a:ext cx="4176464" cy="4216048"/>
          </a:xfrm>
        </p:spPr>
        <p:txBody>
          <a:bodyPr/>
          <a:lstStyle/>
          <a:p>
            <a:pPr marL="0" indent="0">
              <a:buNone/>
            </a:pPr>
            <a:r>
              <a:rPr lang="en-US" dirty="0"/>
              <a:t>ISTA</a:t>
            </a:r>
            <a:r>
              <a:rPr lang="en-US" b="1" dirty="0"/>
              <a:t>: Key App </a:t>
            </a:r>
            <a:r>
              <a:rPr lang="en-US" dirty="0"/>
              <a:t>Security Menu</a:t>
            </a:r>
          </a:p>
          <a:p>
            <a:pPr marL="0" indent="0">
              <a:buNone/>
            </a:pPr>
            <a:endParaRPr lang="en-US" dirty="0"/>
          </a:p>
          <a:p>
            <a:pPr marL="0" indent="0">
              <a:buNone/>
            </a:pPr>
            <a:endParaRPr lang="en-US" dirty="0"/>
          </a:p>
          <a:p>
            <a:pPr marL="0" indent="0">
              <a:buNone/>
            </a:pPr>
            <a:r>
              <a:rPr lang="en-US" dirty="0" smtClean="0"/>
              <a:t>User Selects:</a:t>
            </a:r>
            <a:endParaRPr lang="en-US" dirty="0"/>
          </a:p>
          <a:p>
            <a:pPr marL="457200" indent="-457200">
              <a:buFont typeface="Arial" panose="020B0604020202020204" pitchFamily="34" charset="0"/>
              <a:buAutoNum type="arabicPeriod"/>
            </a:pPr>
            <a:r>
              <a:rPr lang="en-US" dirty="0" smtClean="0"/>
              <a:t>Car </a:t>
            </a:r>
            <a:r>
              <a:rPr lang="en-US" dirty="0"/>
              <a:t>security level must match the </a:t>
            </a:r>
            <a:r>
              <a:rPr lang="en-US" dirty="0" smtClean="0"/>
              <a:t>key’s </a:t>
            </a:r>
            <a:r>
              <a:rPr lang="en-US" dirty="0"/>
              <a:t>level, </a:t>
            </a:r>
            <a:r>
              <a:rPr lang="en-US" dirty="0" smtClean="0"/>
              <a:t>or block (terminate)</a:t>
            </a:r>
            <a:br>
              <a:rPr lang="en-US" dirty="0" smtClean="0"/>
            </a:br>
            <a:endParaRPr lang="en-US" dirty="0" smtClean="0"/>
          </a:p>
          <a:p>
            <a:pPr marL="457200" indent="-457200">
              <a:buFont typeface="Arial" panose="020B0604020202020204" pitchFamily="34" charset="0"/>
              <a:buAutoNum type="arabicPeriod"/>
            </a:pPr>
            <a:r>
              <a:rPr lang="en-US" dirty="0" smtClean="0"/>
              <a:t>n/a</a:t>
            </a:r>
            <a:endParaRPr lang="en-US" dirty="0"/>
          </a:p>
          <a:p>
            <a:pPr marL="457200" indent="-457200">
              <a:buFont typeface="Arial" panose="020B0604020202020204" pitchFamily="34" charset="0"/>
              <a:buAutoNum type="arabicPeriod"/>
            </a:pPr>
            <a:endParaRPr lang="en-US" dirty="0"/>
          </a:p>
          <a:p>
            <a:pPr marL="457200" indent="-457200">
              <a:buFont typeface="Arial" panose="020B0604020202020204" pitchFamily="34" charset="0"/>
              <a:buAutoNum type="arabicPeriod"/>
            </a:pPr>
            <a:r>
              <a:rPr lang="en-US" dirty="0" smtClean="0"/>
              <a:t>Allow </a:t>
            </a:r>
            <a:r>
              <a:rPr lang="en-US" dirty="0"/>
              <a:t>phone to </a:t>
            </a:r>
            <a:r>
              <a:rPr lang="en-US" dirty="0" smtClean="0"/>
              <a:t>use a lower </a:t>
            </a:r>
            <a:r>
              <a:rPr lang="en-US" dirty="0"/>
              <a:t>security level </a:t>
            </a:r>
            <a:r>
              <a:rPr lang="en-US" dirty="0" smtClean="0"/>
              <a:t>set by car </a:t>
            </a:r>
            <a:br>
              <a:rPr lang="en-US" dirty="0" smtClean="0"/>
            </a:br>
            <a:r>
              <a:rPr lang="en-US" dirty="0" smtClean="0"/>
              <a:t>(</a:t>
            </a:r>
            <a:r>
              <a:rPr lang="en-US" b="1" dirty="0" smtClean="0"/>
              <a:t>less safe – warn user, </a:t>
            </a:r>
            <a:br>
              <a:rPr lang="en-US" b="1" dirty="0" smtClean="0"/>
            </a:br>
            <a:r>
              <a:rPr lang="en-US" b="1" dirty="0" smtClean="0"/>
              <a:t> display version used</a:t>
            </a:r>
            <a:r>
              <a:rPr lang="en-US" dirty="0" smtClean="0"/>
              <a:t>)</a:t>
            </a:r>
            <a:endParaRPr lang="en-US" dirty="0"/>
          </a:p>
          <a:p>
            <a:pPr marL="457200" indent="-457200">
              <a:buFont typeface="Arial" panose="020B0604020202020204" pitchFamily="34" charset="0"/>
              <a:buAutoNum type="arabicPeriod"/>
            </a:pPr>
            <a:endParaRPr lang="en-US" dirty="0"/>
          </a:p>
          <a:p>
            <a:pPr marL="457200" indent="-457200">
              <a:buFont typeface="Arial" panose="020B0604020202020204" pitchFamily="34" charset="0"/>
              <a:buAutoNum type="arabicPeriod"/>
            </a:pPr>
            <a:endParaRPr lang="en-US" dirty="0"/>
          </a:p>
          <a:p>
            <a:pPr marL="0" indent="0">
              <a:buNone/>
            </a:pPr>
            <a:endParaRPr lang="en-US" dirty="0"/>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p:cNvSpPr>
            <a:spLocks noGrp="1"/>
          </p:cNvSpPr>
          <p:nvPr>
            <p:ph type="dt" idx="10"/>
          </p:nvPr>
        </p:nvSpPr>
        <p:spPr>
          <a:xfrm>
            <a:off x="929217" y="333375"/>
            <a:ext cx="2499764" cy="273050"/>
          </a:xfrm>
        </p:spPr>
        <p:txBody>
          <a:bodyPr/>
          <a:lstStyle/>
          <a:p>
            <a:r>
              <a:rPr lang="en-US"/>
              <a:t>February 2021</a:t>
            </a:r>
            <a:endParaRPr lang="en-GB" dirty="0"/>
          </a:p>
        </p:txBody>
      </p:sp>
      <p:grpSp>
        <p:nvGrpSpPr>
          <p:cNvPr id="7" name="Group 6"/>
          <p:cNvGrpSpPr/>
          <p:nvPr/>
        </p:nvGrpSpPr>
        <p:grpSpPr>
          <a:xfrm>
            <a:off x="4583832" y="2348880"/>
            <a:ext cx="950506" cy="945987"/>
            <a:chOff x="4098571" y="1321201"/>
            <a:chExt cx="950506" cy="945987"/>
          </a:xfrm>
        </p:grpSpPr>
        <p:pic>
          <p:nvPicPr>
            <p:cNvPr id="9" name="Picture 8"/>
            <p:cNvPicPr>
              <a:picLocks noChangeAspect="1"/>
            </p:cNvPicPr>
            <p:nvPr/>
          </p:nvPicPr>
          <p:blipFill>
            <a:blip r:embed="rId2"/>
            <a:stretch>
              <a:fillRect/>
            </a:stretch>
          </p:blipFill>
          <p:spPr>
            <a:xfrm>
              <a:off x="4157195" y="1321201"/>
              <a:ext cx="844080" cy="945987"/>
            </a:xfrm>
            <a:prstGeom prst="rect">
              <a:avLst/>
            </a:prstGeom>
          </p:spPr>
        </p:pic>
        <p:sp>
          <p:nvSpPr>
            <p:cNvPr id="10" name="TextBox 9"/>
            <p:cNvSpPr txBox="1"/>
            <p:nvPr/>
          </p:nvSpPr>
          <p:spPr>
            <a:xfrm>
              <a:off x="4098571" y="1576127"/>
              <a:ext cx="950506" cy="338554"/>
            </a:xfrm>
            <a:prstGeom prst="rect">
              <a:avLst/>
            </a:prstGeom>
            <a:noFill/>
          </p:spPr>
          <p:txBody>
            <a:bodyPr wrap="square" rtlCol="0">
              <a:spAutoFit/>
            </a:bodyPr>
            <a:lstStyle/>
            <a:p>
              <a:r>
                <a:rPr lang="en-US" sz="1600" dirty="0">
                  <a:solidFill>
                    <a:schemeClr val="tx1"/>
                  </a:solidFill>
                </a:rPr>
                <a:t>ISTA</a:t>
              </a:r>
            </a:p>
          </p:txBody>
        </p:sp>
      </p:grpSp>
      <p:grpSp>
        <p:nvGrpSpPr>
          <p:cNvPr id="11" name="Group 10"/>
          <p:cNvGrpSpPr/>
          <p:nvPr/>
        </p:nvGrpSpPr>
        <p:grpSpPr>
          <a:xfrm>
            <a:off x="5808986" y="2461371"/>
            <a:ext cx="1728192" cy="866822"/>
            <a:chOff x="7770196" y="700606"/>
            <a:chExt cx="1728192" cy="866822"/>
          </a:xfrm>
        </p:grpSpPr>
        <p:pic>
          <p:nvPicPr>
            <p:cNvPr id="8" name="Picture 7"/>
            <p:cNvPicPr>
              <a:picLocks noChangeAspect="1"/>
            </p:cNvPicPr>
            <p:nvPr/>
          </p:nvPicPr>
          <p:blipFill>
            <a:blip r:embed="rId3"/>
            <a:stretch>
              <a:fillRect/>
            </a:stretch>
          </p:blipFill>
          <p:spPr>
            <a:xfrm>
              <a:off x="7770196" y="700606"/>
              <a:ext cx="1728192" cy="866822"/>
            </a:xfrm>
            <a:prstGeom prst="rect">
              <a:avLst/>
            </a:prstGeom>
          </p:spPr>
        </p:pic>
        <p:sp>
          <p:nvSpPr>
            <p:cNvPr id="12" name="TextBox 11"/>
            <p:cNvSpPr txBox="1"/>
            <p:nvPr/>
          </p:nvSpPr>
          <p:spPr>
            <a:xfrm>
              <a:off x="8306375" y="970581"/>
              <a:ext cx="756104" cy="369332"/>
            </a:xfrm>
            <a:prstGeom prst="rect">
              <a:avLst/>
            </a:prstGeom>
            <a:noFill/>
          </p:spPr>
          <p:txBody>
            <a:bodyPr wrap="none" rtlCol="0">
              <a:spAutoFit/>
            </a:bodyPr>
            <a:lstStyle/>
            <a:p>
              <a:r>
                <a:rPr lang="en-US" sz="1800" dirty="0">
                  <a:solidFill>
                    <a:schemeClr val="tx1"/>
                  </a:solidFill>
                </a:rPr>
                <a:t>RSTA</a:t>
              </a:r>
            </a:p>
          </p:txBody>
        </p:sp>
      </p:grpSp>
      <p:sp>
        <p:nvSpPr>
          <p:cNvPr id="13" name="Content Placeholder 2"/>
          <p:cNvSpPr txBox="1">
            <a:spLocks/>
          </p:cNvSpPr>
          <p:nvPr/>
        </p:nvSpPr>
        <p:spPr bwMode="auto">
          <a:xfrm>
            <a:off x="7859628" y="1844824"/>
            <a:ext cx="4141028" cy="41563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000" b="0">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System Font Regular"/>
              <a:buChar char="-"/>
              <a:defRPr sz="18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System Font Regular"/>
              <a:buChar char="-"/>
              <a:defRPr sz="1600">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System Font Regular"/>
              <a:buChar char="-"/>
              <a:defRPr sz="14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System Font Regular"/>
              <a:buChar char="-"/>
              <a:defRPr sz="14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Font typeface="Arial" panose="020B0604020202020204" pitchFamily="34" charset="0"/>
              <a:buNone/>
            </a:pPr>
            <a:r>
              <a:rPr lang="en-US" kern="0" dirty="0"/>
              <a:t>RSTA: </a:t>
            </a:r>
            <a:r>
              <a:rPr lang="en-US" b="1" kern="0" dirty="0"/>
              <a:t>Car Lock </a:t>
            </a:r>
            <a:r>
              <a:rPr lang="en-US" kern="0" dirty="0"/>
              <a:t>Security Menu</a:t>
            </a:r>
          </a:p>
          <a:p>
            <a:pPr marL="0" indent="0">
              <a:buFont typeface="Arial" panose="020B0604020202020204" pitchFamily="34" charset="0"/>
              <a:buNone/>
            </a:pPr>
            <a:r>
              <a:rPr lang="en-US" kern="0" dirty="0"/>
              <a:t>(available through dash console)</a:t>
            </a:r>
          </a:p>
          <a:p>
            <a:pPr marL="0" indent="0">
              <a:buFont typeface="Arial" panose="020B0604020202020204" pitchFamily="34" charset="0"/>
              <a:buNone/>
            </a:pPr>
            <a:endParaRPr lang="en-US" kern="0" dirty="0"/>
          </a:p>
          <a:p>
            <a:pPr marL="0" indent="0">
              <a:buFont typeface="Arial" panose="020B0604020202020204" pitchFamily="34" charset="0"/>
              <a:buNone/>
            </a:pPr>
            <a:r>
              <a:rPr lang="en-US" kern="0" dirty="0" smtClean="0"/>
              <a:t>User Selects:</a:t>
            </a:r>
            <a:endParaRPr lang="en-US" kern="0" dirty="0"/>
          </a:p>
          <a:p>
            <a:pPr marL="457200" indent="-457200">
              <a:buFont typeface="Arial" panose="020B0604020202020204" pitchFamily="34" charset="0"/>
              <a:buAutoNum type="arabicPeriod"/>
            </a:pPr>
            <a:r>
              <a:rPr lang="en-US" kern="0" dirty="0"/>
              <a:t>Key security level must match the car’s level, or </a:t>
            </a:r>
            <a:r>
              <a:rPr lang="en-US" kern="0" dirty="0" smtClean="0"/>
              <a:t>block (terminate)</a:t>
            </a:r>
            <a:endParaRPr lang="en-US" kern="0" dirty="0"/>
          </a:p>
          <a:p>
            <a:pPr marL="457200" indent="-457200">
              <a:buFont typeface="Arial" panose="020B0604020202020204" pitchFamily="34" charset="0"/>
              <a:buAutoNum type="arabicPeriod"/>
            </a:pPr>
            <a:r>
              <a:rPr lang="en-US" kern="0" dirty="0"/>
              <a:t>Permit </a:t>
            </a:r>
            <a:r>
              <a:rPr lang="en-US" kern="0" dirty="0" smtClean="0"/>
              <a:t>Key </a:t>
            </a:r>
            <a:r>
              <a:rPr lang="en-US" kern="0" dirty="0"/>
              <a:t>with a lower (older) security </a:t>
            </a:r>
            <a:r>
              <a:rPr lang="en-US" kern="0" dirty="0" smtClean="0"/>
              <a:t>level to open car.</a:t>
            </a:r>
            <a:r>
              <a:rPr lang="en-US" kern="0" dirty="0"/>
              <a:t/>
            </a:r>
            <a:br>
              <a:rPr lang="en-US" kern="0" dirty="0"/>
            </a:br>
            <a:r>
              <a:rPr lang="en-US" kern="0" dirty="0"/>
              <a:t>(</a:t>
            </a:r>
            <a:r>
              <a:rPr lang="en-US" b="1" kern="0" dirty="0"/>
              <a:t>less </a:t>
            </a:r>
            <a:r>
              <a:rPr lang="en-US" b="1" kern="0" dirty="0" smtClean="0"/>
              <a:t>safe – warn user,</a:t>
            </a:r>
            <a:br>
              <a:rPr lang="en-US" b="1" kern="0" dirty="0" smtClean="0"/>
            </a:br>
            <a:r>
              <a:rPr lang="en-US" b="1" kern="0" dirty="0" smtClean="0"/>
              <a:t>display version used</a:t>
            </a:r>
            <a:r>
              <a:rPr lang="en-US" kern="0" dirty="0" smtClean="0"/>
              <a:t>)</a:t>
            </a:r>
            <a:br>
              <a:rPr lang="en-US" kern="0" dirty="0" smtClean="0"/>
            </a:br>
            <a:endParaRPr lang="en-US" kern="0" dirty="0" smtClean="0"/>
          </a:p>
          <a:p>
            <a:pPr marL="457200" indent="-457200">
              <a:buFont typeface="Arial" panose="020B0604020202020204" pitchFamily="34" charset="0"/>
              <a:buAutoNum type="arabicPeriod"/>
            </a:pPr>
            <a:r>
              <a:rPr lang="en-US" kern="0" dirty="0" smtClean="0"/>
              <a:t>n/a</a:t>
            </a:r>
            <a:endParaRPr lang="en-US" kern="0" dirty="0"/>
          </a:p>
          <a:p>
            <a:pPr marL="0" indent="0">
              <a:buNone/>
            </a:pPr>
            <a:endParaRPr lang="en-US" kern="0" dirty="0"/>
          </a:p>
        </p:txBody>
      </p:sp>
      <p:sp>
        <p:nvSpPr>
          <p:cNvPr id="16" name="TextBox 15"/>
          <p:cNvSpPr txBox="1"/>
          <p:nvPr/>
        </p:nvSpPr>
        <p:spPr>
          <a:xfrm>
            <a:off x="6059996" y="3637426"/>
            <a:ext cx="432048" cy="707886"/>
          </a:xfrm>
          <a:prstGeom prst="rect">
            <a:avLst/>
          </a:prstGeom>
          <a:noFill/>
        </p:spPr>
        <p:txBody>
          <a:bodyPr wrap="square" rtlCol="0">
            <a:spAutoFit/>
          </a:bodyPr>
          <a:lstStyle/>
          <a:p>
            <a:r>
              <a:rPr lang="en-US" sz="4000" b="1" dirty="0">
                <a:solidFill>
                  <a:schemeClr val="tx1"/>
                </a:solidFill>
              </a:rPr>
              <a:t>=</a:t>
            </a:r>
          </a:p>
        </p:txBody>
      </p:sp>
      <p:sp>
        <p:nvSpPr>
          <p:cNvPr id="17" name="TextBox 16"/>
          <p:cNvSpPr txBox="1"/>
          <p:nvPr/>
        </p:nvSpPr>
        <p:spPr>
          <a:xfrm>
            <a:off x="6129141" y="5230780"/>
            <a:ext cx="432048" cy="707886"/>
          </a:xfrm>
          <a:prstGeom prst="rect">
            <a:avLst/>
          </a:prstGeom>
          <a:noFill/>
        </p:spPr>
        <p:txBody>
          <a:bodyPr wrap="square" rtlCol="0">
            <a:spAutoFit/>
          </a:bodyPr>
          <a:lstStyle/>
          <a:p>
            <a:r>
              <a:rPr lang="en-US" sz="4000" b="1" dirty="0">
                <a:solidFill>
                  <a:schemeClr val="tx1"/>
                </a:solidFill>
              </a:rPr>
              <a:t>&gt;</a:t>
            </a:r>
          </a:p>
        </p:txBody>
      </p:sp>
      <p:sp>
        <p:nvSpPr>
          <p:cNvPr id="18" name="TextBox 17"/>
          <p:cNvSpPr txBox="1"/>
          <p:nvPr/>
        </p:nvSpPr>
        <p:spPr>
          <a:xfrm>
            <a:off x="6059996" y="4345312"/>
            <a:ext cx="432048" cy="707886"/>
          </a:xfrm>
          <a:prstGeom prst="rect">
            <a:avLst/>
          </a:prstGeom>
          <a:noFill/>
        </p:spPr>
        <p:txBody>
          <a:bodyPr wrap="square" rtlCol="0">
            <a:spAutoFit/>
          </a:bodyPr>
          <a:lstStyle/>
          <a:p>
            <a:r>
              <a:rPr lang="en-US" sz="4000" b="1" dirty="0">
                <a:solidFill>
                  <a:schemeClr val="tx1"/>
                </a:solidFill>
              </a:rPr>
              <a:t>&lt;</a:t>
            </a:r>
          </a:p>
        </p:txBody>
      </p:sp>
    </p:spTree>
    <p:extLst>
      <p:ext uri="{BB962C8B-B14F-4D97-AF65-F5344CB8AC3E}">
        <p14:creationId xmlns:p14="http://schemas.microsoft.com/office/powerpoint/2010/main" val="191306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891504" y="419893"/>
            <a:ext cx="10361084" cy="1065213"/>
          </a:xfrm>
        </p:spPr>
        <p:txBody>
          <a:bodyPr/>
          <a:lstStyle/>
          <a:p>
            <a:r>
              <a:rPr lang="en-US" dirty="0"/>
              <a:t>Secure LTF protocol version subelement</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a:xfrm>
            <a:off x="891505" y="1340768"/>
            <a:ext cx="10798223" cy="5040560"/>
          </a:xfrm>
        </p:spPr>
        <p:txBody>
          <a:bodyPr/>
          <a:lstStyle/>
          <a:p>
            <a:pPr marL="0" indent="0">
              <a:buNone/>
            </a:pPr>
            <a:r>
              <a:rPr lang="en-US" dirty="0" smtClean="0"/>
              <a:t>Insertions: addition of description of </a:t>
            </a:r>
            <a:r>
              <a:rPr lang="en-US" dirty="0"/>
              <a:t>‘Secure LTF protocol versioning subelement’ at the end  of section 9.4.2.298 (Ranging Parameters element) and update Table 9-322h23fd (Ranging Subelement IDs for Ranging Parameters), with a new entry for subelement 2, formally </a:t>
            </a:r>
            <a:r>
              <a:rPr lang="en-US" dirty="0" smtClean="0"/>
              <a:t>reserved; and </a:t>
            </a:r>
            <a:r>
              <a:rPr lang="en-US" dirty="0"/>
              <a:t>11.21.6.3.4 </a:t>
            </a:r>
            <a:r>
              <a:rPr lang="en-US" dirty="0" smtClean="0"/>
              <a:t>(Negotiation </a:t>
            </a:r>
            <a:r>
              <a:rPr lang="en-US" dirty="0"/>
              <a:t>for Secure LTF in the TB and Non-TB Ranging </a:t>
            </a:r>
            <a:r>
              <a:rPr lang="en-US" dirty="0" smtClean="0"/>
              <a:t>measurement exchange)</a:t>
            </a:r>
            <a:endParaRPr lang="en-US" dirty="0"/>
          </a:p>
          <a:p>
            <a:pPr marL="0" indent="0">
              <a:buNone/>
            </a:pPr>
            <a:endParaRPr lang="en-US" b="1" i="1" dirty="0"/>
          </a:p>
          <a:p>
            <a:pPr marL="0" indent="0">
              <a:buNone/>
            </a:pPr>
            <a:endParaRPr lang="en-US" sz="2400" dirty="0"/>
          </a:p>
          <a:p>
            <a:pPr marL="0" indent="0" algn="ctr">
              <a:buNone/>
            </a:pPr>
            <a:r>
              <a:rPr lang="en-US" sz="1600" b="1" dirty="0"/>
              <a:t>Figure 9-788edm1– Secure LTF protocol version </a:t>
            </a:r>
            <a:r>
              <a:rPr lang="en-US" sz="1600" b="1" dirty="0" smtClean="0"/>
              <a:t>subelement</a:t>
            </a:r>
            <a:endParaRPr lang="en-US" sz="1600" b="1" dirty="0"/>
          </a:p>
          <a:p>
            <a:pPr>
              <a:buAutoNum type="arabicPeriod"/>
            </a:pPr>
            <a:r>
              <a:rPr lang="en-US" sz="1600" dirty="0" smtClean="0"/>
              <a:t>The </a:t>
            </a:r>
            <a:r>
              <a:rPr lang="en-US" sz="1600" dirty="0"/>
              <a:t>Secure LTF protocol version subelement </a:t>
            </a:r>
            <a:r>
              <a:rPr lang="en-US" sz="1600" dirty="0" smtClean="0"/>
              <a:t>may be included </a:t>
            </a:r>
            <a:r>
              <a:rPr lang="en-US" sz="1600" dirty="0"/>
              <a:t>in </a:t>
            </a:r>
            <a:r>
              <a:rPr lang="en-US" sz="1600" dirty="0" smtClean="0"/>
              <a:t>the </a:t>
            </a:r>
            <a:r>
              <a:rPr lang="en-US" sz="1600" dirty="0"/>
              <a:t>Ranging Element of the FTMR and the </a:t>
            </a:r>
            <a:r>
              <a:rPr lang="en-US" sz="1600" dirty="0" smtClean="0"/>
              <a:t>initial FTM frame, to indicate the Secure LTF protocol version number proposed. This represents a negotiation for the version proposed from ISTA to RSTA, and the response from RSTA to ISTA.</a:t>
            </a:r>
          </a:p>
          <a:p>
            <a:pPr>
              <a:buAutoNum type="arabicPeriod"/>
            </a:pPr>
            <a:r>
              <a:rPr lang="en-US" sz="1600" dirty="0" smtClean="0"/>
              <a:t>If it is not included, this is equivalent to proposing version 0.</a:t>
            </a:r>
          </a:p>
          <a:p>
            <a:pPr>
              <a:buFont typeface="Arial" panose="020B0604020202020204" pitchFamily="34" charset="0"/>
              <a:buAutoNum type="arabicPeriod"/>
            </a:pPr>
            <a:r>
              <a:rPr lang="en-US" sz="1600" dirty="0" smtClean="0">
                <a:solidFill>
                  <a:schemeClr val="tx1"/>
                </a:solidFill>
              </a:rPr>
              <a:t>The </a:t>
            </a:r>
            <a:r>
              <a:rPr lang="en-US" sz="1600" dirty="0">
                <a:solidFill>
                  <a:schemeClr val="tx1"/>
                </a:solidFill>
              </a:rPr>
              <a:t>version number will be incremented by the IEEE for each new Secure LTF protocol supported by the standard, and will be reflected by the inclusion of this subelement with that version </a:t>
            </a:r>
            <a:r>
              <a:rPr lang="en-US" sz="1600" dirty="0" smtClean="0">
                <a:solidFill>
                  <a:schemeClr val="tx1"/>
                </a:solidFill>
              </a:rPr>
              <a:t>number</a:t>
            </a:r>
            <a:r>
              <a:rPr lang="en-US" sz="1600" dirty="0">
                <a:solidFill>
                  <a:schemeClr val="tx1"/>
                </a:solidFill>
              </a:rPr>
              <a:t> </a:t>
            </a:r>
            <a:r>
              <a:rPr lang="en-US" sz="1600" dirty="0" smtClean="0">
                <a:solidFill>
                  <a:schemeClr val="tx1"/>
                </a:solidFill>
              </a:rPr>
              <a:t>during negotiation.</a:t>
            </a:r>
            <a:endParaRPr lang="en-US" sz="1600" dirty="0"/>
          </a:p>
          <a:p>
            <a:pPr>
              <a:buAutoNum type="arabicPeriod"/>
            </a:pPr>
            <a:r>
              <a:rPr lang="en-US" sz="1600" dirty="0" smtClean="0"/>
              <a:t>If the </a:t>
            </a:r>
            <a:r>
              <a:rPr lang="en-US" sz="1600" dirty="0"/>
              <a:t>versions differ, each STA can then decide if it wishes to proceed with, or terminate, the ranging request. This decision can be made based on a security policy established a priori </a:t>
            </a:r>
            <a:r>
              <a:rPr lang="en-US" sz="1600" dirty="0" smtClean="0"/>
              <a:t>by </a:t>
            </a:r>
            <a:r>
              <a:rPr lang="en-US" sz="1600" dirty="0"/>
              <a:t>the user </a:t>
            </a:r>
            <a:r>
              <a:rPr lang="en-US" sz="1600" dirty="0" smtClean="0"/>
              <a:t>at </a:t>
            </a:r>
            <a:r>
              <a:rPr lang="en-US" sz="1600" dirty="0"/>
              <a:t>the application level</a:t>
            </a:r>
            <a:r>
              <a:rPr lang="en-US" sz="1600" dirty="0" smtClean="0"/>
              <a:t>. The policy at the RSTA may chose to accept the requested version from the ISTA, downgrade it, or terminate. Likewise the policy at the ISTA may chose to accept the RSTA’s equal, or downgraded version, or terminate.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35048061"/>
              </p:ext>
            </p:extLst>
          </p:nvPr>
        </p:nvGraphicFramePr>
        <p:xfrm>
          <a:off x="3592148" y="2575368"/>
          <a:ext cx="4959797" cy="849630"/>
        </p:xfrm>
        <a:graphic>
          <a:graphicData uri="http://schemas.openxmlformats.org/drawingml/2006/table">
            <a:tbl>
              <a:tblPr firstRow="1" firstCol="1" bandRow="1">
                <a:tableStyleId>{5C22544A-7EE6-4342-B048-85BDC9FD1C3A}</a:tableStyleId>
              </a:tblPr>
              <a:tblGrid>
                <a:gridCol w="876490">
                  <a:extLst>
                    <a:ext uri="{9D8B030D-6E8A-4147-A177-3AD203B41FA5}">
                      <a16:colId xmlns:a16="http://schemas.microsoft.com/office/drawing/2014/main" val="2389704"/>
                    </a:ext>
                  </a:extLst>
                </a:gridCol>
                <a:gridCol w="1517394">
                  <a:extLst>
                    <a:ext uri="{9D8B030D-6E8A-4147-A177-3AD203B41FA5}">
                      <a16:colId xmlns:a16="http://schemas.microsoft.com/office/drawing/2014/main" val="2024597367"/>
                    </a:ext>
                  </a:extLst>
                </a:gridCol>
                <a:gridCol w="1221502">
                  <a:extLst>
                    <a:ext uri="{9D8B030D-6E8A-4147-A177-3AD203B41FA5}">
                      <a16:colId xmlns:a16="http://schemas.microsoft.com/office/drawing/2014/main" val="169389400"/>
                    </a:ext>
                  </a:extLst>
                </a:gridCol>
                <a:gridCol w="1344411">
                  <a:extLst>
                    <a:ext uri="{9D8B030D-6E8A-4147-A177-3AD203B41FA5}">
                      <a16:colId xmlns:a16="http://schemas.microsoft.com/office/drawing/2014/main" val="3023183362"/>
                    </a:ext>
                  </a:extLst>
                </a:gridCol>
              </a:tblGrid>
              <a:tr h="182880">
                <a:tc>
                  <a:txBody>
                    <a:bodyPr/>
                    <a:lstStyle/>
                    <a:p>
                      <a:endParaRPr lang="en-US" sz="1000">
                        <a:solidFill>
                          <a:schemeClr val="tx1"/>
                        </a:solidFill>
                        <a:effectLst/>
                        <a:latin typeface="Times New Roman" panose="02020603050405020304" pitchFamily="18" charset="0"/>
                      </a:endParaRPr>
                    </a:p>
                  </a:txBody>
                  <a:tcPr marL="0" marR="0" marT="0" marB="0" anchor="b">
                    <a:noFill/>
                  </a:tcPr>
                </a:tc>
                <a:tc>
                  <a:txBody>
                    <a:bodyPr/>
                    <a:lstStyle/>
                    <a:p>
                      <a:pPr marL="0" marR="0">
                        <a:spcBef>
                          <a:spcPts val="0"/>
                        </a:spcBef>
                        <a:spcAft>
                          <a:spcPts val="0"/>
                        </a:spcAft>
                      </a:pPr>
                      <a:r>
                        <a:rPr lang="en-US" sz="1100">
                          <a:effectLst/>
                        </a:rPr>
                        <a:t>B0        B7</a:t>
                      </a:r>
                      <a:endParaRPr lang="en-US" sz="1200">
                        <a:effectLst/>
                        <a:latin typeface="Times New Roman" panose="02020603050405020304" pitchFamily="18" charset="0"/>
                        <a:ea typeface="MS Mincho"/>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rPr>
                        <a:t>B8    B15</a:t>
                      </a:r>
                      <a:endParaRPr lang="en-US" sz="1200" dirty="0">
                        <a:effectLst/>
                        <a:latin typeface="Times New Roman" panose="02020603050405020304" pitchFamily="18" charset="0"/>
                        <a:ea typeface="MS Mincho"/>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effectLst/>
                        </a:rPr>
                        <a:t>B16</a:t>
                      </a:r>
                      <a:endParaRPr lang="en-US" sz="1200" dirty="0">
                        <a:effectLst/>
                        <a:latin typeface="Times New Roman" panose="02020603050405020304" pitchFamily="18" charset="0"/>
                        <a:ea typeface="MS Mincho"/>
                      </a:endParaRPr>
                    </a:p>
                  </a:txBody>
                  <a:tcPr marL="0" marR="0" marT="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7325771"/>
                  </a:ext>
                </a:extLst>
              </a:tr>
              <a:tr h="480060">
                <a:tc>
                  <a:txBody>
                    <a:bodyPr/>
                    <a:lstStyle/>
                    <a:p>
                      <a:endParaRPr lang="en-US" sz="1000" dirty="0">
                        <a:solidFill>
                          <a:schemeClr val="tx1"/>
                        </a:solidFill>
                        <a:effectLst/>
                        <a:latin typeface="Times New Roman" panose="02020603050405020304" pitchFamily="18" charset="0"/>
                      </a:endParaRPr>
                    </a:p>
                  </a:txBody>
                  <a:tcPr marL="0" marR="0" marT="0" marB="0" anchor="b">
                    <a:lnR w="12700" cap="flat" cmpd="sng" algn="ctr">
                      <a:solidFill>
                        <a:schemeClr val="tx1"/>
                      </a:solidFill>
                      <a:prstDash val="solid"/>
                      <a:round/>
                      <a:headEnd type="none" w="med" len="med"/>
                      <a:tailEnd type="none" w="med" len="med"/>
                    </a:lnR>
                    <a:noFill/>
                  </a:tcPr>
                </a:tc>
                <a:tc>
                  <a:txBody>
                    <a:bodyPr/>
                    <a:lstStyle/>
                    <a:p>
                      <a:pPr marL="0" marR="0" algn="ctr">
                        <a:spcBef>
                          <a:spcPts val="0"/>
                        </a:spcBef>
                        <a:spcAft>
                          <a:spcPts val="0"/>
                        </a:spcAft>
                      </a:pPr>
                      <a:r>
                        <a:rPr lang="en-US" sz="1000" dirty="0">
                          <a:effectLst/>
                        </a:rPr>
                        <a:t>Subelement ID (2)</a:t>
                      </a:r>
                      <a:endParaRPr lang="en-US" sz="1200" dirty="0">
                        <a:effectLst/>
                        <a:latin typeface="Times New Roman" panose="02020603050405020304" pitchFamily="18" charset="0"/>
                        <a:ea typeface="MS Mincho"/>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dirty="0">
                          <a:effectLst/>
                        </a:rPr>
                        <a:t>Length</a:t>
                      </a:r>
                      <a:endParaRPr lang="en-US" sz="1200" dirty="0">
                        <a:effectLst/>
                        <a:latin typeface="Times New Roman" panose="02020603050405020304" pitchFamily="18" charset="0"/>
                        <a:ea typeface="MS Mincho"/>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dirty="0">
                          <a:effectLst/>
                          <a:latin typeface="+mn-lt"/>
                          <a:ea typeface="+mn-ea"/>
                        </a:rPr>
                        <a:t>Secure LTF</a:t>
                      </a:r>
                      <a:r>
                        <a:rPr lang="en-US" sz="1000" baseline="0" dirty="0">
                          <a:effectLst/>
                          <a:latin typeface="+mn-lt"/>
                          <a:ea typeface="+mn-ea"/>
                        </a:rPr>
                        <a:t> Protocol Version</a:t>
                      </a:r>
                      <a:endParaRPr lang="en-US" sz="1200" dirty="0">
                        <a:effectLst/>
                        <a:latin typeface="Times New Roman" panose="02020603050405020304" pitchFamily="18" charset="0"/>
                        <a:ea typeface="MS Mincho"/>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442698"/>
                  </a:ext>
                </a:extLst>
              </a:tr>
              <a:tr h="186690">
                <a:tc>
                  <a:txBody>
                    <a:bodyPr/>
                    <a:lstStyle/>
                    <a:p>
                      <a:pPr marL="0" marR="0">
                        <a:spcBef>
                          <a:spcPts val="0"/>
                        </a:spcBef>
                        <a:spcAft>
                          <a:spcPts val="0"/>
                        </a:spcAft>
                      </a:pPr>
                      <a:r>
                        <a:rPr lang="en-US" sz="1100" dirty="0">
                          <a:solidFill>
                            <a:schemeClr val="tx1"/>
                          </a:solidFill>
                          <a:effectLst/>
                        </a:rPr>
                        <a:t>Bits:</a:t>
                      </a:r>
                      <a:endParaRPr lang="en-US" sz="1200" dirty="0">
                        <a:solidFill>
                          <a:schemeClr val="tx1"/>
                        </a:solidFill>
                        <a:effectLst/>
                        <a:latin typeface="Times New Roman" panose="02020603050405020304" pitchFamily="18" charset="0"/>
                        <a:ea typeface="MS Mincho"/>
                      </a:endParaRPr>
                    </a:p>
                  </a:txBody>
                  <a:tcPr marL="0" marR="0" marT="0" marB="0" anchor="b">
                    <a:noFill/>
                  </a:tcPr>
                </a:tc>
                <a:tc>
                  <a:txBody>
                    <a:bodyPr/>
                    <a:lstStyle/>
                    <a:p>
                      <a:pPr marL="0" marR="0" algn="ctr">
                        <a:spcBef>
                          <a:spcPts val="0"/>
                        </a:spcBef>
                        <a:spcAft>
                          <a:spcPts val="0"/>
                        </a:spcAft>
                      </a:pPr>
                      <a:r>
                        <a:rPr lang="en-US" sz="1000" dirty="0">
                          <a:effectLst/>
                        </a:rPr>
                        <a:t>8</a:t>
                      </a:r>
                      <a:endParaRPr lang="en-US" sz="1200" dirty="0">
                        <a:effectLst/>
                        <a:latin typeface="Times New Roman" panose="02020603050405020304" pitchFamily="18" charset="0"/>
                        <a:ea typeface="MS Mincho"/>
                      </a:endParaRPr>
                    </a:p>
                  </a:txBody>
                  <a:tcPr marL="9525" marR="9525" marT="9525" marB="0" anchor="ctr">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0"/>
                        </a:spcAft>
                      </a:pPr>
                      <a:r>
                        <a:rPr lang="en-US" sz="1000" dirty="0">
                          <a:effectLst/>
                        </a:rPr>
                        <a:t>8</a:t>
                      </a:r>
                      <a:endParaRPr lang="en-US" sz="1200" dirty="0">
                        <a:effectLst/>
                        <a:latin typeface="Times New Roman" panose="02020603050405020304" pitchFamily="18" charset="0"/>
                        <a:ea typeface="MS Mincho"/>
                      </a:endParaRPr>
                    </a:p>
                  </a:txBody>
                  <a:tcPr marL="9525" marR="9525" marT="9525" marB="0" anchor="ctr">
                    <a:lnT w="12700" cap="flat" cmpd="sng" algn="ctr">
                      <a:solidFill>
                        <a:schemeClr val="tx1"/>
                      </a:solidFill>
                      <a:prstDash val="solid"/>
                      <a:round/>
                      <a:headEnd type="none" w="med" len="med"/>
                      <a:tailEnd type="none" w="med" len="med"/>
                    </a:lnT>
                    <a:noFill/>
                  </a:tcPr>
                </a:tc>
                <a:tc>
                  <a:txBody>
                    <a:bodyPr/>
                    <a:lstStyle/>
                    <a:p>
                      <a:pPr marL="0" marR="0" algn="ctr">
                        <a:spcBef>
                          <a:spcPts val="0"/>
                        </a:spcBef>
                        <a:spcAft>
                          <a:spcPts val="0"/>
                        </a:spcAft>
                      </a:pPr>
                      <a:r>
                        <a:rPr lang="en-US" sz="1000" dirty="0">
                          <a:effectLst/>
                        </a:rPr>
                        <a:t>8</a:t>
                      </a:r>
                      <a:endParaRPr lang="en-US" sz="1200" dirty="0">
                        <a:effectLst/>
                        <a:latin typeface="Times New Roman" panose="02020603050405020304" pitchFamily="18" charset="0"/>
                        <a:ea typeface="MS Mincho"/>
                      </a:endParaRPr>
                    </a:p>
                  </a:txBody>
                  <a:tcPr marL="9525" marR="9525" marT="9525"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37139673"/>
                  </a:ext>
                </a:extLst>
              </a:tr>
            </a:tbl>
          </a:graphicData>
        </a:graphic>
      </p:graphicFrame>
    </p:spTree>
    <p:extLst>
      <p:ext uri="{BB962C8B-B14F-4D97-AF65-F5344CB8AC3E}">
        <p14:creationId xmlns:p14="http://schemas.microsoft.com/office/powerpoint/2010/main" val="3761356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914401" y="685801"/>
            <a:ext cx="10361084" cy="1065213"/>
          </a:xfrm>
        </p:spPr>
        <p:txBody>
          <a:bodyPr/>
          <a:lstStyle/>
          <a:p>
            <a:r>
              <a:rPr lang="en-US" dirty="0"/>
              <a:t>Summary</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a:xfrm>
            <a:off x="479376" y="1866107"/>
            <a:ext cx="11484845" cy="4494213"/>
          </a:xfrm>
        </p:spPr>
        <p:txBody>
          <a:bodyPr/>
          <a:lstStyle/>
          <a:p>
            <a:r>
              <a:rPr lang="en-US" sz="2400" dirty="0"/>
              <a:t>PROs</a:t>
            </a:r>
          </a:p>
          <a:p>
            <a:pPr lvl="1"/>
            <a:r>
              <a:rPr lang="en-US" sz="2000" b="1" dirty="0"/>
              <a:t>Secure LTF versioning allows devices to negotiate the Secure LTF protocol used</a:t>
            </a:r>
          </a:p>
          <a:p>
            <a:pPr lvl="1"/>
            <a:r>
              <a:rPr lang="en-US" sz="2000" dirty="0"/>
              <a:t>Versioning enables user policies and feedback describing the security problem.</a:t>
            </a:r>
          </a:p>
          <a:p>
            <a:pPr marL="914400" lvl="2" indent="0">
              <a:buNone/>
            </a:pPr>
            <a:r>
              <a:rPr lang="en-US" sz="1800" dirty="0"/>
              <a:t>- It can indicate a phone upgrade is required; from a Marketing perspective this is a good thing.</a:t>
            </a:r>
          </a:p>
          <a:p>
            <a:pPr lvl="1"/>
            <a:r>
              <a:rPr lang="en-US" sz="2000" dirty="0"/>
              <a:t>It provides an upgrade path for 11az PHY Security</a:t>
            </a:r>
          </a:p>
          <a:p>
            <a:pPr marL="914400" lvl="2" indent="0">
              <a:buNone/>
            </a:pPr>
            <a:r>
              <a:rPr lang="en-US" sz="1800" dirty="0"/>
              <a:t>(This is </a:t>
            </a:r>
            <a:r>
              <a:rPr lang="en-US" sz="1800" b="1" dirty="0"/>
              <a:t>not</a:t>
            </a:r>
            <a:r>
              <a:rPr lang="en-US" sz="1800" dirty="0"/>
              <a:t> </a:t>
            </a:r>
            <a:r>
              <a:rPr lang="en-US" sz="1800" b="1" dirty="0"/>
              <a:t>unusual</a:t>
            </a:r>
            <a:r>
              <a:rPr lang="en-US" sz="1800" dirty="0"/>
              <a:t> given the history of Wi-Fi WEP, WPA, WPA2, WPA3 and Bluetooth security)</a:t>
            </a:r>
          </a:p>
          <a:p>
            <a:r>
              <a:rPr lang="en-US" sz="2400" dirty="0" smtClean="0"/>
              <a:t>CONs</a:t>
            </a:r>
            <a:endParaRPr lang="en-US" sz="2400" dirty="0"/>
          </a:p>
          <a:p>
            <a:pPr lvl="1"/>
            <a:r>
              <a:rPr lang="en-US" sz="2000" dirty="0"/>
              <a:t>Secure LTF version bits may tell the market </a:t>
            </a:r>
            <a:r>
              <a:rPr lang="en-US" sz="2000" dirty="0" err="1"/>
              <a:t>TGaz</a:t>
            </a:r>
            <a:r>
              <a:rPr lang="en-US" sz="2000" dirty="0"/>
              <a:t> is unsure about the PHY security solution.</a:t>
            </a:r>
          </a:p>
          <a:p>
            <a:pPr lvl="2"/>
            <a:r>
              <a:rPr lang="en-US" sz="1800" b="1" dirty="0"/>
              <a:t>COUNTER POINT</a:t>
            </a:r>
            <a:r>
              <a:rPr lang="en-US" sz="1800" dirty="0"/>
              <a:t>: We have lots of public documents that already indicate this uncertainty.</a:t>
            </a:r>
            <a:br>
              <a:rPr lang="en-US" sz="1800" dirty="0"/>
            </a:br>
            <a:r>
              <a:rPr lang="en-US" sz="1800" dirty="0"/>
              <a:t>However, it  also shows we are committed to maintain the highest-level of security possible.</a:t>
            </a:r>
          </a:p>
          <a:p>
            <a:pPr marL="914400" lvl="2" indent="0">
              <a:buNone/>
            </a:pPr>
            <a:endParaRPr lang="en-US" dirty="0"/>
          </a:p>
          <a:p>
            <a:pPr lvl="2"/>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spTree>
    <p:extLst>
      <p:ext uri="{BB962C8B-B14F-4D97-AF65-F5344CB8AC3E}">
        <p14:creationId xmlns:p14="http://schemas.microsoft.com/office/powerpoint/2010/main" val="398168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5CC4-897E-0642-BC72-7E2598FBC9F3}"/>
              </a:ext>
            </a:extLst>
          </p:cNvPr>
          <p:cNvSpPr>
            <a:spLocks noGrp="1"/>
          </p:cNvSpPr>
          <p:nvPr>
            <p:ph type="title"/>
          </p:nvPr>
        </p:nvSpPr>
        <p:spPr>
          <a:xfrm>
            <a:off x="914401" y="685801"/>
            <a:ext cx="10361084" cy="1065213"/>
          </a:xfrm>
        </p:spPr>
        <p:txBody>
          <a:bodyPr/>
          <a:lstStyle/>
          <a:p>
            <a:r>
              <a:rPr lang="en-US" dirty="0"/>
              <a:t>References</a:t>
            </a:r>
          </a:p>
        </p:txBody>
      </p:sp>
      <p:sp>
        <p:nvSpPr>
          <p:cNvPr id="3" name="Content Placeholder 2">
            <a:extLst>
              <a:ext uri="{FF2B5EF4-FFF2-40B4-BE49-F238E27FC236}">
                <a16:creationId xmlns:a16="http://schemas.microsoft.com/office/drawing/2014/main" id="{27977AD6-BA8C-C94F-A0F9-CB493FD92961}"/>
              </a:ext>
            </a:extLst>
          </p:cNvPr>
          <p:cNvSpPr>
            <a:spLocks noGrp="1"/>
          </p:cNvSpPr>
          <p:nvPr>
            <p:ph idx="1"/>
          </p:nvPr>
        </p:nvSpPr>
        <p:spPr/>
        <p:txBody>
          <a:bodyPr/>
          <a:lstStyle/>
          <a:p>
            <a:pPr marL="0" indent="0">
              <a:buNone/>
            </a:pPr>
            <a:r>
              <a:rPr lang="en-US" dirty="0"/>
              <a:t>[1] 802.11-20/0836r0 11az Secure LTF Design</a:t>
            </a:r>
          </a:p>
          <a:p>
            <a:pPr marL="0" indent="0">
              <a:buNone/>
            </a:pPr>
            <a:r>
              <a:rPr lang="en-US" dirty="0"/>
              <a:t>[2] 802.11-20/0964r0 Attacks to Fully Random 64QAM Sounding Signal</a:t>
            </a:r>
          </a:p>
          <a:p>
            <a:pPr marL="0" indent="0">
              <a:buNone/>
            </a:pPr>
            <a:r>
              <a:rPr lang="en-US" dirty="0"/>
              <a:t>[3] 802.11-20/1373r0 Attacks to Fully Random OFDM Sounding Signal</a:t>
            </a:r>
          </a:p>
          <a:p>
            <a:pPr marL="0" indent="0">
              <a:buNone/>
            </a:pPr>
            <a:r>
              <a:rPr lang="en-US" dirty="0"/>
              <a:t>[4] 802.11-20/1097r1 Secure LTF using DFT </a:t>
            </a:r>
            <a:r>
              <a:rPr lang="en-US" dirty="0" smtClean="0"/>
              <a:t>Pre-coded </a:t>
            </a:r>
            <a:r>
              <a:rPr lang="en-US" dirty="0"/>
              <a:t>OFDM</a:t>
            </a:r>
          </a:p>
          <a:p>
            <a:pPr marL="0" indent="0">
              <a:buNone/>
            </a:pPr>
            <a:r>
              <a:rPr lang="en-US" dirty="0"/>
              <a:t>[5] 802.11-20/1855r0 Further updates on 11az Secure LTF design</a:t>
            </a:r>
          </a:p>
          <a:p>
            <a:pPr marL="0" indent="0">
              <a:buNone/>
            </a:pPr>
            <a:r>
              <a:rPr lang="en-US" dirty="0"/>
              <a:t>[6] </a:t>
            </a:r>
            <a:r>
              <a:rPr lang="en-US" dirty="0" err="1"/>
              <a:t>TGaz</a:t>
            </a:r>
            <a:r>
              <a:rPr lang="en-US" dirty="0"/>
              <a:t> Draft D3.0 (members area)</a:t>
            </a:r>
          </a:p>
        </p:txBody>
      </p:sp>
      <p:sp>
        <p:nvSpPr>
          <p:cNvPr id="4" name="Slide Number Placeholder 3">
            <a:extLst>
              <a:ext uri="{FF2B5EF4-FFF2-40B4-BE49-F238E27FC236}">
                <a16:creationId xmlns:a16="http://schemas.microsoft.com/office/drawing/2014/main" id="{72400FA7-9A2C-E843-BE40-6AD939B5959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DBDE353-A324-1942-B4BF-412D1334BC2B}"/>
              </a:ext>
            </a:extLst>
          </p:cNvPr>
          <p:cNvSpPr>
            <a:spLocks noGrp="1"/>
          </p:cNvSpPr>
          <p:nvPr>
            <p:ph type="ftr" idx="11"/>
          </p:nvPr>
        </p:nvSpPr>
        <p:spPr>
          <a:xfrm>
            <a:off x="7143757" y="6475414"/>
            <a:ext cx="4246027" cy="180975"/>
          </a:xfrm>
        </p:spPr>
        <p:txBody>
          <a:bodyPr/>
          <a:lstStyle/>
          <a:p>
            <a:r>
              <a:rPr lang="en-GB"/>
              <a:t>R. Want</a:t>
            </a:r>
            <a:endParaRPr lang="en-GB" dirty="0"/>
          </a:p>
        </p:txBody>
      </p:sp>
      <p:sp>
        <p:nvSpPr>
          <p:cNvPr id="6" name="Date Placeholder 5">
            <a:extLst>
              <a:ext uri="{FF2B5EF4-FFF2-40B4-BE49-F238E27FC236}">
                <a16:creationId xmlns:a16="http://schemas.microsoft.com/office/drawing/2014/main" id="{227B7294-F1DF-1746-AD39-8BD4D084C22C}"/>
              </a:ext>
            </a:extLst>
          </p:cNvPr>
          <p:cNvSpPr>
            <a:spLocks noGrp="1"/>
          </p:cNvSpPr>
          <p:nvPr>
            <p:ph type="dt" idx="10"/>
          </p:nvPr>
        </p:nvSpPr>
        <p:spPr>
          <a:xfrm>
            <a:off x="929217" y="333375"/>
            <a:ext cx="2499764" cy="273050"/>
          </a:xfrm>
        </p:spPr>
        <p:txBody>
          <a:bodyPr/>
          <a:lstStyle/>
          <a:p>
            <a:r>
              <a:rPr lang="en-US"/>
              <a:t>February 2021</a:t>
            </a:r>
            <a:endParaRPr lang="en-GB" dirty="0"/>
          </a:p>
        </p:txBody>
      </p:sp>
    </p:spTree>
    <p:extLst>
      <p:ext uri="{BB962C8B-B14F-4D97-AF65-F5344CB8AC3E}">
        <p14:creationId xmlns:p14="http://schemas.microsoft.com/office/powerpoint/2010/main" val="17313054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4345</TotalTime>
  <Words>1714</Words>
  <Application>Microsoft Office PowerPoint</Application>
  <PresentationFormat>Widescreen</PresentationFormat>
  <Paragraphs>252</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MS Gothic</vt:lpstr>
      <vt:lpstr>Arial</vt:lpstr>
      <vt:lpstr>Arial Unicode MS</vt:lpstr>
      <vt:lpstr>MS Mincho</vt:lpstr>
      <vt:lpstr>System Font Regular</vt:lpstr>
      <vt:lpstr>Times New Roman</vt:lpstr>
      <vt:lpstr>Office Theme</vt:lpstr>
      <vt:lpstr>Versioning for PHY Security</vt:lpstr>
      <vt:lpstr>PowerPoint Presentation</vt:lpstr>
      <vt:lpstr>Background</vt:lpstr>
      <vt:lpstr>Problem Statement</vt:lpstr>
      <vt:lpstr>Previous Comments Addressed</vt:lpstr>
      <vt:lpstr>EXAMPLE using the Secure LTF version  during FTM Request negotiation</vt:lpstr>
      <vt:lpstr>Secure LTF protocol version subelement</vt:lpstr>
      <vt:lpstr>Summary</vt:lpstr>
      <vt:lpstr>References</vt:lpstr>
      <vt:lpstr>Strawpoll (1/6/2021)</vt:lpstr>
      <vt:lpstr>Strawpoll  (2/17/2021)</vt:lpstr>
      <vt:lpstr>PowerPoint Presentation</vt:lpstr>
      <vt:lpstr>Proposed Versioned PHY Security Negotiation</vt:lpstr>
      <vt:lpstr>Option: Status Indication &amp; Value Field</vt:lpstr>
      <vt:lpstr>How a Secure LTF version would be used.</vt:lpstr>
      <vt:lpstr>Secure LTF protocol version subelement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Versioning for PHY Security</dc:title>
  <dc:creator>Roy Want</dc:creator>
  <cp:lastModifiedBy>Roy Want</cp:lastModifiedBy>
  <cp:revision>483</cp:revision>
  <dcterms:created xsi:type="dcterms:W3CDTF">2020-10-05T19:10:48Z</dcterms:created>
  <dcterms:modified xsi:type="dcterms:W3CDTF">2021-02-16T06:36:56Z</dcterms:modified>
</cp:coreProperties>
</file>