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28" r:id="rId3"/>
    <p:sldId id="329" r:id="rId4"/>
    <p:sldId id="345" r:id="rId5"/>
    <p:sldId id="347" r:id="rId6"/>
    <p:sldId id="350" r:id="rId7"/>
    <p:sldId id="349" r:id="rId8"/>
    <p:sldId id="348" r:id="rId9"/>
    <p:sldId id="344" r:id="rId10"/>
    <p:sldId id="334" r:id="rId11"/>
    <p:sldId id="346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328"/>
            <p14:sldId id="329"/>
            <p14:sldId id="345"/>
            <p14:sldId id="347"/>
            <p14:sldId id="350"/>
            <p14:sldId id="349"/>
            <p14:sldId id="348"/>
            <p14:sldId id="344"/>
            <p14:sldId id="334"/>
            <p14:sldId id="34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gev, Jonathan" initials="SJ" lastIdx="1" clrIdx="0">
    <p:extLst>
      <p:ext uri="{19B8F6BF-5375-455C-9EA6-DF929625EA0E}">
        <p15:presenceInfo xmlns:p15="http://schemas.microsoft.com/office/powerpoint/2012/main" userId="S-1-5-21-725345543-602162358-527237240-3987661" providerId="AD"/>
      </p:ext>
    </p:extLst>
  </p:cmAuthor>
  <p:cmAuthor id="2" name="Segev, Jonathan" initials="SJ [2]" lastIdx="3" clrIdx="1">
    <p:extLst>
      <p:ext uri="{19B8F6BF-5375-455C-9EA6-DF929625EA0E}">
        <p15:presenceInfo xmlns:p15="http://schemas.microsoft.com/office/powerpoint/2012/main" userId="S::jonathan.segev@intel.com::7c67a1b0-8725-4553-8055-0888dbcaef9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FF2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18" autoAdjust="0"/>
    <p:restoredTop sz="94286"/>
  </p:normalViewPr>
  <p:slideViewPr>
    <p:cSldViewPr>
      <p:cViewPr varScale="1">
        <p:scale>
          <a:sx n="77" d="100"/>
          <a:sy n="77" d="100"/>
        </p:scale>
        <p:origin x="542" y="4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128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R. Want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 sz="2000" b="0"/>
            </a:lvl1pPr>
            <a:lvl2pPr marL="800100" indent="-342900">
              <a:buFont typeface="System Font Regular"/>
              <a:buChar char="-"/>
              <a:defRPr sz="1800"/>
            </a:lvl2pPr>
            <a:lvl3pPr marL="1200150" indent="-285750">
              <a:buFont typeface="System Font Regular"/>
              <a:buChar char="-"/>
              <a:defRPr sz="1600"/>
            </a:lvl3pPr>
            <a:lvl4pPr marL="1657350" indent="-285750">
              <a:buFont typeface="System Font Regular"/>
              <a:buChar char="-"/>
              <a:defRPr sz="1400"/>
            </a:lvl4pPr>
            <a:lvl5pPr marL="2114550" indent="-285750">
              <a:buFont typeface="System Font Regular"/>
              <a:buChar char="-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R. Want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R. Want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 sz="2000" b="0"/>
            </a:lvl1pPr>
            <a:lvl2pPr marL="742950" indent="-285750">
              <a:buFont typeface="System Font Regular"/>
              <a:buChar char="-"/>
              <a:defRPr sz="1800"/>
            </a:lvl2pPr>
            <a:lvl3pPr marL="1200150" indent="-285750">
              <a:buFont typeface="System Font Regular"/>
              <a:buChar char="-"/>
              <a:defRPr sz="1600"/>
            </a:lvl3pPr>
            <a:lvl4pPr marL="1657350" indent="-285750">
              <a:buFont typeface="System Font Regular"/>
              <a:buChar char="-"/>
              <a:defRPr sz="1400"/>
            </a:lvl4pPr>
            <a:lvl5pPr marL="2114550" indent="-285750">
              <a:buFont typeface="System Font Regular"/>
              <a:buChar char="-"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 sz="2000" b="0"/>
            </a:lvl1pPr>
            <a:lvl2pPr marL="742950" indent="-285750">
              <a:buFont typeface="System Font Regular"/>
              <a:buChar char="-"/>
              <a:defRPr sz="1800"/>
            </a:lvl2pPr>
            <a:lvl3pPr marL="1200150" indent="-285750">
              <a:buFont typeface="System Font Regular"/>
              <a:buChar char="-"/>
              <a:defRPr sz="1600"/>
            </a:lvl3pPr>
            <a:lvl4pPr marL="1657350" indent="-285750">
              <a:buFont typeface="System Font Regular"/>
              <a:buChar char="-"/>
              <a:defRPr sz="1400"/>
            </a:lvl4pPr>
            <a:lvl5pPr marL="2114550" indent="-285750">
              <a:buFont typeface="System Font Regular"/>
              <a:buChar char="-"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R. Want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R. Want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R. Want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R. Want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R. Want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R. Want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R. Want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802.11-20/1972r0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1022723" y="764704"/>
            <a:ext cx="10363200" cy="113935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dirty="0"/>
              <a:t>Versioning for PHY </a:t>
            </a:r>
            <a:r>
              <a:rPr lang="en-GB" altLang="en-US" dirty="0" smtClean="0"/>
              <a:t>Security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1664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2021-01-05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R. Want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99456" y="277626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573696"/>
              </p:ext>
            </p:extLst>
          </p:nvPr>
        </p:nvGraphicFramePr>
        <p:xfrm>
          <a:off x="1828800" y="3270623"/>
          <a:ext cx="9032552" cy="264513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58138">
                  <a:extLst>
                    <a:ext uri="{9D8B030D-6E8A-4147-A177-3AD203B41FA5}">
                      <a16:colId xmlns:a16="http://schemas.microsoft.com/office/drawing/2014/main" val="2203869494"/>
                    </a:ext>
                  </a:extLst>
                </a:gridCol>
                <a:gridCol w="2258138">
                  <a:extLst>
                    <a:ext uri="{9D8B030D-6E8A-4147-A177-3AD203B41FA5}">
                      <a16:colId xmlns:a16="http://schemas.microsoft.com/office/drawing/2014/main" val="2482202455"/>
                    </a:ext>
                  </a:extLst>
                </a:gridCol>
                <a:gridCol w="1479116">
                  <a:extLst>
                    <a:ext uri="{9D8B030D-6E8A-4147-A177-3AD203B41FA5}">
                      <a16:colId xmlns:a16="http://schemas.microsoft.com/office/drawing/2014/main" val="1328456586"/>
                    </a:ext>
                  </a:extLst>
                </a:gridCol>
                <a:gridCol w="3037160">
                  <a:extLst>
                    <a:ext uri="{9D8B030D-6E8A-4147-A177-3AD203B41FA5}">
                      <a16:colId xmlns:a16="http://schemas.microsoft.com/office/drawing/2014/main" val="3993063271"/>
                    </a:ext>
                  </a:extLst>
                </a:gridCol>
              </a:tblGrid>
              <a:tr h="523214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8944399"/>
                  </a:ext>
                </a:extLst>
              </a:tr>
              <a:tr h="53048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Roy Want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Google Inc.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roywant@google.com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9644247"/>
                  </a:ext>
                </a:extLst>
              </a:tr>
              <a:tr h="530481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Mingguang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Xu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Google Inc.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mingguangxu@google.com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036475"/>
                  </a:ext>
                </a:extLst>
              </a:tr>
              <a:tr h="53048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Raymond Hayes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Google Inc.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hayesr@google.cm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3057352"/>
                  </a:ext>
                </a:extLst>
              </a:tr>
              <a:tr h="530481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362144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95CC4-897E-0642-BC72-7E2598FBC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77AD6-BA8C-C94F-A0F9-CB493FD92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802.11-20/0836r0 11az Secure LTF Design</a:t>
            </a:r>
          </a:p>
          <a:p>
            <a:pPr marL="0" indent="0">
              <a:buNone/>
            </a:pPr>
            <a:r>
              <a:rPr lang="en-US" dirty="0"/>
              <a:t>[2] 802.11-20/0964r0 Attacks to Fully Random 64QAM Sounding Signal</a:t>
            </a:r>
          </a:p>
          <a:p>
            <a:pPr marL="0" indent="0">
              <a:buNone/>
            </a:pPr>
            <a:r>
              <a:rPr lang="en-US" dirty="0"/>
              <a:t>[3] 802.11-20/1373r0 Attacks to Fully Random OFDM Sounding Signal</a:t>
            </a:r>
          </a:p>
          <a:p>
            <a:pPr marL="0" indent="0">
              <a:buNone/>
            </a:pPr>
            <a:r>
              <a:rPr lang="en-US" dirty="0"/>
              <a:t>[4] 802.11-20/1097r1 Secure LTF using DFT </a:t>
            </a:r>
            <a:r>
              <a:rPr lang="en-US" dirty="0" err="1"/>
              <a:t>Precoded</a:t>
            </a:r>
            <a:r>
              <a:rPr lang="en-US" dirty="0"/>
              <a:t> OFDM</a:t>
            </a:r>
          </a:p>
          <a:p>
            <a:pPr marL="0" indent="0">
              <a:buNone/>
            </a:pPr>
            <a:r>
              <a:rPr lang="en-US" dirty="0"/>
              <a:t>[5] 802.11-20/1855r0 Further updates on 11az Secure LTF design</a:t>
            </a:r>
          </a:p>
          <a:p>
            <a:pPr marL="0" indent="0">
              <a:buNone/>
            </a:pPr>
            <a:r>
              <a:rPr lang="en-US" dirty="0"/>
              <a:t>[6] </a:t>
            </a:r>
            <a:r>
              <a:rPr lang="en-US" dirty="0" err="1"/>
              <a:t>TGaz</a:t>
            </a:r>
            <a:r>
              <a:rPr lang="en-US" dirty="0"/>
              <a:t> Draft D2.6 (members area)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400FA7-9A2C-E843-BE40-6AD939B595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DE353-A324-1942-B4BF-412D1334BC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R. Want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7B7294-F1DF-1746-AD39-8BD4D084C2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1305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95CC4-897E-0642-BC72-7E2598FBC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77AD6-BA8C-C94F-A0F9-CB493FD92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We support developing amendment text to enable Secure LTF versioning in the FTM Request negotiation.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(Y/N/A:   /   /   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400FA7-9A2C-E843-BE40-6AD939B595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DE353-A324-1942-B4BF-412D1334BC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R. Want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7B7294-F1DF-1746-AD39-8BD4D084C2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0165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DA900-9D67-0F48-9530-E67ACFADF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2064" y="1124744"/>
            <a:ext cx="5037583" cy="449421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Outline</a:t>
            </a:r>
          </a:p>
          <a:p>
            <a:r>
              <a:rPr lang="en-US" sz="2800" dirty="0" smtClean="0"/>
              <a:t>Background</a:t>
            </a:r>
            <a:endParaRPr lang="en-US" sz="2800" dirty="0"/>
          </a:p>
          <a:p>
            <a:r>
              <a:rPr lang="en-US" sz="2800" dirty="0"/>
              <a:t>Problem Statement</a:t>
            </a:r>
          </a:p>
          <a:p>
            <a:r>
              <a:rPr lang="en-US" sz="2800" dirty="0"/>
              <a:t>Versioning of PHY Security </a:t>
            </a:r>
          </a:p>
          <a:p>
            <a:r>
              <a:rPr lang="en-US" sz="2800" dirty="0"/>
              <a:t>Summary</a:t>
            </a:r>
          </a:p>
          <a:p>
            <a:r>
              <a:rPr lang="en-US" sz="2800" dirty="0"/>
              <a:t>Strawpoll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95F346-45F2-6D41-8B9E-79E7B93D3F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35360-F9E4-C34F-92F5-77684B4B0EE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R. Want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A22CBC-5B4C-D64C-A981-F9B85F7DD1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39416" y="980728"/>
            <a:ext cx="518475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chemeClr val="tx1"/>
                </a:solidFill>
              </a:rPr>
              <a:t>Abstract</a:t>
            </a:r>
            <a:endParaRPr lang="en-US" u="sng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The Secure LTF protocol </a:t>
            </a:r>
            <a:r>
              <a:rPr lang="en-US" dirty="0" smtClean="0">
                <a:solidFill>
                  <a:schemeClr val="tx1"/>
                </a:solidFill>
              </a:rPr>
              <a:t>is a potential target for </a:t>
            </a:r>
            <a:r>
              <a:rPr lang="en-US" dirty="0" smtClean="0">
                <a:solidFill>
                  <a:schemeClr val="tx1"/>
                </a:solidFill>
              </a:rPr>
              <a:t>a future as yet unknown attack, and may need to be </a:t>
            </a:r>
            <a:r>
              <a:rPr lang="en-US" dirty="0" smtClean="0">
                <a:solidFill>
                  <a:schemeClr val="tx1"/>
                </a:solidFill>
              </a:rPr>
              <a:t>upgraded </a:t>
            </a:r>
            <a:r>
              <a:rPr lang="en-US" dirty="0" smtClean="0">
                <a:solidFill>
                  <a:schemeClr val="tx1"/>
                </a:solidFill>
              </a:rPr>
              <a:t>if one comes to light. 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By planning for this possibility with a Secure LTF version </a:t>
            </a:r>
            <a:r>
              <a:rPr lang="en-US" dirty="0" smtClean="0">
                <a:solidFill>
                  <a:schemeClr val="tx1"/>
                </a:solidFill>
              </a:rPr>
              <a:t>mechanism, </a:t>
            </a:r>
            <a:r>
              <a:rPr lang="en-US" dirty="0" smtClean="0">
                <a:solidFill>
                  <a:schemeClr val="tx1"/>
                </a:solidFill>
              </a:rPr>
              <a:t>we can </a:t>
            </a:r>
            <a:r>
              <a:rPr lang="en-US" dirty="0" smtClean="0">
                <a:solidFill>
                  <a:schemeClr val="tx1"/>
                </a:solidFill>
              </a:rPr>
              <a:t>smoothly </a:t>
            </a:r>
            <a:r>
              <a:rPr lang="en-US" dirty="0" smtClean="0">
                <a:solidFill>
                  <a:schemeClr val="tx1"/>
                </a:solidFill>
              </a:rPr>
              <a:t>upgrade the protocol, make the </a:t>
            </a:r>
            <a:r>
              <a:rPr lang="en-US" dirty="0" smtClean="0">
                <a:solidFill>
                  <a:schemeClr val="tx1"/>
                </a:solidFill>
              </a:rPr>
              <a:t>right decisions </a:t>
            </a:r>
            <a:r>
              <a:rPr lang="en-US" dirty="0" smtClean="0">
                <a:solidFill>
                  <a:schemeClr val="tx1"/>
                </a:solidFill>
              </a:rPr>
              <a:t>in the field, and provide users with feedback about the security options they </a:t>
            </a:r>
            <a:r>
              <a:rPr lang="en-US" dirty="0" smtClean="0">
                <a:solidFill>
                  <a:schemeClr val="tx1"/>
                </a:solidFill>
              </a:rPr>
              <a:t>have; whether </a:t>
            </a:r>
            <a:r>
              <a:rPr lang="en-US" dirty="0" smtClean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chemeClr val="tx1"/>
                </a:solidFill>
              </a:rPr>
              <a:t>proceed with caution, or not.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44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95CC4-897E-0642-BC72-7E2598FBC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82959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77AD6-BA8C-C94F-A0F9-CB493FD92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385" y="1700808"/>
            <a:ext cx="10361084" cy="4431028"/>
          </a:xfrm>
        </p:spPr>
        <p:txBody>
          <a:bodyPr/>
          <a:lstStyle/>
          <a:p>
            <a:r>
              <a:rPr lang="en-US" sz="2400" dirty="0"/>
              <a:t>We have been discussing 11az PHY Security options from 2016-2020, and there is still no unanimous consensus on the best approach for a Secure </a:t>
            </a:r>
            <a:r>
              <a:rPr lang="en-US" sz="2400" dirty="0" smtClean="0"/>
              <a:t>LTF protocol, </a:t>
            </a:r>
            <a:r>
              <a:rPr lang="en-US" sz="2400" dirty="0"/>
              <a:t>(although we are </a:t>
            </a:r>
            <a:r>
              <a:rPr lang="en-US" sz="2400" dirty="0" smtClean="0"/>
              <a:t>close </a:t>
            </a:r>
            <a:r>
              <a:rPr lang="en-US" sz="2400" dirty="0"/>
              <a:t>to an </a:t>
            </a:r>
            <a:r>
              <a:rPr lang="en-US" sz="2400" dirty="0" smtClean="0"/>
              <a:t>agreement on how to proceed).</a:t>
            </a:r>
            <a:endParaRPr lang="en-US" sz="2400" dirty="0"/>
          </a:p>
          <a:p>
            <a:pPr lvl="1"/>
            <a:r>
              <a:rPr lang="en-US" sz="2000" dirty="0"/>
              <a:t>Randomized 8PSK[6], 64QAM[2], 64QAM + 4PSK [5], 1024QAM[1,3], DFT Pre-coded OFDM [4]</a:t>
            </a:r>
            <a:br>
              <a:rPr lang="en-US" sz="2000" dirty="0"/>
            </a:br>
            <a:endParaRPr lang="en-US" sz="2000" dirty="0"/>
          </a:p>
          <a:p>
            <a:r>
              <a:rPr lang="en-US" sz="2400" dirty="0"/>
              <a:t>Attacker methods include using a Viterbi decoder, Sphere decoder in the frequency domain, MMSE sample-by-sample in the time domain.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A</a:t>
            </a:r>
            <a:r>
              <a:rPr lang="en-US" sz="2400" dirty="0" smtClean="0"/>
              <a:t>ttacks </a:t>
            </a:r>
            <a:r>
              <a:rPr lang="en-US" sz="2400" dirty="0"/>
              <a:t>don’t need to be perfect, and </a:t>
            </a:r>
            <a:r>
              <a:rPr lang="en-US" sz="2400" dirty="0" smtClean="0"/>
              <a:t>can take </a:t>
            </a:r>
            <a:r>
              <a:rPr lang="en-US" sz="2400" dirty="0"/>
              <a:t>advantage of probabilistic weaknesses in the </a:t>
            </a:r>
            <a:r>
              <a:rPr lang="en-US" sz="2400" dirty="0" smtClean="0"/>
              <a:t>coding and modulation, </a:t>
            </a:r>
            <a:r>
              <a:rPr lang="en-US" sz="2400" dirty="0"/>
              <a:t>and </a:t>
            </a:r>
            <a:r>
              <a:rPr lang="en-US" sz="2400" dirty="0" smtClean="0"/>
              <a:t>then after </a:t>
            </a:r>
            <a:r>
              <a:rPr lang="en-US" sz="2400" dirty="0"/>
              <a:t>several attempts may </a:t>
            </a:r>
            <a:r>
              <a:rPr lang="en-US" sz="2400" dirty="0" smtClean="0"/>
              <a:t>succeed.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400FA7-9A2C-E843-BE40-6AD939B595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DE353-A324-1942-B4BF-412D1334BC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R. Want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7B7294-F1DF-1746-AD39-8BD4D084C2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6199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95CC4-897E-0642-BC72-7E2598FBC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77AD6-BA8C-C94F-A0F9-CB493FD92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724400"/>
          </a:xfrm>
        </p:spPr>
        <p:txBody>
          <a:bodyPr/>
          <a:lstStyle/>
          <a:p>
            <a:r>
              <a:rPr lang="en-US" sz="2400" dirty="0" smtClean="0"/>
              <a:t>After </a:t>
            </a:r>
            <a:r>
              <a:rPr lang="en-US" sz="2400" dirty="0"/>
              <a:t>the 11az standard is productized, it’s possible we may find other attacks that need to be addressed with a new, or improved, variant of the Secure PHY protocol (it would become a priority).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As a result, there may be new and old variants of the protocol in the field.</a:t>
            </a:r>
            <a:br>
              <a:rPr lang="en-US" sz="2400" dirty="0"/>
            </a:br>
            <a:endParaRPr lang="en-US" sz="2400" dirty="0"/>
          </a:p>
          <a:p>
            <a:pPr marL="0" indent="0">
              <a:buNone/>
            </a:pPr>
            <a:r>
              <a:rPr lang="en-US" sz="2400" dirty="0"/>
              <a:t>For PHY Security versions, especially for key/lock applications, </a:t>
            </a:r>
            <a:r>
              <a:rPr lang="en-US" sz="2400" dirty="0" smtClean="0"/>
              <a:t>we would need a coexistence mechanism:</a:t>
            </a:r>
            <a:endParaRPr lang="en-US" sz="2400" dirty="0"/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Negotiation for the </a:t>
            </a:r>
            <a:r>
              <a:rPr lang="en-US" sz="2200" dirty="0" smtClean="0"/>
              <a:t>highest level of security </a:t>
            </a:r>
            <a:r>
              <a:rPr lang="en-US" sz="2200" dirty="0"/>
              <a:t>solution.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Provide </a:t>
            </a:r>
            <a:r>
              <a:rPr lang="en-US" sz="2200" dirty="0" smtClean="0"/>
              <a:t>user </a:t>
            </a:r>
            <a:r>
              <a:rPr lang="en-US" sz="2200" dirty="0"/>
              <a:t>f</a:t>
            </a:r>
            <a:r>
              <a:rPr lang="en-US" sz="2200" dirty="0" smtClean="0"/>
              <a:t>eedback </a:t>
            </a:r>
            <a:r>
              <a:rPr lang="en-US" sz="2200" dirty="0"/>
              <a:t>about why a PHY </a:t>
            </a:r>
            <a:r>
              <a:rPr lang="en-US" sz="2200" dirty="0" smtClean="0"/>
              <a:t>security negotiation does not proceed</a:t>
            </a:r>
            <a:br>
              <a:rPr lang="en-US" sz="2200" dirty="0" smtClean="0"/>
            </a:br>
            <a:r>
              <a:rPr lang="en-US" sz="2200" dirty="0" smtClean="0"/>
              <a:t>OR </a:t>
            </a:r>
            <a:r>
              <a:rPr lang="en-US" sz="2200" dirty="0" smtClean="0"/>
              <a:t>if </a:t>
            </a:r>
            <a:r>
              <a:rPr lang="en-US" sz="2200" dirty="0" smtClean="0"/>
              <a:t>the user </a:t>
            </a:r>
            <a:r>
              <a:rPr lang="en-US" sz="2200" dirty="0" smtClean="0"/>
              <a:t>chooses,</a:t>
            </a:r>
            <a:r>
              <a:rPr lang="en-US" sz="2400" dirty="0" smtClean="0"/>
              <a:t> </a:t>
            </a:r>
            <a:r>
              <a:rPr lang="en-US" sz="2000" dirty="0" smtClean="0"/>
              <a:t>let them know the </a:t>
            </a:r>
            <a:r>
              <a:rPr lang="en-US" sz="2000" dirty="0"/>
              <a:t>risks of </a:t>
            </a:r>
            <a:r>
              <a:rPr lang="en-US" sz="2000" dirty="0" smtClean="0"/>
              <a:t>continuing</a:t>
            </a:r>
            <a:r>
              <a:rPr lang="en-US" sz="2000" dirty="0"/>
              <a:t>.</a:t>
            </a:r>
            <a:endParaRPr lang="en-US" sz="2000" dirty="0"/>
          </a:p>
          <a:p>
            <a:endParaRPr lang="en-US" sz="2400" dirty="0"/>
          </a:p>
          <a:p>
            <a:endParaRPr lang="en-US" sz="2400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400FA7-9A2C-E843-BE40-6AD939B595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DE353-A324-1942-B4BF-412D1334BC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R. Want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7B7294-F1DF-1746-AD39-8BD4D084C2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4631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20688"/>
            <a:ext cx="10361084" cy="593193"/>
          </a:xfrm>
        </p:spPr>
        <p:txBody>
          <a:bodyPr/>
          <a:lstStyle/>
          <a:p>
            <a:r>
              <a:rPr lang="en-US" dirty="0"/>
              <a:t>Current Boolean PHY Security Negotiation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R. Want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672" y="1195435"/>
            <a:ext cx="6511234" cy="3601717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271464" y="5013176"/>
            <a:ext cx="9505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Secure LTF Required field is 1-bit, and Secure LTF Support is 1-bit.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Versioning would require </a:t>
            </a:r>
            <a:r>
              <a:rPr lang="en-US" b="1" dirty="0" smtClean="0">
                <a:solidFill>
                  <a:schemeClr val="tx1"/>
                </a:solidFill>
              </a:rPr>
              <a:t>a few additional bits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5720" y="4581128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This field is in the </a:t>
            </a:r>
            <a:r>
              <a:rPr lang="en-US" sz="1800" dirty="0" smtClean="0">
                <a:solidFill>
                  <a:schemeClr val="tx1"/>
                </a:solidFill>
              </a:rPr>
              <a:t>FTMR/IFTM request/response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068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Option: </a:t>
            </a:r>
            <a:r>
              <a:rPr lang="en-US" dirty="0"/>
              <a:t>Status Indication &amp; Value Field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161" y="1484784"/>
            <a:ext cx="5467006" cy="230425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R. Want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199456" y="3861048"/>
            <a:ext cx="10801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Value field supports 32 values (5-bits) and is largely unused </a:t>
            </a:r>
            <a:r>
              <a:rPr lang="en-US" dirty="0" smtClean="0">
                <a:solidFill>
                  <a:schemeClr val="tx1"/>
                </a:solidFill>
              </a:rPr>
              <a:t>(reserved </a:t>
            </a:r>
            <a:r>
              <a:rPr lang="en-US" dirty="0">
                <a:solidFill>
                  <a:schemeClr val="tx1"/>
                </a:solidFill>
              </a:rPr>
              <a:t>in FTMR)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Proposal: </a:t>
            </a:r>
          </a:p>
          <a:p>
            <a:r>
              <a:rPr lang="en-US" dirty="0">
                <a:solidFill>
                  <a:schemeClr val="tx1"/>
                </a:solidFill>
              </a:rPr>
              <a:t>For  1) ISTAs  FTMR and </a:t>
            </a:r>
          </a:p>
          <a:p>
            <a:r>
              <a:rPr lang="en-US" dirty="0">
                <a:solidFill>
                  <a:schemeClr val="tx1"/>
                </a:solidFill>
              </a:rPr>
              <a:t>        2) RSTA’s IFTM Status Indication set to </a:t>
            </a:r>
            <a:r>
              <a:rPr lang="en-US" dirty="0" smtClean="0">
                <a:solidFill>
                  <a:schemeClr val="tx1"/>
                </a:solidFill>
              </a:rPr>
              <a:t>1 or 2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The </a:t>
            </a:r>
            <a:r>
              <a:rPr lang="en-US" b="1" dirty="0">
                <a:solidFill>
                  <a:schemeClr val="tx1"/>
                </a:solidFill>
              </a:rPr>
              <a:t>Value field would indicate the version number from </a:t>
            </a:r>
            <a:r>
              <a:rPr lang="en-US" b="1" dirty="0" smtClean="0">
                <a:solidFill>
                  <a:schemeClr val="tx1"/>
                </a:solidFill>
              </a:rPr>
              <a:t>0-31 (only a few needed)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80442"/>
              </p:ext>
            </p:extLst>
          </p:nvPr>
        </p:nvGraphicFramePr>
        <p:xfrm>
          <a:off x="6890506" y="1982162"/>
          <a:ext cx="4752528" cy="168546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96698872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370361861"/>
                    </a:ext>
                  </a:extLst>
                </a:gridCol>
              </a:tblGrid>
              <a:tr h="3600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Old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Value Field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New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Value Field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6133268"/>
                  </a:ext>
                </a:extLst>
              </a:tr>
              <a:tr h="331355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7377949"/>
                  </a:ext>
                </a:extLst>
              </a:tr>
              <a:tr h="331355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Version of Secure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LTF supported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5443772"/>
                  </a:ext>
                </a:extLst>
              </a:tr>
              <a:tr h="331355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Version of Secure LTF supported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2210666"/>
                  </a:ext>
                </a:extLst>
              </a:tr>
              <a:tr h="331355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Time in Seconds for retry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Time in Seconds before retry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4202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6608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1"/>
            <a:ext cx="10438183" cy="726975"/>
          </a:xfrm>
        </p:spPr>
        <p:txBody>
          <a:bodyPr/>
          <a:lstStyle/>
          <a:p>
            <a:r>
              <a:rPr lang="en-US" dirty="0"/>
              <a:t>Proposed Versioned PHY Security Negotiation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R. Want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672" y="2131539"/>
            <a:ext cx="6511234" cy="3601717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 bwMode="auto">
          <a:xfrm>
            <a:off x="4151784" y="2347563"/>
            <a:ext cx="648072" cy="936104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" name="Straight Arrow Connector 7"/>
          <p:cNvCxnSpPr>
            <a:stCxn id="3" idx="0"/>
          </p:cNvCxnSpPr>
          <p:nvPr/>
        </p:nvCxnSpPr>
        <p:spPr bwMode="auto">
          <a:xfrm flipH="1">
            <a:off x="2711624" y="2347563"/>
            <a:ext cx="1764196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47328" y="2030785"/>
            <a:ext cx="29578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Use for Secure LTF version in FTMR and</a:t>
            </a:r>
          </a:p>
          <a:p>
            <a:r>
              <a:rPr lang="en-US" dirty="0">
                <a:solidFill>
                  <a:schemeClr val="tx1"/>
                </a:solidFill>
              </a:rPr>
              <a:t>IFTM status </a:t>
            </a:r>
            <a:r>
              <a:rPr lang="en-US" dirty="0" smtClean="0">
                <a:solidFill>
                  <a:schemeClr val="tx1"/>
                </a:solidFill>
              </a:rPr>
              <a:t>1, </a:t>
            </a: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43472" y="5819201"/>
            <a:ext cx="9505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For simplicity, leaving “</a:t>
            </a:r>
            <a:r>
              <a:rPr lang="en-US" dirty="0" smtClean="0">
                <a:solidFill>
                  <a:schemeClr val="tx1"/>
                </a:solidFill>
              </a:rPr>
              <a:t>Secure </a:t>
            </a:r>
            <a:r>
              <a:rPr lang="en-US" dirty="0">
                <a:solidFill>
                  <a:schemeClr val="tx1"/>
                </a:solidFill>
              </a:rPr>
              <a:t>LTF </a:t>
            </a:r>
            <a:r>
              <a:rPr lang="en-US" dirty="0" smtClean="0">
                <a:solidFill>
                  <a:schemeClr val="tx1"/>
                </a:solidFill>
              </a:rPr>
              <a:t>Support” as is, qualified by the version.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292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368" y="531902"/>
            <a:ext cx="10361084" cy="798983"/>
          </a:xfrm>
        </p:spPr>
        <p:txBody>
          <a:bodyPr/>
          <a:lstStyle/>
          <a:p>
            <a:r>
              <a:rPr lang="en-US" dirty="0"/>
              <a:t>How a Secure LTF version would be used.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344" y="2276872"/>
            <a:ext cx="11809312" cy="3771569"/>
          </a:xfrm>
        </p:spPr>
        <p:txBody>
          <a:bodyPr/>
          <a:lstStyle/>
          <a:p>
            <a:r>
              <a:rPr lang="en-US" dirty="0"/>
              <a:t>ISTA negotiates using Secure LTF required, with version X </a:t>
            </a:r>
            <a:r>
              <a:rPr lang="en-US" dirty="0" smtClean="0"/>
              <a:t>supported in FTMR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RSTA responds with Secure LTF version Y </a:t>
            </a:r>
            <a:r>
              <a:rPr lang="en-US" dirty="0" smtClean="0"/>
              <a:t>supported</a:t>
            </a:r>
            <a:r>
              <a:rPr lang="en-US" dirty="0"/>
              <a:t> </a:t>
            </a:r>
            <a:r>
              <a:rPr lang="en-US" dirty="0" smtClean="0"/>
              <a:t>in IFTM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If  (X == Y) { Ranging Protocol with Secure LTF continues </a:t>
            </a:r>
            <a:r>
              <a:rPr lang="en-US" dirty="0" smtClean="0"/>
              <a:t>}</a:t>
            </a:r>
          </a:p>
          <a:p>
            <a:pPr marL="457200" lvl="1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If  (X &lt; Y)  {  If (ISTA </a:t>
            </a:r>
            <a:r>
              <a:rPr lang="en-US" dirty="0" smtClean="0"/>
              <a:t>only supports rev X which is older than Y) </a:t>
            </a:r>
          </a:p>
          <a:p>
            <a:pPr marL="457200" lvl="1" indent="0">
              <a:buNone/>
            </a:pPr>
            <a:r>
              <a:rPr lang="en-US" dirty="0" smtClean="0"/>
              <a:t>{RSTA </a:t>
            </a:r>
            <a:r>
              <a:rPr lang="en-US" dirty="0"/>
              <a:t>rejects assignment and </a:t>
            </a:r>
            <a:r>
              <a:rPr lang="en-US" dirty="0" smtClean="0"/>
              <a:t>indicates </a:t>
            </a:r>
            <a:r>
              <a:rPr lang="en-US" dirty="0"/>
              <a:t>minimum required </a:t>
            </a:r>
            <a:r>
              <a:rPr lang="en-US" dirty="0" smtClean="0"/>
              <a:t>Secure LTF Rev Y;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r>
              <a:rPr lang="en-US" dirty="0"/>
              <a:t>User </a:t>
            </a:r>
            <a:r>
              <a:rPr lang="en-US" dirty="0" smtClean="0"/>
              <a:t>Feedback </a:t>
            </a:r>
            <a:r>
              <a:rPr lang="en-US" dirty="0"/>
              <a:t>– ISTA Does not </a:t>
            </a:r>
            <a:r>
              <a:rPr lang="en-US" dirty="0" smtClean="0"/>
              <a:t>meet Secure LTF requirements} </a:t>
            </a:r>
            <a:r>
              <a:rPr lang="en-US" dirty="0"/>
              <a:t>OR  </a:t>
            </a:r>
            <a:r>
              <a:rPr lang="en-US" dirty="0" smtClean="0"/>
              <a:t>{RSTA proceeds with ranging}</a:t>
            </a:r>
            <a:br>
              <a:rPr lang="en-US" dirty="0" smtClean="0"/>
            </a:br>
            <a:endParaRPr lang="en-US" dirty="0"/>
          </a:p>
          <a:p>
            <a:pPr marL="457200" lvl="1" indent="0">
              <a:buNone/>
            </a:pPr>
            <a:r>
              <a:rPr lang="en-US" dirty="0"/>
              <a:t>If  (X &gt; Y)  {  If (RSTA </a:t>
            </a:r>
            <a:r>
              <a:rPr lang="en-US" dirty="0" smtClean="0"/>
              <a:t>only supports rev Y which is older than rev X</a:t>
            </a:r>
            <a:r>
              <a:rPr lang="en-US" dirty="0"/>
              <a:t>) </a:t>
            </a:r>
          </a:p>
          <a:p>
            <a:pPr marL="457200" lvl="1" indent="0">
              <a:buNone/>
            </a:pPr>
            <a:r>
              <a:rPr lang="en-US" dirty="0"/>
              <a:t>    {ISTA Terminates, User feedback – RSTA does not meet Secure LTF requirements. } </a:t>
            </a:r>
            <a:r>
              <a:rPr lang="en-US" dirty="0" smtClean="0"/>
              <a:t>OR</a:t>
            </a:r>
            <a:r>
              <a:rPr lang="en-US" dirty="0"/>
              <a:t>	</a:t>
            </a:r>
          </a:p>
          <a:p>
            <a:pPr marL="457200" lvl="1" indent="0">
              <a:buNone/>
            </a:pPr>
            <a:r>
              <a:rPr lang="en-US" dirty="0"/>
              <a:t>    {ISTA decides to accept lower Secure LTF requirement </a:t>
            </a:r>
            <a:r>
              <a:rPr lang="en-US" dirty="0" smtClean="0"/>
              <a:t>with Y (with </a:t>
            </a:r>
            <a:r>
              <a:rPr lang="en-US" dirty="0"/>
              <a:t>user in loop)  and proceeds}</a:t>
            </a:r>
          </a:p>
          <a:p>
            <a:pPr marL="457200" lvl="1" indent="0">
              <a:buNone/>
            </a:pPr>
            <a:r>
              <a:rPr lang="en-US" dirty="0"/>
              <a:t>	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R. Want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3935760" y="1224158"/>
            <a:ext cx="950506" cy="945987"/>
            <a:chOff x="4098571" y="1268760"/>
            <a:chExt cx="950506" cy="945987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51784" y="1268760"/>
              <a:ext cx="844080" cy="945987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4098571" y="1576127"/>
              <a:ext cx="9505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ISTA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519936" y="1330885"/>
            <a:ext cx="1728192" cy="866822"/>
            <a:chOff x="7680176" y="1469138"/>
            <a:chExt cx="1728192" cy="866822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680176" y="1469138"/>
              <a:ext cx="1728192" cy="866822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8256240" y="1697152"/>
              <a:ext cx="756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RSTA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6496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95CC4-897E-0642-BC72-7E2598FBC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77AD6-BA8C-C94F-A0F9-CB493FD92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866107"/>
            <a:ext cx="11484845" cy="4494213"/>
          </a:xfrm>
        </p:spPr>
        <p:txBody>
          <a:bodyPr/>
          <a:lstStyle/>
          <a:p>
            <a:r>
              <a:rPr lang="en-US" sz="2400" dirty="0"/>
              <a:t>PROs</a:t>
            </a:r>
          </a:p>
          <a:p>
            <a:pPr lvl="1"/>
            <a:r>
              <a:rPr lang="en-US" sz="2000" b="1" dirty="0"/>
              <a:t>Secure LTF versioning allows for devices to negotiate the Secure LTF protocol used</a:t>
            </a:r>
          </a:p>
          <a:p>
            <a:pPr lvl="1"/>
            <a:r>
              <a:rPr lang="en-US" sz="2000" dirty="0"/>
              <a:t>Versioning enables user feedback describing the security problem.</a:t>
            </a:r>
          </a:p>
          <a:p>
            <a:pPr marL="914400" lvl="2" indent="0">
              <a:buNone/>
            </a:pPr>
            <a:r>
              <a:rPr lang="en-US" sz="1800" dirty="0"/>
              <a:t>- It can indicate a phone upgrade is required; from a Marketing perspective this is a good thing.</a:t>
            </a:r>
          </a:p>
          <a:p>
            <a:pPr lvl="1"/>
            <a:r>
              <a:rPr lang="en-US" sz="2000" dirty="0"/>
              <a:t>It provides an upgrade path for 11az PHY Security</a:t>
            </a:r>
          </a:p>
          <a:p>
            <a:pPr marL="914400" lvl="2" indent="0">
              <a:buNone/>
            </a:pPr>
            <a:r>
              <a:rPr lang="en-US" sz="1800" dirty="0"/>
              <a:t>(This is </a:t>
            </a:r>
            <a:r>
              <a:rPr lang="en-US" sz="1800" b="1" dirty="0"/>
              <a:t>not</a:t>
            </a:r>
            <a:r>
              <a:rPr lang="en-US" sz="1800" dirty="0"/>
              <a:t> </a:t>
            </a:r>
            <a:r>
              <a:rPr lang="en-US" sz="1800" b="1" dirty="0"/>
              <a:t>unusual</a:t>
            </a:r>
            <a:r>
              <a:rPr lang="en-US" sz="1800" dirty="0"/>
              <a:t> given the history of Wi-Fi WEP, WPA, WPA2, WPA3 and Bluetooth security)</a:t>
            </a:r>
            <a:br>
              <a:rPr lang="en-US" sz="1800" dirty="0"/>
            </a:br>
            <a:endParaRPr lang="en-US" sz="1800" dirty="0"/>
          </a:p>
          <a:p>
            <a:r>
              <a:rPr lang="en-US" sz="2400" dirty="0"/>
              <a:t>CONs</a:t>
            </a:r>
          </a:p>
          <a:p>
            <a:pPr lvl="1"/>
            <a:r>
              <a:rPr lang="en-US" sz="2000" dirty="0"/>
              <a:t>Secure LTF version bits may indicate to the market </a:t>
            </a:r>
            <a:r>
              <a:rPr lang="en-US" sz="2000" dirty="0" err="1"/>
              <a:t>TGaz</a:t>
            </a:r>
            <a:r>
              <a:rPr lang="en-US" sz="2000" dirty="0"/>
              <a:t> is unsure about the PHY security solution.</a:t>
            </a:r>
          </a:p>
          <a:p>
            <a:pPr lvl="2"/>
            <a:r>
              <a:rPr lang="en-US" sz="1800" b="1" dirty="0"/>
              <a:t>COUNTER POINT</a:t>
            </a:r>
            <a:r>
              <a:rPr lang="en-US" sz="1800" dirty="0"/>
              <a:t>: We have lots of public documents that already indicate this uncertainty.</a:t>
            </a:r>
            <a:br>
              <a:rPr lang="en-US" sz="1800" dirty="0"/>
            </a:br>
            <a:r>
              <a:rPr lang="en-US" sz="1800" dirty="0"/>
              <a:t>However, it  also shows we are committed to maintain the highest-level of security possible.</a:t>
            </a:r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400FA7-9A2C-E843-BE40-6AD939B595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DE353-A324-1942-B4BF-412D1334BC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R. Want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7B7294-F1DF-1746-AD39-8BD4D084C2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1682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1393</TotalTime>
  <Words>974</Words>
  <Application>Microsoft Office PowerPoint</Application>
  <PresentationFormat>Widescreen</PresentationFormat>
  <Paragraphs>140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MS Gothic</vt:lpstr>
      <vt:lpstr>Arial</vt:lpstr>
      <vt:lpstr>Arial Unicode MS</vt:lpstr>
      <vt:lpstr>System Font Regular</vt:lpstr>
      <vt:lpstr>Times New Roman</vt:lpstr>
      <vt:lpstr>Office Theme</vt:lpstr>
      <vt:lpstr>Versioning for PHY Security</vt:lpstr>
      <vt:lpstr>PowerPoint Presentation</vt:lpstr>
      <vt:lpstr>Background</vt:lpstr>
      <vt:lpstr>Problem Statement</vt:lpstr>
      <vt:lpstr>Current Boolean PHY Security Negotiation</vt:lpstr>
      <vt:lpstr>Option: Status Indication &amp; Value Field</vt:lpstr>
      <vt:lpstr>Proposed Versioned PHY Security Negotiation</vt:lpstr>
      <vt:lpstr>How a Secure LTF version would be used.</vt:lpstr>
      <vt:lpstr>Summary</vt:lpstr>
      <vt:lpstr>References</vt:lpstr>
      <vt:lpstr>Strawpoll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Versioning for PHY Security</dc:title>
  <dc:creator>Roy Want</dc:creator>
  <cp:lastModifiedBy>Roy Want</cp:lastModifiedBy>
  <cp:revision>433</cp:revision>
  <dcterms:created xsi:type="dcterms:W3CDTF">2020-10-05T19:10:48Z</dcterms:created>
  <dcterms:modified xsi:type="dcterms:W3CDTF">2021-01-06T03:09:34Z</dcterms:modified>
</cp:coreProperties>
</file>