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393" r:id="rId8"/>
    <p:sldId id="368" r:id="rId9"/>
    <p:sldId id="268" r:id="rId10"/>
    <p:sldId id="280" r:id="rId11"/>
    <p:sldId id="367" r:id="rId12"/>
    <p:sldId id="371" r:id="rId13"/>
    <p:sldId id="370" r:id="rId14"/>
    <p:sldId id="395" r:id="rId15"/>
    <p:sldId id="408" r:id="rId16"/>
    <p:sldId id="407" r:id="rId17"/>
    <p:sldId id="399" r:id="rId18"/>
    <p:sldId id="381" r:id="rId19"/>
    <p:sldId id="400" r:id="rId20"/>
    <p:sldId id="384" r:id="rId21"/>
    <p:sldId id="409" r:id="rId22"/>
    <p:sldId id="410" r:id="rId23"/>
    <p:sldId id="411" r:id="rId24"/>
    <p:sldId id="27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9BAA10-62AF-4058-AED6-11AB25C0DF02}" v="25" dt="2020-12-14T22:22:46.1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73" d="100"/>
          <a:sy n="73" d="100"/>
        </p:scale>
        <p:origin x="64" y="4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329BAA10-62AF-4058-AED6-11AB25C0DF02}"/>
    <pc:docChg chg="undo custSel addSld delSld modSld modMainMaster">
      <pc:chgData name="Joseph Levy" userId="3766db8f-7892-44ce-ae9b-8fce39950acf" providerId="ADAL" clId="{329BAA10-62AF-4058-AED6-11AB25C0DF02}" dt="2020-12-14T22:29:24.530" v="3533" actId="14100"/>
      <pc:docMkLst>
        <pc:docMk/>
      </pc:docMkLst>
      <pc:sldChg chg="modSp mod">
        <pc:chgData name="Joseph Levy" userId="3766db8f-7892-44ce-ae9b-8fce39950acf" providerId="ADAL" clId="{329BAA10-62AF-4058-AED6-11AB25C0DF02}" dt="2020-12-14T20:21:21.903" v="8" actId="6549"/>
        <pc:sldMkLst>
          <pc:docMk/>
          <pc:sldMk cId="0" sldId="256"/>
        </pc:sldMkLst>
        <pc:spChg chg="mod">
          <ac:chgData name="Joseph Levy" userId="3766db8f-7892-44ce-ae9b-8fce39950acf" providerId="ADAL" clId="{329BAA10-62AF-4058-AED6-11AB25C0DF02}" dt="2020-12-14T20:21:21.903" v="8" actId="6549"/>
          <ac:spMkLst>
            <pc:docMk/>
            <pc:sldMk cId="0" sldId="256"/>
            <ac:spMk id="3074" creationId="{00000000-0000-0000-0000-000000000000}"/>
          </ac:spMkLst>
        </pc:spChg>
      </pc:sldChg>
      <pc:sldChg chg="modSp mod">
        <pc:chgData name="Joseph Levy" userId="3766db8f-7892-44ce-ae9b-8fce39950acf" providerId="ADAL" clId="{329BAA10-62AF-4058-AED6-11AB25C0DF02}" dt="2020-12-14T20:22:28.458" v="61" actId="6549"/>
        <pc:sldMkLst>
          <pc:docMk/>
          <pc:sldMk cId="0" sldId="257"/>
        </pc:sldMkLst>
        <pc:spChg chg="mod">
          <ac:chgData name="Joseph Levy" userId="3766db8f-7892-44ce-ae9b-8fce39950acf" providerId="ADAL" clId="{329BAA10-62AF-4058-AED6-11AB25C0DF02}" dt="2020-12-14T20:22:28.458" v="61" actId="6549"/>
          <ac:spMkLst>
            <pc:docMk/>
            <pc:sldMk cId="0" sldId="257"/>
            <ac:spMk id="4098" creationId="{00000000-0000-0000-0000-000000000000}"/>
          </ac:spMkLst>
        </pc:spChg>
      </pc:sldChg>
      <pc:sldChg chg="modSp mod">
        <pc:chgData name="Joseph Levy" userId="3766db8f-7892-44ce-ae9b-8fce39950acf" providerId="ADAL" clId="{329BAA10-62AF-4058-AED6-11AB25C0DF02}" dt="2020-12-14T20:22:53.116" v="63" actId="14100"/>
        <pc:sldMkLst>
          <pc:docMk/>
          <pc:sldMk cId="3512326192" sldId="265"/>
        </pc:sldMkLst>
        <pc:spChg chg="mod">
          <ac:chgData name="Joseph Levy" userId="3766db8f-7892-44ce-ae9b-8fce39950acf" providerId="ADAL" clId="{329BAA10-62AF-4058-AED6-11AB25C0DF02}" dt="2020-12-14T20:22:53.116" v="63" actId="14100"/>
          <ac:spMkLst>
            <pc:docMk/>
            <pc:sldMk cId="3512326192" sldId="265"/>
            <ac:spMk id="10243" creationId="{00000000-0000-0000-0000-000000000000}"/>
          </ac:spMkLst>
        </pc:spChg>
      </pc:sldChg>
      <pc:sldChg chg="modSp mod">
        <pc:chgData name="Joseph Levy" userId="3766db8f-7892-44ce-ae9b-8fce39950acf" providerId="ADAL" clId="{329BAA10-62AF-4058-AED6-11AB25C0DF02}" dt="2020-12-14T20:48:01.458" v="1367" actId="20577"/>
        <pc:sldMkLst>
          <pc:docMk/>
          <pc:sldMk cId="884494122" sldId="274"/>
        </pc:sldMkLst>
        <pc:spChg chg="mod">
          <ac:chgData name="Joseph Levy" userId="3766db8f-7892-44ce-ae9b-8fce39950acf" providerId="ADAL" clId="{329BAA10-62AF-4058-AED6-11AB25C0DF02}" dt="2020-12-14T20:48:01.458" v="1367" actId="20577"/>
          <ac:spMkLst>
            <pc:docMk/>
            <pc:sldMk cId="884494122" sldId="274"/>
            <ac:spMk id="37891" creationId="{00000000-0000-0000-0000-000000000000}"/>
          </ac:spMkLst>
        </pc:spChg>
      </pc:sldChg>
      <pc:sldChg chg="del">
        <pc:chgData name="Joseph Levy" userId="3766db8f-7892-44ce-ae9b-8fce39950acf" providerId="ADAL" clId="{329BAA10-62AF-4058-AED6-11AB25C0DF02}" dt="2020-12-14T20:24:32.602" v="113" actId="47"/>
        <pc:sldMkLst>
          <pc:docMk/>
          <pc:sldMk cId="228013750" sldId="372"/>
        </pc:sldMkLst>
      </pc:sldChg>
      <pc:sldChg chg="del">
        <pc:chgData name="Joseph Levy" userId="3766db8f-7892-44ce-ae9b-8fce39950acf" providerId="ADAL" clId="{329BAA10-62AF-4058-AED6-11AB25C0DF02}" dt="2020-12-14T20:50:09.794" v="1368" actId="47"/>
        <pc:sldMkLst>
          <pc:docMk/>
          <pc:sldMk cId="2970816093" sldId="375"/>
        </pc:sldMkLst>
      </pc:sldChg>
      <pc:sldChg chg="modSp mod">
        <pc:chgData name="Joseph Levy" userId="3766db8f-7892-44ce-ae9b-8fce39950acf" providerId="ADAL" clId="{329BAA10-62AF-4058-AED6-11AB25C0DF02}" dt="2020-12-14T21:52:50.379" v="3096" actId="20577"/>
        <pc:sldMkLst>
          <pc:docMk/>
          <pc:sldMk cId="1457310657" sldId="384"/>
        </pc:sldMkLst>
        <pc:spChg chg="mod">
          <ac:chgData name="Joseph Levy" userId="3766db8f-7892-44ce-ae9b-8fce39950acf" providerId="ADAL" clId="{329BAA10-62AF-4058-AED6-11AB25C0DF02}" dt="2020-12-14T21:52:50.379" v="3096" actId="20577"/>
          <ac:spMkLst>
            <pc:docMk/>
            <pc:sldMk cId="1457310657" sldId="384"/>
            <ac:spMk id="2" creationId="{7EFC7668-92BA-4CF1-BA6C-8CFD8CD6EEC2}"/>
          </ac:spMkLst>
        </pc:spChg>
      </pc:sldChg>
      <pc:sldChg chg="modSp mod">
        <pc:chgData name="Joseph Levy" userId="3766db8f-7892-44ce-ae9b-8fce39950acf" providerId="ADAL" clId="{329BAA10-62AF-4058-AED6-11AB25C0DF02}" dt="2020-12-14T22:29:24.530" v="3533" actId="14100"/>
        <pc:sldMkLst>
          <pc:docMk/>
          <pc:sldMk cId="1942127335" sldId="393"/>
        </pc:sldMkLst>
        <pc:spChg chg="mod">
          <ac:chgData name="Joseph Levy" userId="3766db8f-7892-44ce-ae9b-8fce39950acf" providerId="ADAL" clId="{329BAA10-62AF-4058-AED6-11AB25C0DF02}" dt="2020-12-14T22:29:24.530" v="3533" actId="14100"/>
          <ac:spMkLst>
            <pc:docMk/>
            <pc:sldMk cId="1942127335" sldId="393"/>
            <ac:spMk id="20483" creationId="{00000000-0000-0000-0000-000000000000}"/>
          </ac:spMkLst>
        </pc:spChg>
      </pc:sldChg>
      <pc:sldChg chg="del">
        <pc:chgData name="Joseph Levy" userId="3766db8f-7892-44ce-ae9b-8fce39950acf" providerId="ADAL" clId="{329BAA10-62AF-4058-AED6-11AB25C0DF02}" dt="2020-12-14T20:24:19.101" v="112" actId="2696"/>
        <pc:sldMkLst>
          <pc:docMk/>
          <pc:sldMk cId="3629360698" sldId="394"/>
        </pc:sldMkLst>
      </pc:sldChg>
      <pc:sldChg chg="del">
        <pc:chgData name="Joseph Levy" userId="3766db8f-7892-44ce-ae9b-8fce39950acf" providerId="ADAL" clId="{329BAA10-62AF-4058-AED6-11AB25C0DF02}" dt="2020-12-14T20:33:59.355" v="705" actId="47"/>
        <pc:sldMkLst>
          <pc:docMk/>
          <pc:sldMk cId="3127344555" sldId="406"/>
        </pc:sldMkLst>
      </pc:sldChg>
      <pc:sldChg chg="modSp new mod">
        <pc:chgData name="Joseph Levy" userId="3766db8f-7892-44ce-ae9b-8fce39950acf" providerId="ADAL" clId="{329BAA10-62AF-4058-AED6-11AB25C0DF02}" dt="2020-12-14T20:33:39.475" v="704" actId="20577"/>
        <pc:sldMkLst>
          <pc:docMk/>
          <pc:sldMk cId="2386314671" sldId="408"/>
        </pc:sldMkLst>
        <pc:spChg chg="mod">
          <ac:chgData name="Joseph Levy" userId="3766db8f-7892-44ce-ae9b-8fce39950acf" providerId="ADAL" clId="{329BAA10-62AF-4058-AED6-11AB25C0DF02}" dt="2020-12-14T20:25:33.216" v="142" actId="20577"/>
          <ac:spMkLst>
            <pc:docMk/>
            <pc:sldMk cId="2386314671" sldId="408"/>
            <ac:spMk id="2" creationId="{7D6FA7C0-17C4-4E09-B8D0-F8399CAF551A}"/>
          </ac:spMkLst>
        </pc:spChg>
        <pc:spChg chg="mod">
          <ac:chgData name="Joseph Levy" userId="3766db8f-7892-44ce-ae9b-8fce39950acf" providerId="ADAL" clId="{329BAA10-62AF-4058-AED6-11AB25C0DF02}" dt="2020-12-14T20:33:39.475" v="704" actId="20577"/>
          <ac:spMkLst>
            <pc:docMk/>
            <pc:sldMk cId="2386314671" sldId="408"/>
            <ac:spMk id="3" creationId="{2A05EE47-B670-443D-9CED-7769DB5DEEC4}"/>
          </ac:spMkLst>
        </pc:spChg>
      </pc:sldChg>
      <pc:sldChg chg="addSp delSp modSp new mod modClrScheme chgLayout">
        <pc:chgData name="Joseph Levy" userId="3766db8f-7892-44ce-ae9b-8fce39950acf" providerId="ADAL" clId="{329BAA10-62AF-4058-AED6-11AB25C0DF02}" dt="2020-12-14T21:56:55.714" v="3264" actId="20577"/>
        <pc:sldMkLst>
          <pc:docMk/>
          <pc:sldMk cId="2213265675" sldId="409"/>
        </pc:sldMkLst>
        <pc:spChg chg="del mod ord">
          <ac:chgData name="Joseph Levy" userId="3766db8f-7892-44ce-ae9b-8fce39950acf" providerId="ADAL" clId="{329BAA10-62AF-4058-AED6-11AB25C0DF02}" dt="2020-12-14T20:50:22.363" v="1370" actId="700"/>
          <ac:spMkLst>
            <pc:docMk/>
            <pc:sldMk cId="2213265675" sldId="409"/>
            <ac:spMk id="2" creationId="{40AFEBF3-EF6B-48A1-96C6-E8A937930A90}"/>
          </ac:spMkLst>
        </pc:spChg>
        <pc:spChg chg="del mod ord">
          <ac:chgData name="Joseph Levy" userId="3766db8f-7892-44ce-ae9b-8fce39950acf" providerId="ADAL" clId="{329BAA10-62AF-4058-AED6-11AB25C0DF02}" dt="2020-12-14T20:50:22.363" v="1370" actId="700"/>
          <ac:spMkLst>
            <pc:docMk/>
            <pc:sldMk cId="2213265675" sldId="409"/>
            <ac:spMk id="3" creationId="{FE2456C5-22F9-4938-A503-5E2B825B04E6}"/>
          </ac:spMkLst>
        </pc:spChg>
        <pc:spChg chg="mod ord">
          <ac:chgData name="Joseph Levy" userId="3766db8f-7892-44ce-ae9b-8fce39950acf" providerId="ADAL" clId="{329BAA10-62AF-4058-AED6-11AB25C0DF02}" dt="2020-12-14T20:50:22.363" v="1370" actId="700"/>
          <ac:spMkLst>
            <pc:docMk/>
            <pc:sldMk cId="2213265675" sldId="409"/>
            <ac:spMk id="4" creationId="{BC0D9767-9935-4FD5-8DF3-6DFB5A9C7A27}"/>
          </ac:spMkLst>
        </pc:spChg>
        <pc:spChg chg="mod ord">
          <ac:chgData name="Joseph Levy" userId="3766db8f-7892-44ce-ae9b-8fce39950acf" providerId="ADAL" clId="{329BAA10-62AF-4058-AED6-11AB25C0DF02}" dt="2020-12-14T20:50:22.363" v="1370" actId="700"/>
          <ac:spMkLst>
            <pc:docMk/>
            <pc:sldMk cId="2213265675" sldId="409"/>
            <ac:spMk id="5" creationId="{C46BFBE1-4172-4C4E-97E8-12D89D78438B}"/>
          </ac:spMkLst>
        </pc:spChg>
        <pc:spChg chg="mod ord">
          <ac:chgData name="Joseph Levy" userId="3766db8f-7892-44ce-ae9b-8fce39950acf" providerId="ADAL" clId="{329BAA10-62AF-4058-AED6-11AB25C0DF02}" dt="2020-12-14T20:50:22.363" v="1370" actId="700"/>
          <ac:spMkLst>
            <pc:docMk/>
            <pc:sldMk cId="2213265675" sldId="409"/>
            <ac:spMk id="6" creationId="{633F0FA4-6200-41F7-B273-F405C2D5A465}"/>
          </ac:spMkLst>
        </pc:spChg>
        <pc:spChg chg="add mod ord">
          <ac:chgData name="Joseph Levy" userId="3766db8f-7892-44ce-ae9b-8fce39950acf" providerId="ADAL" clId="{329BAA10-62AF-4058-AED6-11AB25C0DF02}" dt="2020-12-14T21:56:55.714" v="3264" actId="20577"/>
          <ac:spMkLst>
            <pc:docMk/>
            <pc:sldMk cId="2213265675" sldId="409"/>
            <ac:spMk id="7" creationId="{3BD94CF7-E331-4AB6-B45A-86FA2B936E2F}"/>
          </ac:spMkLst>
        </pc:spChg>
        <pc:spChg chg="add mod ord">
          <ac:chgData name="Joseph Levy" userId="3766db8f-7892-44ce-ae9b-8fce39950acf" providerId="ADAL" clId="{329BAA10-62AF-4058-AED6-11AB25C0DF02}" dt="2020-12-14T21:56:24.612" v="3258" actId="20577"/>
          <ac:spMkLst>
            <pc:docMk/>
            <pc:sldMk cId="2213265675" sldId="409"/>
            <ac:spMk id="8" creationId="{FC17CA4D-144A-4BEB-8E31-76C9F0AC175D}"/>
          </ac:spMkLst>
        </pc:spChg>
      </pc:sldChg>
      <pc:sldChg chg="modSp mod">
        <pc:chgData name="Joseph Levy" userId="3766db8f-7892-44ce-ae9b-8fce39950acf" providerId="ADAL" clId="{329BAA10-62AF-4058-AED6-11AB25C0DF02}" dt="2020-12-14T22:27:40.434" v="3497" actId="20577"/>
        <pc:sldMkLst>
          <pc:docMk/>
          <pc:sldMk cId="3768657575" sldId="410"/>
        </pc:sldMkLst>
        <pc:spChg chg="mod">
          <ac:chgData name="Joseph Levy" userId="3766db8f-7892-44ce-ae9b-8fce39950acf" providerId="ADAL" clId="{329BAA10-62AF-4058-AED6-11AB25C0DF02}" dt="2020-12-14T21:57:06.083" v="3265"/>
          <ac:spMkLst>
            <pc:docMk/>
            <pc:sldMk cId="3768657575" sldId="410"/>
            <ac:spMk id="7" creationId="{3BD94CF7-E331-4AB6-B45A-86FA2B936E2F}"/>
          </ac:spMkLst>
        </pc:spChg>
        <pc:spChg chg="mod">
          <ac:chgData name="Joseph Levy" userId="3766db8f-7892-44ce-ae9b-8fce39950acf" providerId="ADAL" clId="{329BAA10-62AF-4058-AED6-11AB25C0DF02}" dt="2020-12-14T22:27:40.434" v="3497" actId="20577"/>
          <ac:spMkLst>
            <pc:docMk/>
            <pc:sldMk cId="3768657575" sldId="410"/>
            <ac:spMk id="8" creationId="{FC17CA4D-144A-4BEB-8E31-76C9F0AC175D}"/>
          </ac:spMkLst>
        </pc:spChg>
      </pc:sldChg>
      <pc:sldChg chg="modSp mod">
        <pc:chgData name="Joseph Levy" userId="3766db8f-7892-44ce-ae9b-8fce39950acf" providerId="ADAL" clId="{329BAA10-62AF-4058-AED6-11AB25C0DF02}" dt="2020-12-14T22:19:31.003" v="3278" actId="20577"/>
        <pc:sldMkLst>
          <pc:docMk/>
          <pc:sldMk cId="2317574386" sldId="411"/>
        </pc:sldMkLst>
        <pc:spChg chg="mod">
          <ac:chgData name="Joseph Levy" userId="3766db8f-7892-44ce-ae9b-8fce39950acf" providerId="ADAL" clId="{329BAA10-62AF-4058-AED6-11AB25C0DF02}" dt="2020-12-14T21:57:10.899" v="3266"/>
          <ac:spMkLst>
            <pc:docMk/>
            <pc:sldMk cId="2317574386" sldId="411"/>
            <ac:spMk id="7" creationId="{3BD94CF7-E331-4AB6-B45A-86FA2B936E2F}"/>
          </ac:spMkLst>
        </pc:spChg>
        <pc:spChg chg="mod">
          <ac:chgData name="Joseph Levy" userId="3766db8f-7892-44ce-ae9b-8fce39950acf" providerId="ADAL" clId="{329BAA10-62AF-4058-AED6-11AB25C0DF02}" dt="2020-12-14T22:19:31.003" v="3278" actId="20577"/>
          <ac:spMkLst>
            <pc:docMk/>
            <pc:sldMk cId="2317574386" sldId="411"/>
            <ac:spMk id="8" creationId="{FC17CA4D-144A-4BEB-8E31-76C9F0AC175D}"/>
          </ac:spMkLst>
        </pc:spChg>
      </pc:sldChg>
      <pc:sldMasterChg chg="modSp mod">
        <pc:chgData name="Joseph Levy" userId="3766db8f-7892-44ce-ae9b-8fce39950acf" providerId="ADAL" clId="{329BAA10-62AF-4058-AED6-11AB25C0DF02}" dt="2020-12-14T20:20:47.367" v="1" actId="20577"/>
        <pc:sldMasterMkLst>
          <pc:docMk/>
          <pc:sldMasterMk cId="0" sldId="2147483648"/>
        </pc:sldMasterMkLst>
        <pc:spChg chg="mod">
          <ac:chgData name="Joseph Levy" userId="3766db8f-7892-44ce-ae9b-8fce39950acf" providerId="ADAL" clId="{329BAA10-62AF-4058-AED6-11AB25C0DF02}" dt="2020-12-14T20:20:47.367"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December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802.11-20/1964r0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1262-06-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0/11-20-0013-07-AANI-draft-technical-report-on-interworking-between-3gpp-5g-network-wla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262-06-AANI-cc32-aani-report-comments.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hyperlink" Target="https://mentor.ieee.org/802.11/dcn/20/11-20-1472-00-AANI-context-on-11-20-1376r0-technical-report.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512-01-AANI-aani-sc-teleconference-15-sep-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4" Type="http://schemas.openxmlformats.org/officeDocument/2006/relationships/hyperlink" Target="https://mentor.ieee.org/802.11/dcn/20/11-20-1031-00-AANI-comments-on-11-20-0013-03-aani-draft-technical-report-on-interworking-between-3gpp-5g-network-wlan.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0/11-20-0013-07-AANI-draft-technical-report-on-interworking-between-3gpp-5g-network-wlan.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0/11-20-1376-00-AANI-technical-report-on-interworking-between-3gpp-5g-system-and-wlan.docx" TargetMode="External"/><Relationship Id="rId3" Type="http://schemas.openxmlformats.org/officeDocument/2006/relationships/hyperlink" Target="https://mentor.ieee.org/802.11/dcn/20/11-20-0013-05-AANI-draft-technical-report-on-interworking-between-3gpp-5g-network-wlan.docx" TargetMode="External"/><Relationship Id="rId7" Type="http://schemas.openxmlformats.org/officeDocument/2006/relationships/hyperlink" Target="https://mentor.ieee.org/802.11/dcn/20/11-20-1356-00-AANI-proposed-comment-resolution-for-cid-10-11-12-105-on-comment-collection-sheet-11-20-1262r2.docx" TargetMode="External"/><Relationship Id="rId12" Type="http://schemas.openxmlformats.org/officeDocument/2006/relationships/hyperlink" Target="https://mentor.ieee.org/802.11/dcn/20/11-20-1926-00-AANI-aani-sc-teleconference-minutes-november-2020-plenary.docx" TargetMode="External"/><Relationship Id="rId2" Type="http://schemas.openxmlformats.org/officeDocument/2006/relationships/hyperlink" Target="https://mentor.ieee.org/802.11/dcn/20/11-20-0013-04-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5-AANI-draft-technical-report-on-interworking-between-3gpp-5g-network-wlan.pdf" TargetMode="External"/><Relationship Id="rId11" Type="http://schemas.openxmlformats.org/officeDocument/2006/relationships/hyperlink" Target="https://mentor.ieee.org/802.11/dcn/20/11-20-1601" TargetMode="External"/><Relationship Id="rId5" Type="http://schemas.openxmlformats.org/officeDocument/2006/relationships/hyperlink" Target="https://mentor.ieee.org/802.11/dcn/20/11-20-1262-03-AANI-cc32-aani-report-comments.xlsx" TargetMode="External"/><Relationship Id="rId10" Type="http://schemas.openxmlformats.org/officeDocument/2006/relationships/hyperlink" Target="https://mentor.ieee.org/802.11/dcn/20/11-20-1567-AANI-aani-sc-teleconference-1-oct-2020-meeting-minutes.docx" TargetMode="External"/><Relationship Id="rId4" Type="http://schemas.openxmlformats.org/officeDocument/2006/relationships/hyperlink" Target="https://mentor.ieee.org/802.11/dcn/20/11-20-1262-02-AANI-cc32-aani-report-comments.xlsx" TargetMode="External"/><Relationship Id="rId9" Type="http://schemas.openxmlformats.org/officeDocument/2006/relationships/hyperlink" Target="https://mentor.ieee.org/802.11/dcn/20/11-20-1512-01-AANI-aani-sc-teleconference-15-sep-2020-meeting-minute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December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spid="_x0000_s1026" name="Document" r:id="rId4" imgW="8249760" imgH="2855880" progId="Word.Document.8">
                  <p:embed/>
                </p:oleObj>
              </mc:Choice>
              <mc:Fallback>
                <p:oleObj name="Document" r:id="rId4" imgW="8249760" imgH="2855880" progId="Word.Document.8">
                  <p:embed/>
                  <p:pic>
                    <p:nvPicPr>
                      <p:cNvPr id="9" name="Object 3"/>
                      <p:cNvPicPr>
                        <a:picLocks noChangeAspect="1" noChangeArrowheads="1"/>
                      </p:cNvPicPr>
                      <p:nvPr/>
                    </p:nvPicPr>
                    <p:blipFill>
                      <a:blip r:embed="rId5"/>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pPr>
              <a:spcBef>
                <a:spcPts val="200"/>
              </a:spcBef>
              <a:defRPr/>
            </a:pPr>
            <a:r>
              <a:rPr lang="en-US" altLang="en-US" dirty="0"/>
              <a:t>Comment Resolution Status</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1-20/1262r6</a:t>
            </a:r>
            <a:r>
              <a:rPr lang="en-US" sz="3200" b="0" dirty="0"/>
              <a:t> “CC32 AANI Report Comments”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2020</a:t>
            </a:r>
            <a:endParaRPr lang="en-GB" dirty="0"/>
          </a:p>
        </p:txBody>
      </p:sp>
      <p:sp>
        <p:nvSpPr>
          <p:cNvPr id="10" name="TextBox 9">
            <a:extLst>
              <a:ext uri="{FF2B5EF4-FFF2-40B4-BE49-F238E27FC236}">
                <a16:creationId xmlns:a16="http://schemas.microsoft.com/office/drawing/2014/main" id="{EF4DA3D6-93AE-47C0-8DDA-A81C0F27EE56}"/>
              </a:ext>
            </a:extLst>
          </p:cNvPr>
          <p:cNvSpPr txBox="1"/>
          <p:nvPr/>
        </p:nvSpPr>
        <p:spPr>
          <a:xfrm>
            <a:off x="3047215" y="3015858"/>
            <a:ext cx="6094428" cy="830997"/>
          </a:xfrm>
          <a:prstGeom prst="rect">
            <a:avLst/>
          </a:prstGeom>
          <a:noFill/>
        </p:spPr>
        <p:txBody>
          <a:bodyPr wrap="square">
            <a:spAutoFit/>
          </a:bodyPr>
          <a:lstStyle/>
          <a:p>
            <a:r>
              <a:rPr lang="en-US" altLang="en-US" dirty="0"/>
              <a:t>Motions related to the Technical report are not in order</a:t>
            </a:r>
            <a:endParaRPr lang="en-US" dirty="0"/>
          </a:p>
        </p:txBody>
      </p:sp>
      <p:graphicFrame>
        <p:nvGraphicFramePr>
          <p:cNvPr id="7" name="Table 6">
            <a:extLst>
              <a:ext uri="{FF2B5EF4-FFF2-40B4-BE49-F238E27FC236}">
                <a16:creationId xmlns:a16="http://schemas.microsoft.com/office/drawing/2014/main" id="{9E348773-4128-46F9-8301-970C1901D437}"/>
              </a:ext>
            </a:extLst>
          </p:cNvPr>
          <p:cNvGraphicFramePr>
            <a:graphicFrameLocks noGrp="1"/>
          </p:cNvGraphicFramePr>
          <p:nvPr>
            <p:extLst>
              <p:ext uri="{D42A27DB-BD31-4B8C-83A1-F6EECF244321}">
                <p14:modId xmlns:p14="http://schemas.microsoft.com/office/powerpoint/2010/main" val="1295270437"/>
              </p:ext>
            </p:extLst>
          </p:nvPr>
        </p:nvGraphicFramePr>
        <p:xfrm>
          <a:off x="419099" y="2209798"/>
          <a:ext cx="11353801" cy="4114802"/>
        </p:xfrm>
        <a:graphic>
          <a:graphicData uri="http://schemas.openxmlformats.org/drawingml/2006/table">
            <a:tbl>
              <a:tblPr/>
              <a:tblGrid>
                <a:gridCol w="2210475">
                  <a:extLst>
                    <a:ext uri="{9D8B030D-6E8A-4147-A177-3AD203B41FA5}">
                      <a16:colId xmlns:a16="http://schemas.microsoft.com/office/drawing/2014/main" val="1565610307"/>
                    </a:ext>
                  </a:extLst>
                </a:gridCol>
                <a:gridCol w="944476">
                  <a:extLst>
                    <a:ext uri="{9D8B030D-6E8A-4147-A177-3AD203B41FA5}">
                      <a16:colId xmlns:a16="http://schemas.microsoft.com/office/drawing/2014/main" val="2398812112"/>
                    </a:ext>
                  </a:extLst>
                </a:gridCol>
                <a:gridCol w="1044951">
                  <a:extLst>
                    <a:ext uri="{9D8B030D-6E8A-4147-A177-3AD203B41FA5}">
                      <a16:colId xmlns:a16="http://schemas.microsoft.com/office/drawing/2014/main" val="781138221"/>
                    </a:ext>
                  </a:extLst>
                </a:gridCol>
                <a:gridCol w="643047">
                  <a:extLst>
                    <a:ext uri="{9D8B030D-6E8A-4147-A177-3AD203B41FA5}">
                      <a16:colId xmlns:a16="http://schemas.microsoft.com/office/drawing/2014/main" val="2061840492"/>
                    </a:ext>
                  </a:extLst>
                </a:gridCol>
                <a:gridCol w="542571">
                  <a:extLst>
                    <a:ext uri="{9D8B030D-6E8A-4147-A177-3AD203B41FA5}">
                      <a16:colId xmlns:a16="http://schemas.microsoft.com/office/drawing/2014/main" val="3333187427"/>
                    </a:ext>
                  </a:extLst>
                </a:gridCol>
                <a:gridCol w="522476">
                  <a:extLst>
                    <a:ext uri="{9D8B030D-6E8A-4147-A177-3AD203B41FA5}">
                      <a16:colId xmlns:a16="http://schemas.microsoft.com/office/drawing/2014/main" val="3308044880"/>
                    </a:ext>
                  </a:extLst>
                </a:gridCol>
                <a:gridCol w="422000">
                  <a:extLst>
                    <a:ext uri="{9D8B030D-6E8A-4147-A177-3AD203B41FA5}">
                      <a16:colId xmlns:a16="http://schemas.microsoft.com/office/drawing/2014/main" val="4150460596"/>
                    </a:ext>
                  </a:extLst>
                </a:gridCol>
                <a:gridCol w="422000">
                  <a:extLst>
                    <a:ext uri="{9D8B030D-6E8A-4147-A177-3AD203B41FA5}">
                      <a16:colId xmlns:a16="http://schemas.microsoft.com/office/drawing/2014/main" val="674134038"/>
                    </a:ext>
                  </a:extLst>
                </a:gridCol>
                <a:gridCol w="723428">
                  <a:extLst>
                    <a:ext uri="{9D8B030D-6E8A-4147-A177-3AD203B41FA5}">
                      <a16:colId xmlns:a16="http://schemas.microsoft.com/office/drawing/2014/main" val="3732536398"/>
                    </a:ext>
                  </a:extLst>
                </a:gridCol>
                <a:gridCol w="723428">
                  <a:extLst>
                    <a:ext uri="{9D8B030D-6E8A-4147-A177-3AD203B41FA5}">
                      <a16:colId xmlns:a16="http://schemas.microsoft.com/office/drawing/2014/main" val="1504758928"/>
                    </a:ext>
                  </a:extLst>
                </a:gridCol>
                <a:gridCol w="723428">
                  <a:extLst>
                    <a:ext uri="{9D8B030D-6E8A-4147-A177-3AD203B41FA5}">
                      <a16:colId xmlns:a16="http://schemas.microsoft.com/office/drawing/2014/main" val="2555215196"/>
                    </a:ext>
                  </a:extLst>
                </a:gridCol>
                <a:gridCol w="1306189">
                  <a:extLst>
                    <a:ext uri="{9D8B030D-6E8A-4147-A177-3AD203B41FA5}">
                      <a16:colId xmlns:a16="http://schemas.microsoft.com/office/drawing/2014/main" val="69172038"/>
                    </a:ext>
                  </a:extLst>
                </a:gridCol>
                <a:gridCol w="1125332">
                  <a:extLst>
                    <a:ext uri="{9D8B030D-6E8A-4147-A177-3AD203B41FA5}">
                      <a16:colId xmlns:a16="http://schemas.microsoft.com/office/drawing/2014/main" val="667229072"/>
                    </a:ext>
                  </a:extLst>
                </a:gridCol>
              </a:tblGrid>
              <a:tr h="836342">
                <a:tc>
                  <a:txBody>
                    <a:bodyPr/>
                    <a:lstStyle/>
                    <a:p>
                      <a:pPr algn="l" fontAlgn="ctr"/>
                      <a:r>
                        <a:rPr lang="en-US" sz="18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800" b="1" i="0" u="none" strike="noStrike" dirty="0">
                          <a:solidFill>
                            <a:srgbClr val="FFFFFF"/>
                          </a:solidFill>
                          <a:effectLst/>
                          <a:latin typeface="Calibri" panose="020F0502020204030204" pitchFamily="34" charset="0"/>
                        </a:rPr>
                        <a:t>Assigned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800" b="1" i="0" u="none" strike="noStrike" dirty="0">
                          <a:solidFill>
                            <a:srgbClr val="FFFFFF"/>
                          </a:solidFill>
                          <a:effectLst/>
                          <a:latin typeface="Calibri" panose="020F0502020204030204" pitchFamily="34" charset="0"/>
                        </a:rPr>
                        <a:t>Proposed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Accept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Revise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Reject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SP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Motioned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M+RFM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Open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800" b="1" i="0" u="none" strike="noStrike" dirty="0">
                          <a:solidFill>
                            <a:srgbClr val="FFFFFF"/>
                          </a:solidFill>
                          <a:effectLst/>
                          <a:latin typeface="Calibri" panose="020F0502020204030204" pitchFamily="34" charset="0"/>
                        </a:rPr>
                        <a:t>In Document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8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091923194"/>
                  </a:ext>
                </a:extLst>
              </a:tr>
              <a:tr h="802888">
                <a:tc>
                  <a:txBody>
                    <a:bodyPr/>
                    <a:lstStyle/>
                    <a:p>
                      <a:pPr algn="l" fontAlgn="ctr"/>
                      <a:r>
                        <a:rPr lang="en-US" sz="1800" b="0" i="0" u="none" strike="noStrike" dirty="0">
                          <a:solidFill>
                            <a:srgbClr val="000000"/>
                          </a:solidFill>
                          <a:effectLst/>
                          <a:latin typeface="Calibri" panose="020F0502020204030204" pitchFamily="34" charset="0"/>
                        </a:rPr>
                        <a:t>Technical</a:t>
                      </a:r>
                    </a:p>
                  </a:txBody>
                  <a:tcPr marL="7620" marR="7620" marT="762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4965487"/>
                  </a:ext>
                </a:extLst>
              </a:tr>
              <a:tr h="802888">
                <a:tc>
                  <a:txBody>
                    <a:bodyPr/>
                    <a:lstStyle/>
                    <a:p>
                      <a:pPr algn="l" fontAlgn="ctr"/>
                      <a:r>
                        <a:rPr lang="en-US" sz="1800" b="0" i="0" u="none" strike="noStrike" dirty="0">
                          <a:solidFill>
                            <a:srgbClr val="000000"/>
                          </a:solidFill>
                          <a:effectLst/>
                          <a:latin typeface="Calibri" panose="020F0502020204030204" pitchFamily="34" charset="0"/>
                        </a:rPr>
                        <a:t>Editorial</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4929562"/>
                  </a:ext>
                </a:extLst>
              </a:tr>
              <a:tr h="836342">
                <a:tc>
                  <a:txBody>
                    <a:bodyPr/>
                    <a:lstStyle/>
                    <a:p>
                      <a:pPr algn="l" fontAlgn="ctr"/>
                      <a:r>
                        <a:rPr lang="en-US" sz="1800" b="0" i="0" u="none" strike="noStrike" dirty="0">
                          <a:solidFill>
                            <a:srgbClr val="000000"/>
                          </a:solidFill>
                          <a:effectLst/>
                          <a:latin typeface="Calibri" panose="020F0502020204030204" pitchFamily="34" charset="0"/>
                        </a:rPr>
                        <a:t>General</a:t>
                      </a:r>
                    </a:p>
                  </a:txBody>
                  <a:tcPr marL="7620" marR="7620" marT="762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2272968"/>
                  </a:ext>
                </a:extLst>
              </a:tr>
              <a:tr h="836342">
                <a:tc>
                  <a:txBody>
                    <a:bodyPr/>
                    <a:lstStyle/>
                    <a:p>
                      <a:pPr algn="l" fontAlgn="ctr"/>
                      <a:r>
                        <a:rPr lang="en-US" sz="18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106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106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144566"/>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EDB79-1735-4E2C-AFD2-31204DF69E35}"/>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9D800194-6C28-4B68-8C28-CC3A8B96A2C7}"/>
              </a:ext>
            </a:extLst>
          </p:cNvPr>
          <p:cNvSpPr>
            <a:spLocks noGrp="1"/>
          </p:cNvSpPr>
          <p:nvPr>
            <p:ph idx="1"/>
          </p:nvPr>
        </p:nvSpPr>
        <p:spPr/>
        <p:txBody>
          <a:bodyPr/>
          <a:lstStyle/>
          <a:p>
            <a:pPr marL="457200" indent="-457200">
              <a:buFont typeface="+mj-lt"/>
              <a:buAutoNum type="arabicPeriod"/>
            </a:pPr>
            <a:r>
              <a:rPr lang="en-US" dirty="0"/>
              <a:t>?</a:t>
            </a:r>
            <a:endParaRPr lang="en-US" b="0" i="0" dirty="0">
              <a:solidFill>
                <a:srgbClr val="000000"/>
              </a:solidFill>
              <a:effectLst/>
              <a:latin typeface="Verdana" panose="020B0604030504040204" pitchFamily="34" charset="0"/>
            </a:endParaRPr>
          </a:p>
          <a:p>
            <a:endParaRPr lang="en-US" b="0" i="0" dirty="0">
              <a:solidFill>
                <a:srgbClr val="000000"/>
              </a:solidFill>
              <a:effectLst/>
              <a:latin typeface="Verdana" panose="020B0604030504040204" pitchFamily="34" charset="0"/>
            </a:endParaRPr>
          </a:p>
          <a:p>
            <a:r>
              <a:rPr lang="en-US" b="0" dirty="0">
                <a:latin typeface="Verdana" panose="020B0604030504040204" pitchFamily="34" charset="0"/>
              </a:rPr>
              <a:t> </a:t>
            </a:r>
            <a:endParaRPr lang="en-US" dirty="0"/>
          </a:p>
        </p:txBody>
      </p:sp>
      <p:sp>
        <p:nvSpPr>
          <p:cNvPr id="4" name="Slide Number Placeholder 3">
            <a:extLst>
              <a:ext uri="{FF2B5EF4-FFF2-40B4-BE49-F238E27FC236}">
                <a16:creationId xmlns:a16="http://schemas.microsoft.com/office/drawing/2014/main" id="{0E05A63B-029A-4D97-BB2B-CCB4471A1888}"/>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FEF6FD9-4934-4A99-B462-8B302AD0676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E7FB2B2-DCF3-4B7B-95F1-6A2A1785BD03}"/>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670489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FA7C0-17C4-4E09-B8D0-F8399CAF551A}"/>
              </a:ext>
            </a:extLst>
          </p:cNvPr>
          <p:cNvSpPr>
            <a:spLocks noGrp="1"/>
          </p:cNvSpPr>
          <p:nvPr>
            <p:ph type="title"/>
          </p:nvPr>
        </p:nvSpPr>
        <p:spPr/>
        <p:txBody>
          <a:bodyPr/>
          <a:lstStyle/>
          <a:p>
            <a:r>
              <a:rPr lang="en-US" dirty="0"/>
              <a:t>Status of Editorial Review</a:t>
            </a:r>
          </a:p>
        </p:txBody>
      </p:sp>
      <p:sp>
        <p:nvSpPr>
          <p:cNvPr id="3" name="Content Placeholder 2">
            <a:extLst>
              <a:ext uri="{FF2B5EF4-FFF2-40B4-BE49-F238E27FC236}">
                <a16:creationId xmlns:a16="http://schemas.microsoft.com/office/drawing/2014/main" id="{2A05EE47-B670-443D-9CED-7769DB5DEEC4}"/>
              </a:ext>
            </a:extLst>
          </p:cNvPr>
          <p:cNvSpPr>
            <a:spLocks noGrp="1"/>
          </p:cNvSpPr>
          <p:nvPr>
            <p:ph idx="1"/>
          </p:nvPr>
        </p:nvSpPr>
        <p:spPr/>
        <p:txBody>
          <a:bodyPr/>
          <a:lstStyle/>
          <a:p>
            <a:pPr>
              <a:buFont typeface="Arial" panose="020B0604020202020204" pitchFamily="34" charset="0"/>
              <a:buChar char="•"/>
            </a:pPr>
            <a:r>
              <a:rPr lang="en-US" dirty="0"/>
              <a:t>An editorial review is in progress (goal is to complete the review this week). </a:t>
            </a:r>
            <a:br>
              <a:rPr lang="en-US" dirty="0"/>
            </a:br>
            <a:r>
              <a:rPr lang="en-US" dirty="0"/>
              <a:t>  	(Two reviewers have indicated they will participate)</a:t>
            </a:r>
          </a:p>
          <a:p>
            <a:pPr>
              <a:buFont typeface="Arial" panose="020B0604020202020204" pitchFamily="34" charset="0"/>
              <a:buChar char="•"/>
            </a:pPr>
            <a:r>
              <a:rPr lang="en-US" dirty="0"/>
              <a:t>After the review is complete, the editorial changes will be shared with the Authors of </a:t>
            </a:r>
            <a:r>
              <a:rPr lang="en-US" dirty="0">
                <a:hlinkClick r:id="rId2"/>
              </a:rPr>
              <a:t>11-20/0013r7</a:t>
            </a:r>
            <a:endParaRPr lang="en-US" dirty="0"/>
          </a:p>
          <a:p>
            <a:pPr>
              <a:buFont typeface="Arial" panose="020B0604020202020204" pitchFamily="34" charset="0"/>
              <a:buChar char="•"/>
            </a:pPr>
            <a:r>
              <a:rPr lang="en-US" dirty="0"/>
              <a:t>The Authors will then review/accept the editorial changes </a:t>
            </a:r>
          </a:p>
          <a:p>
            <a:pPr>
              <a:buFont typeface="Arial" panose="020B0604020202020204" pitchFamily="34" charset="0"/>
              <a:buChar char="•"/>
            </a:pPr>
            <a:r>
              <a:rPr lang="en-US" dirty="0"/>
              <a:t>An updated version of the report will be uploaded (goal is to upload the document prior to the next AANI SC Teleconference (5 January 2021)</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D652A04-8997-47D3-9039-AFFDACB2BB56}"/>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F5A16E0-0D35-4997-995C-D6293B573C0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839DDD-C00B-4B37-9D4C-036E7DF557A5}"/>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386314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Open Comments</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December 2020</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13</a:t>
            </a:fld>
            <a:endParaRPr lang="en-GB" dirty="0"/>
          </a:p>
        </p:txBody>
      </p:sp>
    </p:spTree>
    <p:extLst>
      <p:ext uri="{BB962C8B-B14F-4D97-AF65-F5344CB8AC3E}">
        <p14:creationId xmlns:p14="http://schemas.microsoft.com/office/powerpoint/2010/main" val="15744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69 -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December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4709160"/>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2400" b="0" i="0" u="none" strike="noStrike" dirty="0">
                          <a:solidFill>
                            <a:srgbClr val="000000"/>
                          </a:solidFill>
                          <a:effectLst/>
                          <a:latin typeface="Calibri" panose="020F0502020204030204" pitchFamily="34" charset="0"/>
                        </a:rPr>
                        <a:t>This technical report has several inaccuracies, misinformation and missing details on the WLAN and 5G interworking as defined by 3GPP in Release 15 and 16. There is major lack of technical accuracy and technical clarity in section 3 and 4.</a:t>
                      </a:r>
                    </a:p>
                    <a:p>
                      <a:pPr algn="l" fontAlgn="b"/>
                      <a:r>
                        <a:rPr lang="en-US" sz="2400" b="0" i="0" u="none" strike="noStrike" dirty="0">
                          <a:solidFill>
                            <a:srgbClr val="000000"/>
                          </a:solidFill>
                          <a:effectLst/>
                          <a:latin typeface="Calibri" panose="020F0502020204030204" pitchFamily="34" charset="0"/>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p>
                    <a:p>
                      <a:pPr algn="l" fontAlgn="b"/>
                      <a:endParaRPr lang="en-US" sz="2400" b="0" i="0" u="none" strike="noStrike" dirty="0">
                        <a:solidFill>
                          <a:srgbClr val="000000"/>
                        </a:solidFill>
                        <a:effectLst/>
                        <a:latin typeface="Calibri" panose="020F0502020204030204" pitchFamily="34" charset="0"/>
                      </a:endParaRPr>
                    </a:p>
                    <a:p>
                      <a:pPr algn="l" fontAlgn="b"/>
                      <a:r>
                        <a:rPr lang="en-US" sz="2400" b="0" i="0" u="none" strike="noStrike" dirty="0">
                          <a:solidFill>
                            <a:srgbClr val="000000"/>
                          </a:solidFill>
                          <a:effectLst/>
                          <a:latin typeface="Calibri" panose="020F0502020204030204" pitchFamily="34" charset="0"/>
                        </a:rPr>
                        <a:t>Overall, due to the technical inaccuracies as well as misinformed and misguided nature of the report, this technical report does not serve the purpose of providing a reliable reference for stakeholder/groups interested in enabling WLAN interworking with 5G networks.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2825598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71 -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December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3851964"/>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3200" b="0" i="0" u="none" strike="noStrike" dirty="0">
                          <a:solidFill>
                            <a:srgbClr val="000000"/>
                          </a:solidFill>
                          <a:effectLst/>
                          <a:latin typeface="Calibri" panose="020F0502020204030204" pitchFamily="34" charset="0"/>
                        </a:rPr>
                        <a:t>This document has too many issues and misleading information on overall WLAN &amp; 5G integration options, architectures and solutions. It would be very confusing and concerning to publish such a report. Also, please note that there is a parallel related "5G &amp; WLAN RAN Convergence" work at WBA. It is important that we are aware of what is already happening in this space rather than proposing something disregarding them.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3093966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3 Similar General Comments </a:t>
            </a:r>
            <a:br>
              <a:rPr lang="en-US" dirty="0"/>
            </a:br>
            <a:r>
              <a:rPr lang="en-US" sz="2400" dirty="0"/>
              <a:t>CIDs: 68, 70, and 80</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December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4364984"/>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400" b="0" i="0" u="none" strike="noStrike" dirty="0">
                          <a:solidFill>
                            <a:srgbClr val="000000"/>
                          </a:solidFill>
                          <a:effectLst/>
                          <a:latin typeface="Calibri" panose="020F0502020204030204" pitchFamily="34" charset="0"/>
                        </a:rPr>
                        <a:t>This technical report does not accurately reflect 5G and WLAN interworking as defined in 3GPP. It is misguided in terms of the new functionality being asked to be added in the WLAN STA and AP to support interworking.</a:t>
                      </a:r>
                    </a:p>
                    <a:p>
                      <a:pPr algn="l" fontAlgn="b"/>
                      <a:r>
                        <a:rPr lang="en-US" sz="2400" b="0" i="0" u="none" strike="noStrike" dirty="0">
                          <a:solidFill>
                            <a:srgbClr val="000000"/>
                          </a:solidFill>
                          <a:effectLst/>
                          <a:latin typeface="Calibri" panose="020F0502020204030204" pitchFamily="34" charset="0"/>
                        </a:rPr>
                        <a:t>It is difficult to understand the report and how to use it to enable the support for interworking with 5G within the WLAN domain.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algn="l" fontAlgn="b"/>
                      <a:r>
                        <a:rPr lang="en-US" sz="2400" b="0" i="0" u="none" strike="noStrike" dirty="0">
                          <a:solidFill>
                            <a:srgbClr val="000000"/>
                          </a:solidFill>
                          <a:effectLst/>
                          <a:latin typeface="Calibri" panose="020F0502020204030204" pitchFamily="34" charset="0"/>
                        </a:rPr>
                        <a:t>The comment submitter will provide a separate submission on the 5G and WLAN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r h="1254034">
                <a:tc>
                  <a:txBody>
                    <a:bodyPr/>
                    <a:lstStyle/>
                    <a:p>
                      <a:pPr algn="l" fontAlgn="b"/>
                      <a:r>
                        <a:rPr lang="en-US" sz="2400" b="0" i="0" u="none" strike="noStrike" dirty="0">
                          <a:solidFill>
                            <a:srgbClr val="000000"/>
                          </a:solidFill>
                          <a:effectLst/>
                          <a:latin typeface="Calibri" panose="020F0502020204030204" pitchFamily="34" charset="0"/>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717471"/>
                  </a:ext>
                </a:extLst>
              </a:tr>
            </a:tbl>
          </a:graphicData>
        </a:graphic>
      </p:graphicFrame>
    </p:spTree>
    <p:extLst>
      <p:ext uri="{BB962C8B-B14F-4D97-AF65-F5344CB8AC3E}">
        <p14:creationId xmlns:p14="http://schemas.microsoft.com/office/powerpoint/2010/main" val="3947819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Draft Motions – for review</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December 2020</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17</a:t>
            </a:fld>
            <a:endParaRPr lang="en-GB" dirty="0"/>
          </a:p>
        </p:txBody>
      </p:sp>
    </p:spTree>
    <p:extLst>
      <p:ext uri="{BB962C8B-B14F-4D97-AF65-F5344CB8AC3E}">
        <p14:creationId xmlns:p14="http://schemas.microsoft.com/office/powerpoint/2010/main" val="1457310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p:txBody>
          <a:bodyPr/>
          <a:lstStyle/>
          <a:p>
            <a:r>
              <a:rPr lang="en-US" dirty="0">
                <a:solidFill>
                  <a:schemeClr val="tx1"/>
                </a:solidFill>
              </a:rPr>
              <a:t>Motion 5:</a:t>
            </a:r>
          </a:p>
          <a:p>
            <a:r>
              <a:rPr lang="en-US" dirty="0">
                <a:solidFill>
                  <a:schemeClr val="tx1"/>
                </a:solidFill>
              </a:rPr>
              <a:t>Move to approve the proposed resolution of accept as provided in </a:t>
            </a:r>
            <a:r>
              <a:rPr lang="en-US" altLang="en-US" b="1" dirty="0">
                <a:solidFill>
                  <a:schemeClr val="tx1"/>
                </a:solidFill>
                <a:hlinkClick r:id="rId2"/>
              </a:rPr>
              <a:t>11-20/1262r6</a:t>
            </a:r>
            <a:r>
              <a:rPr lang="en-US" dirty="0">
                <a:solidFill>
                  <a:schemeClr val="tx1"/>
                </a:solidFill>
              </a:rPr>
              <a:t> for CID: 13. With editorial privileges given to the AANI Chair.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sz="2000" dirty="0">
                <a:solidFill>
                  <a:schemeClr val="tx1"/>
                </a:solidFill>
              </a:rPr>
              <a:t>Straw Poll: 2020-10-06 – Y:6  N:1  A:1</a:t>
            </a:r>
          </a:p>
          <a:p>
            <a:r>
              <a:rPr lang="en-US" sz="1800" i="1" dirty="0"/>
              <a:t>Note: this comment resolution was omitted from the motions made during the November 2020 802 Plenary.</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18</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213265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1"/>
            <a:ext cx="10361084" cy="611185"/>
          </a:xfrm>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914401" y="1296986"/>
            <a:ext cx="10361084" cy="5103814"/>
          </a:xfrm>
        </p:spPr>
        <p:txBody>
          <a:bodyPr/>
          <a:lstStyle/>
          <a:p>
            <a:r>
              <a:rPr lang="en-US" dirty="0">
                <a:solidFill>
                  <a:schemeClr val="tx1"/>
                </a:solidFill>
              </a:rPr>
              <a:t>Motion 6:</a:t>
            </a:r>
          </a:p>
          <a:p>
            <a:r>
              <a:rPr lang="en-US" dirty="0">
                <a:solidFill>
                  <a:schemeClr val="tx1"/>
                </a:solidFill>
              </a:rPr>
              <a:t>Move to accept the following resolution for CIDs: 68, 69, 70, 71, 80:</a:t>
            </a:r>
          </a:p>
          <a:p>
            <a:r>
              <a:rPr lang="en-US" dirty="0">
                <a:solidFill>
                  <a:schemeClr val="tx1"/>
                </a:solidFill>
              </a:rPr>
              <a:t>	REJECTED – Significant discussion was had during several AANI SC teleconferences and several related contributions were discussed: </a:t>
            </a:r>
            <a:r>
              <a:rPr lang="en-US" dirty="0">
                <a:solidFill>
                  <a:schemeClr val="tx1"/>
                </a:solidFill>
                <a:hlinkClick r:id="rId2"/>
              </a:rPr>
              <a:t>11-20/1472r0</a:t>
            </a:r>
            <a:r>
              <a:rPr lang="en-US" dirty="0">
                <a:solidFill>
                  <a:schemeClr val="tx1"/>
                </a:solidFill>
              </a:rPr>
              <a:t>, </a:t>
            </a:r>
            <a:r>
              <a:rPr lang="en-US" dirty="0">
                <a:solidFill>
                  <a:schemeClr val="tx1"/>
                </a:solidFill>
                <a:hlinkClick r:id="rId3"/>
              </a:rPr>
              <a:t>11-20/1376r0</a:t>
            </a:r>
            <a:r>
              <a:rPr lang="en-US" dirty="0">
                <a:solidFill>
                  <a:schemeClr val="tx1"/>
                </a:solidFill>
              </a:rPr>
              <a:t> and </a:t>
            </a:r>
            <a:r>
              <a:rPr lang="en-US" dirty="0">
                <a:solidFill>
                  <a:schemeClr val="tx1"/>
                </a:solidFill>
                <a:hlinkClick r:id="rId4"/>
              </a:rPr>
              <a:t>11-20/1031r0</a:t>
            </a:r>
            <a:r>
              <a:rPr lang="en-US" dirty="0">
                <a:solidFill>
                  <a:schemeClr val="tx1"/>
                </a:solidFill>
              </a:rPr>
              <a:t>.  However, </a:t>
            </a:r>
            <a:r>
              <a:rPr lang="en-US" u="sng" dirty="0">
                <a:solidFill>
                  <a:schemeClr val="tx1"/>
                </a:solidFill>
              </a:rPr>
              <a:t>no</a:t>
            </a:r>
            <a:r>
              <a:rPr lang="en-US" dirty="0">
                <a:solidFill>
                  <a:schemeClr val="tx1"/>
                </a:solidFill>
              </a:rPr>
              <a:t> specific text changes to </a:t>
            </a:r>
            <a:r>
              <a:rPr lang="en-US" dirty="0">
                <a:solidFill>
                  <a:schemeClr val="tx1"/>
                </a:solidFill>
                <a:hlinkClick r:id="rId5"/>
              </a:rPr>
              <a:t>11-20/0013r5</a:t>
            </a:r>
            <a:r>
              <a:rPr lang="en-US" dirty="0">
                <a:solidFill>
                  <a:schemeClr val="tx1"/>
                </a:solidFill>
              </a:rPr>
              <a:t> were proposed. Also note, a motion made to approve </a:t>
            </a:r>
            <a:r>
              <a:rPr lang="en-US" dirty="0">
                <a:solidFill>
                  <a:schemeClr val="tx1"/>
                </a:solidFill>
                <a:hlinkClick r:id="rId3"/>
              </a:rPr>
              <a:t>20/1376r0</a:t>
            </a:r>
            <a:r>
              <a:rPr lang="en-US" dirty="0">
                <a:solidFill>
                  <a:schemeClr val="tx1"/>
                </a:solidFill>
              </a:rPr>
              <a:t> as the baseline for the technical report failed (see minutes: </a:t>
            </a:r>
            <a:r>
              <a:rPr lang="en-US" dirty="0">
                <a:solidFill>
                  <a:schemeClr val="tx1"/>
                </a:solidFill>
                <a:hlinkClick r:id="rId6"/>
              </a:rPr>
              <a:t>11-20/1512r1</a:t>
            </a:r>
            <a:r>
              <a:rPr lang="en-US" dirty="0">
                <a:solidFill>
                  <a:schemeClr val="tx1"/>
                </a:solidFill>
              </a:rPr>
              <a:t>). The comment fails to identify changes in sufficient detail so that the specific wording of the changes that will satisfy the commenter can be determined.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19</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76865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15 December 2020</a:t>
            </a:r>
          </a:p>
          <a:p>
            <a:pPr algn="ctr"/>
            <a:r>
              <a:rPr lang="en-GB" dirty="0"/>
              <a:t>  Teleconference</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December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12799" y="4996662"/>
            <a:ext cx="8763000"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914401" y="1524001"/>
            <a:ext cx="10361084" cy="4570414"/>
          </a:xfrm>
        </p:spPr>
        <p:txBody>
          <a:bodyPr/>
          <a:lstStyle/>
          <a:p>
            <a:r>
              <a:rPr lang="en-US" dirty="0">
                <a:solidFill>
                  <a:schemeClr val="tx1"/>
                </a:solidFill>
              </a:rPr>
              <a:t>Motion 7:</a:t>
            </a:r>
          </a:p>
          <a:p>
            <a:r>
              <a:rPr lang="en-US" dirty="0">
                <a:solidFill>
                  <a:schemeClr val="tx1"/>
                </a:solidFill>
              </a:rPr>
              <a:t>Move to submit </a:t>
            </a:r>
            <a:r>
              <a:rPr lang="en-US" dirty="0">
                <a:solidFill>
                  <a:schemeClr val="tx1"/>
                </a:solidFill>
                <a:hlinkClick r:id="rId2"/>
              </a:rPr>
              <a:t>11-20/0013r7</a:t>
            </a:r>
            <a:r>
              <a:rPr lang="en-US" dirty="0">
                <a:solidFill>
                  <a:schemeClr val="tx1"/>
                </a:solidFill>
              </a:rPr>
              <a:t> the “Draft technical report on interworking between 3GPP 5G network &amp; WLAN” for approve by the 802.11 WG, with editorial privileges given the to the WG Chair.</a:t>
            </a:r>
          </a:p>
          <a:p>
            <a:endParaRPr lang="en-US" dirty="0">
              <a:solidFill>
                <a:schemeClr val="tx1"/>
              </a:solidFill>
            </a:endParaRP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endParaRPr lang="en-US" sz="2000" i="1" dirty="0"/>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20</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317574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99939" y="1219200"/>
            <a:ext cx="10992122" cy="5256214"/>
          </a:xfrm>
        </p:spPr>
        <p:txBody>
          <a:bodyPr/>
          <a:lstStyle/>
          <a:p>
            <a:r>
              <a:rPr lang="it-IT" altLang="en-US" sz="2000" dirty="0"/>
              <a:t>AANI SC Teleconference Plan:</a:t>
            </a:r>
          </a:p>
          <a:p>
            <a:pPr marL="57150" indent="0"/>
            <a:r>
              <a:rPr lang="it-IT" altLang="en-US" sz="1600" b="0" i="1" dirty="0"/>
              <a:t>	05 January 2021 9:00-10:00 h ET</a:t>
            </a:r>
          </a:p>
          <a:p>
            <a:pPr marL="457200" lvl="1" indent="0"/>
            <a:r>
              <a:rPr lang="it-IT" altLang="en-US" sz="1400" i="1" dirty="0">
                <a:cs typeface="+mn-cs"/>
              </a:rPr>
              <a:t>Additional Teleconferences Scheduled as required (with 10 days notice)</a:t>
            </a:r>
          </a:p>
          <a:p>
            <a:r>
              <a:rPr lang="it-IT" altLang="en-US" sz="2000" dirty="0"/>
              <a:t>802.11 WG March Plenary Teleconferences:</a:t>
            </a:r>
            <a:br>
              <a:rPr lang="it-IT" altLang="en-US" sz="2000" b="0" i="1" dirty="0"/>
            </a:br>
            <a:r>
              <a:rPr lang="it-IT" altLang="en-US" sz="1600" b="0" i="1" dirty="0"/>
              <a:t>AANI SC</a:t>
            </a:r>
          </a:p>
          <a:p>
            <a:pPr lvl="1">
              <a:buFontTx/>
              <a:buChar char="-"/>
            </a:pPr>
            <a:r>
              <a:rPr lang="it-IT" altLang="en-US" sz="1200" b="0" i="1" dirty="0"/>
              <a:t> </a:t>
            </a:r>
            <a:r>
              <a:rPr lang="it-IT" altLang="en-US" sz="1400" i="1" dirty="0"/>
              <a:t>12 January 2021 11:15-13:15 h ET – Status and review of the Technical Report</a:t>
            </a:r>
          </a:p>
          <a:p>
            <a:pPr lvl="1">
              <a:buFontTx/>
              <a:buChar char="-"/>
            </a:pPr>
            <a:r>
              <a:rPr lang="it-IT" altLang="en-US" sz="1400" i="1" dirty="0"/>
              <a:t>13 January 2021 19:00-21:00 h ET – Motions to resolve open CIDs and to forward the Technical Report to the 802.11 WG for Approval</a:t>
            </a:r>
          </a:p>
          <a:p>
            <a:pPr lvl="1">
              <a:buFontTx/>
              <a:buChar char="-"/>
            </a:pPr>
            <a:r>
              <a:rPr lang="it-IT" altLang="en-US" sz="1400" i="1" dirty="0"/>
              <a:t>14 January 2021 11:15-13:15 h ET – If required by contribution or need for additional work on the Technical Report</a:t>
            </a:r>
          </a:p>
          <a:p>
            <a:pPr lvl="1">
              <a:buFontTx/>
              <a:buChar char="-"/>
            </a:pPr>
            <a:r>
              <a:rPr lang="it-IT" altLang="en-US" sz="1400" i="1" dirty="0"/>
              <a:t>14 January 2021 19:00-21:00 h ET – If required by contribution or need for additional work on the Technical Report</a:t>
            </a:r>
          </a:p>
          <a:p>
            <a:pPr marL="400050" lvl="1" indent="0"/>
            <a:r>
              <a:rPr lang="it-IT" altLang="en-US" sz="1400" i="1" dirty="0"/>
              <a:t>802.11 WG – Closing Plenary 15 January 2021 9:00-12:00 h ET – WG Motion to Approve the Report</a:t>
            </a:r>
            <a:endParaRPr lang="it-IT" altLang="en-US" sz="1400" b="0" i="1" dirty="0"/>
          </a:p>
          <a:p>
            <a:r>
              <a:rPr lang="en-US" dirty="0"/>
              <a:t>The AANI SC is contribution driven, contributions on the following are in scope:</a:t>
            </a:r>
          </a:p>
          <a:p>
            <a:pPr marL="857250" lvl="1" indent="-457200">
              <a:buFont typeface="+mj-lt"/>
              <a:buAutoNum type="arabicPeriod"/>
            </a:pPr>
            <a:r>
              <a:rPr lang="en-US" dirty="0"/>
              <a:t>Contributions </a:t>
            </a:r>
            <a:r>
              <a:rPr lang="en-US" sz="2000" b="0" dirty="0"/>
              <a:t>on Interworking of 802.11 with 3GPP or any other technology.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19200"/>
            <a:ext cx="11151658" cy="52562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371600"/>
            <a:ext cx="11394796" cy="4724400"/>
          </a:xfrm>
        </p:spPr>
        <p:txBody>
          <a:bodyPr/>
          <a:lstStyle/>
          <a:p>
            <a:pPr marL="0" indent="0">
              <a:spcBef>
                <a:spcPts val="200"/>
              </a:spcBef>
              <a:defRPr/>
            </a:pPr>
            <a:r>
              <a:rPr lang="en-US" altLang="en-US" dirty="0"/>
              <a:t>Tuesday 15 December 2020 9:00 – 10:00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Status, </a:t>
            </a:r>
          </a:p>
          <a:p>
            <a:pPr marL="857250" lvl="1" indent="-457200">
              <a:spcBef>
                <a:spcPts val="200"/>
              </a:spcBef>
              <a:buFont typeface="Times New Roman" panose="02020603050405020304" pitchFamily="18" charset="0"/>
              <a:buAutoNum type="arabicPeriod"/>
              <a:defRPr/>
            </a:pPr>
            <a:r>
              <a:rPr lang="en-US" altLang="en-US" dirty="0"/>
              <a:t>Technical Report – motions are not in order</a:t>
            </a:r>
          </a:p>
          <a:p>
            <a:pPr marL="1257300" lvl="2" indent="-457200">
              <a:spcBef>
                <a:spcPts val="200"/>
              </a:spcBef>
              <a:buFont typeface="+mj-lt"/>
              <a:buAutoNum type="alphaLcParenR"/>
              <a:defRPr/>
            </a:pPr>
            <a:r>
              <a:rPr lang="en-US" altLang="en-US" dirty="0"/>
              <a:t>Status of 802.11 WG </a:t>
            </a:r>
            <a:r>
              <a:rPr lang="en-GB" dirty="0"/>
              <a:t>CC32 on </a:t>
            </a:r>
            <a:r>
              <a:rPr lang="en-US" dirty="0"/>
              <a:t>11-20/0013r6 </a:t>
            </a:r>
          </a:p>
          <a:p>
            <a:pPr marL="1257300" lvl="2" indent="-457200">
              <a:spcBef>
                <a:spcPts val="200"/>
              </a:spcBef>
              <a:buFont typeface="+mj-lt"/>
              <a:buAutoNum type="alphaLcParenR"/>
              <a:defRPr/>
            </a:pPr>
            <a:r>
              <a:rPr lang="en-US" dirty="0"/>
              <a:t>Comment Resolution Contributions</a:t>
            </a:r>
          </a:p>
          <a:p>
            <a:pPr marL="1257300" lvl="2" indent="-457200">
              <a:spcBef>
                <a:spcPts val="200"/>
              </a:spcBef>
              <a:buFont typeface="+mj-lt"/>
              <a:buAutoNum type="alphaLcParenR"/>
              <a:defRPr/>
            </a:pPr>
            <a:r>
              <a:rPr lang="en-US" dirty="0"/>
              <a:t>Status of editorial review</a:t>
            </a:r>
          </a:p>
          <a:p>
            <a:pPr marL="1257300" lvl="2" indent="-457200">
              <a:spcBef>
                <a:spcPts val="200"/>
              </a:spcBef>
              <a:buFont typeface="+mj-lt"/>
              <a:buAutoNum type="alphaLcParenR"/>
              <a:defRPr/>
            </a:pPr>
            <a:r>
              <a:rPr lang="en-US" dirty="0"/>
              <a:t>Review of open comments</a:t>
            </a:r>
          </a:p>
          <a:p>
            <a:pPr marL="1257300" lvl="2" indent="-457200">
              <a:spcBef>
                <a:spcPts val="200"/>
              </a:spcBef>
              <a:buFont typeface="+mj-lt"/>
              <a:buAutoNum type="alphaLcParenR"/>
              <a:defRPr/>
            </a:pPr>
            <a:r>
              <a:rPr lang="en-US" dirty="0"/>
              <a:t>Draft motion review</a:t>
            </a:r>
          </a:p>
          <a:p>
            <a:pPr marL="857250" lvl="1" indent="-457200">
              <a:spcBef>
                <a:spcPts val="200"/>
              </a:spcBef>
              <a:buFont typeface="+mj-lt"/>
              <a:buAutoNum type="arabicPeriod"/>
              <a:defRPr/>
            </a:pPr>
            <a:r>
              <a:rPr lang="en-US" dirty="0"/>
              <a:t>Future Session Planning</a:t>
            </a:r>
          </a:p>
          <a:p>
            <a:pPr marL="857250" lvl="1" indent="-457200">
              <a:spcBef>
                <a:spcPts val="200"/>
              </a:spcBef>
              <a:buFont typeface="+mj-lt"/>
              <a:buAutoNum type="arabicPeriod"/>
              <a:defRPr/>
            </a:pPr>
            <a:r>
              <a:rPr lang="en-US" dirty="0"/>
              <a:t>Adjourn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December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December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6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a:t>
            </a:r>
            <a:br>
              <a:rPr lang="en-US" sz="1600" dirty="0">
                <a:solidFill>
                  <a:schemeClr val="tx1"/>
                </a:solidFill>
                <a:cs typeface="+mn-cs"/>
              </a:rPr>
            </a:br>
            <a:r>
              <a:rPr lang="en-US" sz="16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600" dirty="0">
                <a:hlinkClick r:id="rId10"/>
              </a:rPr>
              <a:t>11-20/0013r3</a:t>
            </a:r>
            <a:r>
              <a:rPr lang="en-US" sz="1600" dirty="0"/>
              <a:t> </a:t>
            </a:r>
            <a:r>
              <a:rPr lang="en-US" sz="16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600" dirty="0">
                <a:hlinkClick r:id="rId11"/>
              </a:rPr>
              <a:t>11-20/1031r0</a:t>
            </a:r>
            <a:r>
              <a:rPr lang="en-US" sz="1600" dirty="0"/>
              <a:t> </a:t>
            </a:r>
            <a:r>
              <a:rPr lang="en-US" sz="1600" b="0" dirty="0"/>
              <a:t>“11-20-0013-03-AANI-draft-technical-report-on-interworking-between-3gpp-5g-network-wlan-Intel-comments”, Binita Gupta (Intel), Necati Canpolat (Intel), Carlos Cordeiro (Intel) </a:t>
            </a:r>
            <a:br>
              <a:rPr lang="en-US" sz="1400" b="0" dirty="0"/>
            </a:b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17994"/>
            <a:ext cx="11999913" cy="5535842"/>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600" dirty="0">
                <a:solidFill>
                  <a:schemeClr val="tx1"/>
                </a:solidFill>
                <a:cs typeface="+mn-cs"/>
                <a:hlinkClick r:id="rId2">
                  <a:extLst>
                    <a:ext uri="{A12FA001-AC4F-418D-AE19-62706E023703}">
                      <ahyp:hlinkClr xmlns:ahyp="http://schemas.microsoft.com/office/drawing/2018/hyperlinkcolor" val="tx"/>
                    </a:ext>
                  </a:extLst>
                </a:hlinkClick>
              </a:rPr>
              <a:t>11-20/0013r4</a:t>
            </a:r>
            <a:r>
              <a:rPr lang="en-US" sz="1600" dirty="0">
                <a:solidFill>
                  <a:schemeClr val="tx1"/>
                </a:solidFill>
                <a:cs typeface="+mn-cs"/>
              </a:rPr>
              <a:t> “Draft technical report on interworking between 3GPP 5G network &amp; WLAN”, Hyun Seo OH (ETRI), et al. was reviewed.</a:t>
            </a:r>
          </a:p>
          <a:p>
            <a:pPr marL="857250" lvl="1" indent="-457200">
              <a:spcBef>
                <a:spcPts val="200"/>
              </a:spcBef>
              <a:buFont typeface="Arial" panose="020B0604020202020204" pitchFamily="34" charset="0"/>
              <a:buChar char="•"/>
              <a:defRPr/>
            </a:pPr>
            <a:r>
              <a:rPr lang="en-US" sz="1600" dirty="0">
                <a:solidFill>
                  <a:schemeClr val="tx1"/>
                </a:solidFill>
                <a:cs typeface="+mn-cs"/>
              </a:rPr>
              <a:t>A Straw Poll: </a:t>
            </a:r>
            <a:r>
              <a:rPr lang="en-US" sz="1600" b="0" dirty="0">
                <a:solidFill>
                  <a:schemeClr val="tx1"/>
                </a:solidFill>
              </a:rPr>
              <a:t>Should the AANI SC request a 20 day 802.11 WG comment collection on the “Draft technical report on interworking between 3GPP 5G network &amp; WLAN" 11-20/0013R4? </a:t>
            </a:r>
            <a:r>
              <a:rPr lang="en-US" altLang="en-US" sz="1600" b="0" dirty="0">
                <a:solidFill>
                  <a:schemeClr val="tx1"/>
                </a:solidFill>
              </a:rPr>
              <a:t>Yes:15, No:0, Abstain:1, No Answer: 2</a:t>
            </a:r>
          </a:p>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3">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4">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6">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7">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11-20/1668) – no Straw Polls  - 802 Tutorial (</a:t>
            </a:r>
            <a:r>
              <a:rPr lang="en-US" sz="1800" u="sng" dirty="0">
                <a:solidFill>
                  <a:srgbClr val="0000FF"/>
                </a:solidFill>
                <a:effectLst/>
                <a:latin typeface="DejaVu Serif"/>
                <a:ea typeface="DengXian" panose="02010600030101010101" pitchFamily="2" charset="-122"/>
                <a:hlinkClick r:id="rId11"/>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11-20/1689)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11-20/1748)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2"/>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endParaRPr lang="en-US" altLang="en-US" sz="1600" b="0" dirty="0">
              <a:solidFill>
                <a:schemeClr val="tx1"/>
              </a:solidFill>
            </a:endParaRP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0145354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purl.org/dc/elements/1.1/"/>
    <ds:schemaRef ds:uri="60873816-0101-4504-946e-6fdefec58fb5"/>
    <ds:schemaRef ds:uri="http://purl.org/dc/terms/"/>
    <ds:schemaRef ds:uri="4e36d776-f4f9-4739-bb28-fcc060563e14"/>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60299</TotalTime>
  <Words>2518</Words>
  <Application>Microsoft Office PowerPoint</Application>
  <PresentationFormat>Widescreen</PresentationFormat>
  <Paragraphs>320</Paragraphs>
  <Slides>21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Calibri</vt:lpstr>
      <vt:lpstr>DejaVu Serif</vt:lpstr>
      <vt:lpstr>Monotype Sorts</vt:lpstr>
      <vt:lpstr>Times New Roman</vt:lpstr>
      <vt:lpstr>Verdana</vt:lpstr>
      <vt:lpstr>Office Theme</vt:lpstr>
      <vt:lpstr>Document</vt:lpstr>
      <vt:lpstr>AANI SC Teleconference Agenda</vt:lpstr>
      <vt:lpstr>Abstract</vt:lpstr>
      <vt:lpstr>Reminders and Rules</vt:lpstr>
      <vt:lpstr>Agenda</vt:lpstr>
      <vt:lpstr>Guidelines for IEEE-SA Meetings</vt:lpstr>
      <vt:lpstr>Resources – URLs</vt:lpstr>
      <vt:lpstr>Participation in IEEE 802 Meetings</vt:lpstr>
      <vt:lpstr>Status on the Proposal on Interworking</vt:lpstr>
      <vt:lpstr>Status on the Proposal on Interworking (cont.)</vt:lpstr>
      <vt:lpstr>Comment Resolution Status</vt:lpstr>
      <vt:lpstr>Contributions</vt:lpstr>
      <vt:lpstr>Status of Editorial Review</vt:lpstr>
      <vt:lpstr>Open Comments</vt:lpstr>
      <vt:lpstr>Open: CID 69 - Technical w/no text changes</vt:lpstr>
      <vt:lpstr>Open: CID 71 - Technical w/no text changes</vt:lpstr>
      <vt:lpstr>Open: 3 Similar General Comments  CIDs: 68, 70, and 80</vt:lpstr>
      <vt:lpstr>Draft Motions – for review</vt:lpstr>
      <vt:lpstr>Draft Motions</vt:lpstr>
      <vt:lpstr>Draft Motions</vt:lpstr>
      <vt:lpstr>Draft Motions</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11-20-1964-00-AANI-aani-sc-teleconference-agenda-15-december-2020</dc:title>
  <dc:creator>Levy, Joseph</dc:creator>
  <cp:lastModifiedBy>Joseph Levy</cp:lastModifiedBy>
  <cp:revision>423</cp:revision>
  <cp:lastPrinted>1601-01-01T00:00:00Z</cp:lastPrinted>
  <dcterms:created xsi:type="dcterms:W3CDTF">2017-06-02T20:57:23Z</dcterms:created>
  <dcterms:modified xsi:type="dcterms:W3CDTF">2020-12-14T22:29:25Z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