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81" r:id="rId5"/>
    <p:sldId id="266" r:id="rId6"/>
    <p:sldId id="273" r:id="rId7"/>
    <p:sldId id="272" r:id="rId8"/>
    <p:sldId id="280" r:id="rId9"/>
    <p:sldId id="275" r:id="rId10"/>
    <p:sldId id="274" r:id="rId11"/>
    <p:sldId id="28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ias Wendt" initials="MW" lastIdx="18" clrIdx="0">
    <p:extLst>
      <p:ext uri="{19B8F6BF-5375-455C-9EA6-DF929625EA0E}">
        <p15:presenceInfo xmlns:p15="http://schemas.microsoft.com/office/powerpoint/2012/main" userId="S::matthias.wendt@signify.com::45456d93-762d-4c4e-992a-3e5d825d22aa" providerId="AD"/>
      </p:ext>
    </p:extLst>
  </p:cmAuthor>
  <p:cmAuthor id="2" name="Rob Davies 2" initials="RD" lastIdx="2" clrIdx="1">
    <p:extLst>
      <p:ext uri="{19B8F6BF-5375-455C-9EA6-DF929625EA0E}">
        <p15:presenceInfo xmlns:p15="http://schemas.microsoft.com/office/powerpoint/2012/main" userId="Rob Davies 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802.11-20/1962r0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NL"/>
              <a:t>December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Rob Davies,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802.11-20/1962r0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December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Rob Davies, Signify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Receiver specifications for the optical PHY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Rob Davies, Signify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83024"/>
              </p:ext>
            </p:extLst>
          </p:nvPr>
        </p:nvGraphicFramePr>
        <p:xfrm>
          <a:off x="996950" y="2411413"/>
          <a:ext cx="1022508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6905" imgH="2546454" progId="Word.Document.8">
                  <p:embed/>
                </p:oleObj>
              </mc:Choice>
              <mc:Fallback>
                <p:oleObj name="Document" r:id="rId3" imgW="10436905" imgH="25464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225088" cy="248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CCA0-C3DA-4C5F-AFDD-24D2A5E3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Adjacent/non-adjacent channel rejection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DD2CA-DD88-49EB-9CC7-DE64A51A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Relevant when considering channels on different carrier frequencies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Scale from 11a/11ax specifications?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Or leave for later?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Not relevant in first generation?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299CD-E750-4106-B824-673FC8838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B0A96-10D8-44A7-82FD-20E740C0CD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A2AFA-CE94-47A4-8FEA-63303809DE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72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41FC1-46E7-481B-A875-C6006395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11FB7-FD6E-4593-82BB-407D376F2F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803C5-359F-45C9-B52B-998A340E2C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85D27-8E37-4B72-A38E-6E1131426A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86071-CD2F-4368-9D68-BAF32131E6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49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	This presentation discusses an approach for the specification of the optical receiver for </a:t>
            </a:r>
            <a:r>
              <a:rPr lang="en-GB" dirty="0" err="1"/>
              <a:t>TGbb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802.11bb specification needs to consider performance requirements for the optical transmitter and receiver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Transmitter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Transmit power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Transmitter spectral mask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Spectral flatness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Transmit centre frequency and symbol clock frequency tolerance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Modulation accuracy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Receiver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Receiver minimum input sensitivity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Adjacent/non-adjacent channel rejection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Receiver maximum input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2A65C-DF22-4B36-91A1-8BA4B783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Optical receiver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44426-73FF-4C58-915D-9A4EDB1A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presentation considers approaches for the receiver specifications </a:t>
            </a:r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C86A5-8A62-4C1B-B9F6-1B0FD385F7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C653C-BDEB-464E-B393-051181FBB3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5C67F-A259-440D-AAE8-58FC52707B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65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E794-6B60-4DC6-94A0-B9976B6B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note on optical power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A3929-600B-443B-BFA6-42DB6521D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Because of the (more-or-less) linear relationship between current and optical power for photonic components </a:t>
            </a:r>
            <a:r>
              <a:rPr lang="en-GB" dirty="0">
                <a:solidFill>
                  <a:schemeClr val="tx1"/>
                </a:solidFill>
              </a:rPr>
              <a:t>like LEDs and photo diodes</a:t>
            </a:r>
            <a:r>
              <a:rPr lang="en-GB" dirty="0"/>
              <a:t>, ratios of optical powers are expressed using 20log(P</a:t>
            </a:r>
            <a:r>
              <a:rPr lang="en-GB" baseline="-25000" dirty="0"/>
              <a:t>1</a:t>
            </a:r>
            <a:r>
              <a:rPr lang="en-GB" dirty="0"/>
              <a:t>/P</a:t>
            </a:r>
            <a:r>
              <a:rPr lang="en-GB" baseline="-25000" dirty="0"/>
              <a:t>2</a:t>
            </a:r>
            <a:r>
              <a:rPr lang="en-GB" dirty="0"/>
              <a:t>) instead of the usual 10log(P</a:t>
            </a:r>
            <a:r>
              <a:rPr lang="en-GB" baseline="-25000" dirty="0"/>
              <a:t>1</a:t>
            </a:r>
            <a:r>
              <a:rPr lang="en-GB" dirty="0"/>
              <a:t>/P</a:t>
            </a:r>
            <a:r>
              <a:rPr lang="en-GB" baseline="-25000" dirty="0"/>
              <a:t>2</a:t>
            </a:r>
            <a:r>
              <a:rPr lang="en-GB" dirty="0"/>
              <a:t>) for RF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This has some implications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Receive signal strength (i.e., voltage) in free space falls off according to 1/r</a:t>
            </a:r>
            <a:r>
              <a:rPr lang="en-GB" baseline="30000" dirty="0"/>
              <a:t>4</a:t>
            </a:r>
            <a:r>
              <a:rPr lang="en-GB" dirty="0"/>
              <a:t> instead of 1/r</a:t>
            </a:r>
            <a:r>
              <a:rPr lang="en-GB" baseline="30000" dirty="0"/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“Goldilocks zone” between minimum and maximum signal strength is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Range of powers for different MCS settings also reduced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C56D0-AF61-4C27-8AB0-382918B360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11ABB-AF7D-43BF-A33C-428730AA12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868297-2E67-454E-A2D8-F7B59601F4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7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D566D-99EC-4837-B0B1-0D551D3A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Optical receiver specifications - basics</a:t>
            </a:r>
            <a:endParaRPr lang="en-NL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5E45D-EF1B-4C99-80A5-E43E09C40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Reference point is surface of photodiode assembly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No equivalent of antenna port </a:t>
            </a:r>
            <a:r>
              <a:rPr lang="en-GB" dirty="0">
                <a:solidFill>
                  <a:schemeClr val="tx1"/>
                </a:solidFill>
              </a:rPr>
              <a:t>(like 50 Ω reference point impedance)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Assembly may include lens, filters and other optical components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Field of view is application-dependent and out-of-scope of specification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Some example scenarios are shown later</a:t>
            </a:r>
          </a:p>
          <a:p>
            <a:endParaRPr lang="en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4C293-5AE7-4ED0-8080-671BD8E464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59566-3F35-47FC-A097-9C9D8A9C8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83BAF-AFC8-4E19-B469-8B884F89D5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31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9E8521-F52A-40EA-92F4-7B4F27C1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Receiver minimum input sensitivity</a:t>
            </a:r>
            <a:endParaRPr lang="en-NL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7EB596-2179-4E5B-B885-6EC6FF98C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700808"/>
            <a:ext cx="6117704" cy="477460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Figures in </a:t>
            </a:r>
            <a:r>
              <a:rPr lang="en-GB" sz="2000" dirty="0" err="1"/>
              <a:t>mW</a:t>
            </a:r>
            <a:r>
              <a:rPr lang="en-GB" sz="2000" dirty="0"/>
              <a:t>/m</a:t>
            </a:r>
            <a:r>
              <a:rPr lang="en-GB" sz="2000" baseline="30000" dirty="0"/>
              <a:t>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RMS of AC component of modulation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Measured/calculated for one or two values and scaled for others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GB" sz="1400" dirty="0"/>
              <a:t>Example numbers shown in the table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May be tested at any angle of the DUT’s field of 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Figures targeted at STA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Low-power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Small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Cheap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AP should comfortably exceed these values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600" dirty="0"/>
              <a:t>More power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600" dirty="0"/>
              <a:t>No size restrictions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600" dirty="0"/>
              <a:t>Better optics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NL" sz="1800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6DB2B3E-8CB2-4F81-B511-92AFEEAC6FD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6154664"/>
              </p:ext>
            </p:extLst>
          </p:nvPr>
        </p:nvGraphicFramePr>
        <p:xfrm>
          <a:off x="7143756" y="1830390"/>
          <a:ext cx="4246028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014">
                  <a:extLst>
                    <a:ext uri="{9D8B030D-6E8A-4147-A177-3AD203B41FA5}">
                      <a16:colId xmlns:a16="http://schemas.microsoft.com/office/drawing/2014/main" val="1079576573"/>
                    </a:ext>
                  </a:extLst>
                </a:gridCol>
                <a:gridCol w="2123014">
                  <a:extLst>
                    <a:ext uri="{9D8B030D-6E8A-4147-A177-3AD203B41FA5}">
                      <a16:colId xmlns:a16="http://schemas.microsoft.com/office/drawing/2014/main" val="35060052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Modulation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Minimum sensitivity for Mandatory PHY (</a:t>
                      </a:r>
                      <a:r>
                        <a:rPr lang="en-GB" dirty="0" err="1"/>
                        <a:t>mW</a:t>
                      </a:r>
                      <a:r>
                        <a:rPr lang="en-GB" dirty="0"/>
                        <a:t>/m</a:t>
                      </a:r>
                      <a:r>
                        <a:rPr lang="en-GB" baseline="30000" dirty="0"/>
                        <a:t>2</a:t>
                      </a:r>
                      <a:r>
                        <a:rPr lang="en-GB" dirty="0"/>
                        <a:t>)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8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BPSK 1/2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BPSK 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QPSK 1/2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0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QPSK 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609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16-QAM 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20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16-QAM 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8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64-QAM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70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64-QAM 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4000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55524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3CD8B-0024-459A-B2CA-8AD0FEB299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1806C-909F-4228-B571-9A4FE2BD38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FC9ED-BD17-4C7B-B007-3E5FEC5BF0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66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95DF-EC94-4102-8FC9-0E82C9AF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88721"/>
            <a:ext cx="10361084" cy="1065213"/>
          </a:xfrm>
        </p:spPr>
        <p:txBody>
          <a:bodyPr/>
          <a:lstStyle/>
          <a:p>
            <a:r>
              <a:rPr lang="en-GB" dirty="0"/>
              <a:t>Receiver sensitivity: example scenarios</a:t>
            </a:r>
            <a:endParaRPr lang="en-NL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0695F-1D9B-4F3E-992E-4A4734EFC9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51BE7-AE0A-48E8-88A4-003916A020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3E26A-6899-4508-AF19-18E427C2D3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EF4F86C-8FEB-4874-8577-03C35D4F9DF5}"/>
              </a:ext>
            </a:extLst>
          </p:cNvPr>
          <p:cNvSpPr/>
          <p:nvPr/>
        </p:nvSpPr>
        <p:spPr>
          <a:xfrm>
            <a:off x="2380211" y="4034709"/>
            <a:ext cx="1418856" cy="1260141"/>
          </a:xfrm>
          <a:prstGeom prst="trapezoid">
            <a:avLst>
              <a:gd name="adj" fmla="val 36771"/>
            </a:avLst>
          </a:prstGeom>
          <a:solidFill>
            <a:srgbClr val="7F7F7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04B101D8-AB50-4506-86BB-B45D8D53AD01}"/>
              </a:ext>
            </a:extLst>
          </p:cNvPr>
          <p:cNvSpPr/>
          <p:nvPr/>
        </p:nvSpPr>
        <p:spPr>
          <a:xfrm>
            <a:off x="2825935" y="3710709"/>
            <a:ext cx="540000" cy="324000"/>
          </a:xfrm>
          <a:prstGeom prst="trapezoid">
            <a:avLst>
              <a:gd name="adj" fmla="val 3827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r>
              <a:rPr lang="en-US" sz="1400" dirty="0">
                <a:solidFill>
                  <a:schemeClr val="tx1"/>
                </a:solidFill>
              </a:rPr>
              <a:t>OFE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493959-B190-4B36-B99A-47D11446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892" y="3450295"/>
            <a:ext cx="288000" cy="25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AP</a:t>
            </a:r>
            <a:endParaRPr lang="en-US" sz="14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DC66AE4-05E1-4B7B-85FF-147DA118E12B}"/>
              </a:ext>
            </a:extLst>
          </p:cNvPr>
          <p:cNvSpPr/>
          <p:nvPr/>
        </p:nvSpPr>
        <p:spPr>
          <a:xfrm>
            <a:off x="2819696" y="5278120"/>
            <a:ext cx="540000" cy="324000"/>
          </a:xfrm>
          <a:prstGeom prst="trapezoid">
            <a:avLst>
              <a:gd name="adj" fmla="val 38272"/>
            </a:avLst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>
              <a:rot lat="1080000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flatTx/>
          </a:bodyPr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r>
              <a:rPr lang="en-US" sz="1400" dirty="0">
                <a:solidFill>
                  <a:schemeClr val="tx1"/>
                </a:solidFill>
              </a:rPr>
              <a:t>OFE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2075C5-09E0-42DD-A75D-91575696D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4487" y="5602120"/>
            <a:ext cx="290418" cy="25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</a:t>
            </a: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95E73A1B-56BD-4EFB-BACA-1885EAD75954}"/>
              </a:ext>
            </a:extLst>
          </p:cNvPr>
          <p:cNvSpPr/>
          <p:nvPr/>
        </p:nvSpPr>
        <p:spPr>
          <a:xfrm>
            <a:off x="9048328" y="2803129"/>
            <a:ext cx="1135329" cy="2437681"/>
          </a:xfrm>
          <a:prstGeom prst="trapezoid">
            <a:avLst>
              <a:gd name="adj" fmla="val 42118"/>
            </a:avLst>
          </a:prstGeom>
          <a:solidFill>
            <a:srgbClr val="7F7F7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4899BBAE-D52F-41B7-A8A3-B68C13F3256F}"/>
              </a:ext>
            </a:extLst>
          </p:cNvPr>
          <p:cNvSpPr/>
          <p:nvPr/>
        </p:nvSpPr>
        <p:spPr>
          <a:xfrm>
            <a:off x="9354577" y="2470715"/>
            <a:ext cx="540000" cy="324000"/>
          </a:xfrm>
          <a:prstGeom prst="trapezoid">
            <a:avLst>
              <a:gd name="adj" fmla="val 3827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r>
              <a:rPr lang="en-US" sz="1400" dirty="0">
                <a:solidFill>
                  <a:schemeClr val="tx1"/>
                </a:solidFill>
              </a:rPr>
              <a:t>OFE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139EC4-774E-43D5-A6DE-C1BB9A6D3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1534" y="2210301"/>
            <a:ext cx="288000" cy="25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AP</a:t>
            </a:r>
            <a:endParaRPr lang="en-US" sz="14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CE6CFF6C-8EAB-4FA5-9B7E-15FFBF06338D}"/>
              </a:ext>
            </a:extLst>
          </p:cNvPr>
          <p:cNvSpPr/>
          <p:nvPr/>
        </p:nvSpPr>
        <p:spPr>
          <a:xfrm>
            <a:off x="9327967" y="5243051"/>
            <a:ext cx="540000" cy="324000"/>
          </a:xfrm>
          <a:prstGeom prst="trapezoid">
            <a:avLst>
              <a:gd name="adj" fmla="val 38272"/>
            </a:avLst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>
              <a:rot lat="1080000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flatTx/>
          </a:bodyPr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r>
              <a:rPr lang="en-US" sz="1400" dirty="0">
                <a:solidFill>
                  <a:schemeClr val="tx1"/>
                </a:solidFill>
              </a:rPr>
              <a:t>OFE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33248F-1D5A-4F36-BBE7-634753153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2758" y="5567051"/>
            <a:ext cx="290418" cy="25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6669766B-D2EA-4C79-B615-DD70CED65DA7}"/>
              </a:ext>
            </a:extLst>
          </p:cNvPr>
          <p:cNvSpPr/>
          <p:nvPr/>
        </p:nvSpPr>
        <p:spPr>
          <a:xfrm flipV="1">
            <a:off x="5185140" y="4034709"/>
            <a:ext cx="2134996" cy="1216628"/>
          </a:xfrm>
          <a:prstGeom prst="trapezoid">
            <a:avLst>
              <a:gd name="adj" fmla="val 62688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D92F6BF-5E70-4A4D-AC64-EFF84EC3D105}"/>
              </a:ext>
            </a:extLst>
          </p:cNvPr>
          <p:cNvSpPr/>
          <p:nvPr/>
        </p:nvSpPr>
        <p:spPr>
          <a:xfrm>
            <a:off x="5986053" y="5286470"/>
            <a:ext cx="540000" cy="324000"/>
          </a:xfrm>
          <a:prstGeom prst="trapezoid">
            <a:avLst>
              <a:gd name="adj" fmla="val 38272"/>
            </a:avLst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>
              <a:rot lat="1080000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flatTx/>
          </a:bodyPr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r>
              <a:rPr lang="en-US" sz="1400" dirty="0">
                <a:solidFill>
                  <a:schemeClr val="tx1"/>
                </a:solidFill>
              </a:rPr>
              <a:t>OFE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F3812A-1BDE-4778-BF9D-61E985F4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844" y="5610470"/>
            <a:ext cx="290418" cy="25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FE334C90-4A1B-4CFF-AA94-A0BE33D0E32E}"/>
              </a:ext>
            </a:extLst>
          </p:cNvPr>
          <p:cNvSpPr/>
          <p:nvPr/>
        </p:nvSpPr>
        <p:spPr>
          <a:xfrm flipV="1">
            <a:off x="2016788" y="4053117"/>
            <a:ext cx="2134996" cy="1216628"/>
          </a:xfrm>
          <a:prstGeom prst="trapezoid">
            <a:avLst>
              <a:gd name="adj" fmla="val 62688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3C6196-53D0-416C-905B-7BB419DF8FE1}"/>
              </a:ext>
            </a:extLst>
          </p:cNvPr>
          <p:cNvGrpSpPr/>
          <p:nvPr/>
        </p:nvGrpSpPr>
        <p:grpSpPr>
          <a:xfrm rot="20419900">
            <a:off x="4920406" y="3447510"/>
            <a:ext cx="1651264" cy="2026510"/>
            <a:chOff x="4898067" y="3450295"/>
            <a:chExt cx="1651264" cy="1844555"/>
          </a:xfrm>
        </p:grpSpPr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0BB440BF-7293-47ED-BDC2-89C82ED95432}"/>
                </a:ext>
              </a:extLst>
            </p:cNvPr>
            <p:cNvSpPr/>
            <p:nvPr/>
          </p:nvSpPr>
          <p:spPr>
            <a:xfrm>
              <a:off x="4898067" y="4034709"/>
              <a:ext cx="1651264" cy="1260141"/>
            </a:xfrm>
            <a:prstGeom prst="trapezoid">
              <a:avLst>
                <a:gd name="adj" fmla="val 42118"/>
              </a:avLst>
            </a:prstGeom>
            <a:solidFill>
              <a:srgbClr val="7F7F7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0000"/>
                </a:lnSpc>
                <a:spcAft>
                  <a:spcPts val="900"/>
                </a:spcAft>
              </a:pP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D142F8EB-D625-4578-BDD0-D5F60B14A95F}"/>
                </a:ext>
              </a:extLst>
            </p:cNvPr>
            <p:cNvSpPr/>
            <p:nvPr/>
          </p:nvSpPr>
          <p:spPr>
            <a:xfrm>
              <a:off x="5444426" y="3710709"/>
              <a:ext cx="540000" cy="324000"/>
            </a:xfrm>
            <a:prstGeom prst="trapezoid">
              <a:avLst>
                <a:gd name="adj" fmla="val 3827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0000"/>
                </a:lnSpc>
                <a:spcAft>
                  <a:spcPts val="900"/>
                </a:spcAft>
              </a:pPr>
              <a:r>
                <a:rPr lang="en-US" sz="1400" dirty="0">
                  <a:solidFill>
                    <a:schemeClr val="tx1"/>
                  </a:solidFill>
                </a:rPr>
                <a:t>OFE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1CF4F31-8F95-4BB7-A3F3-F1E9B25D5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383" y="3450295"/>
              <a:ext cx="288000" cy="2520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400" dirty="0">
                  <a:solidFill>
                    <a:schemeClr val="tx1"/>
                  </a:solidFill>
                  <a:effectLst/>
                  <a:ea typeface="Calibri" panose="020F0502020204030204" pitchFamily="34" charset="0"/>
                </a:rPr>
                <a:t>AP</a:t>
              </a:r>
              <a:endParaRPr lang="en-US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80A2B95-C218-4307-BDE9-CA2789137020}"/>
              </a:ext>
            </a:extLst>
          </p:cNvPr>
          <p:cNvCxnSpPr>
            <a:cxnSpLocks/>
          </p:cNvCxnSpPr>
          <p:nvPr/>
        </p:nvCxnSpPr>
        <p:spPr bwMode="auto">
          <a:xfrm>
            <a:off x="3092799" y="3420650"/>
            <a:ext cx="16037" cy="21814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695A94E-DC77-4562-94DC-6D88D07A1FDC}"/>
              </a:ext>
            </a:extLst>
          </p:cNvPr>
          <p:cNvCxnSpPr>
            <a:cxnSpLocks/>
            <a:stCxn id="29" idx="2"/>
            <a:endCxn id="23" idx="2"/>
          </p:cNvCxnSpPr>
          <p:nvPr/>
        </p:nvCxnSpPr>
        <p:spPr bwMode="auto">
          <a:xfrm>
            <a:off x="5612372" y="4114351"/>
            <a:ext cx="643681" cy="14961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Arc 39">
            <a:extLst>
              <a:ext uri="{FF2B5EF4-FFF2-40B4-BE49-F238E27FC236}">
                <a16:creationId xmlns:a16="http://schemas.microsoft.com/office/drawing/2014/main" id="{B45113E0-38C4-44EC-B36E-2EC395669F39}"/>
              </a:ext>
            </a:extLst>
          </p:cNvPr>
          <p:cNvSpPr/>
          <p:nvPr/>
        </p:nvSpPr>
        <p:spPr bwMode="auto">
          <a:xfrm rot="18450467">
            <a:off x="6015077" y="4971793"/>
            <a:ext cx="306649" cy="316775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N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3CA77F-6618-400A-93C7-C424931CD9EA}"/>
              </a:ext>
            </a:extLst>
          </p:cNvPr>
          <p:cNvSpPr txBox="1"/>
          <p:nvPr/>
        </p:nvSpPr>
        <p:spPr>
          <a:xfrm>
            <a:off x="822027" y="5405051"/>
            <a:ext cx="2003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chemeClr val="tx1"/>
                </a:solidFill>
              </a:rPr>
              <a:t>PC, phone, USB dongle, etc.</a:t>
            </a:r>
            <a:endParaRPr lang="en-NL" sz="1600" b="1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B67E15A-C804-4240-8442-B79D8E10B439}"/>
              </a:ext>
            </a:extLst>
          </p:cNvPr>
          <p:cNvSpPr txBox="1"/>
          <p:nvPr/>
        </p:nvSpPr>
        <p:spPr>
          <a:xfrm>
            <a:off x="929216" y="3223427"/>
            <a:ext cx="1901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chemeClr val="tx1"/>
                </a:solidFill>
              </a:rPr>
              <a:t>Access point in office scenario</a:t>
            </a:r>
            <a:endParaRPr lang="en-NL" sz="1600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600DF18-7231-427C-A8D2-6ED88B4D3BAF}"/>
              </a:ext>
            </a:extLst>
          </p:cNvPr>
          <p:cNvSpPr txBox="1"/>
          <p:nvPr/>
        </p:nvSpPr>
        <p:spPr>
          <a:xfrm>
            <a:off x="250731" y="4479579"/>
            <a:ext cx="1813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Aligned along central axis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FFF1106-9A16-47FB-AE32-BACB4788ECE0}"/>
              </a:ext>
            </a:extLst>
          </p:cNvPr>
          <p:cNvCxnSpPr>
            <a:cxnSpLocks/>
          </p:cNvCxnSpPr>
          <p:nvPr/>
        </p:nvCxnSpPr>
        <p:spPr bwMode="auto">
          <a:xfrm>
            <a:off x="6240016" y="3407770"/>
            <a:ext cx="16037" cy="21814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318DD19-E817-44B6-A455-76ACCB8A78FC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8318" y="4641529"/>
            <a:ext cx="954481" cy="19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15EC95D-34FA-49A1-A06F-20F580F3AD1E}"/>
              </a:ext>
            </a:extLst>
          </p:cNvPr>
          <p:cNvSpPr txBox="1"/>
          <p:nvPr/>
        </p:nvSpPr>
        <p:spPr>
          <a:xfrm>
            <a:off x="5649210" y="3133997"/>
            <a:ext cx="1891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Aligned along axis with angled beam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7A5B714-A407-4C4C-A909-33A95FAE2E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903000" y="3681465"/>
            <a:ext cx="242743" cy="2994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8022AAE3-3228-4B92-99BB-8C4F655AD819}"/>
              </a:ext>
            </a:extLst>
          </p:cNvPr>
          <p:cNvSpPr txBox="1"/>
          <p:nvPr/>
        </p:nvSpPr>
        <p:spPr>
          <a:xfrm>
            <a:off x="3642734" y="5375424"/>
            <a:ext cx="1674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Offset from central axis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60712A1-94B8-4F53-B467-DD70765CB12E}"/>
              </a:ext>
            </a:extLst>
          </p:cNvPr>
          <p:cNvCxnSpPr>
            <a:cxnSpLocks/>
          </p:cNvCxnSpPr>
          <p:nvPr/>
        </p:nvCxnSpPr>
        <p:spPr bwMode="auto">
          <a:xfrm flipV="1">
            <a:off x="5223450" y="5139082"/>
            <a:ext cx="768388" cy="354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B3FEC64F-D6CA-4638-9250-BC4F2C4840FA}"/>
              </a:ext>
            </a:extLst>
          </p:cNvPr>
          <p:cNvSpPr txBox="1"/>
          <p:nvPr/>
        </p:nvSpPr>
        <p:spPr>
          <a:xfrm>
            <a:off x="7320136" y="1921590"/>
            <a:ext cx="1912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chemeClr val="tx1"/>
                </a:solidFill>
              </a:rPr>
              <a:t>Access point in factory/warehouse scenario</a:t>
            </a:r>
            <a:endParaRPr lang="en-NL" sz="1600" b="1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1BFAAA7-5469-4BAA-82C4-7EE0431AA27D}"/>
              </a:ext>
            </a:extLst>
          </p:cNvPr>
          <p:cNvSpPr txBox="1"/>
          <p:nvPr/>
        </p:nvSpPr>
        <p:spPr>
          <a:xfrm>
            <a:off x="3117004" y="2375284"/>
            <a:ext cx="2237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High power, no size restrictions, better optics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F10A9EB-470A-4F89-9BAD-EABC81615F1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31769" y="3063171"/>
            <a:ext cx="242743" cy="2994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A6B7BFC-9FB8-40E4-B6CC-76B6C736A3F7}"/>
              </a:ext>
            </a:extLst>
          </p:cNvPr>
          <p:cNvCxnSpPr>
            <a:cxnSpLocks/>
          </p:cNvCxnSpPr>
          <p:nvPr/>
        </p:nvCxnSpPr>
        <p:spPr bwMode="auto">
          <a:xfrm>
            <a:off x="4969084" y="3050719"/>
            <a:ext cx="215509" cy="3941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23BEBE6-ABA7-40EF-9B1B-93B00087606C}"/>
              </a:ext>
            </a:extLst>
          </p:cNvPr>
          <p:cNvSpPr txBox="1"/>
          <p:nvPr/>
        </p:nvSpPr>
        <p:spPr>
          <a:xfrm>
            <a:off x="9631567" y="1441588"/>
            <a:ext cx="2237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Mounted at height, beam-forming optics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B13BC41-B391-4C25-AA48-E401B3B97230}"/>
              </a:ext>
            </a:extLst>
          </p:cNvPr>
          <p:cNvSpPr txBox="1"/>
          <p:nvPr/>
        </p:nvSpPr>
        <p:spPr>
          <a:xfrm>
            <a:off x="10579058" y="4222347"/>
            <a:ext cx="1421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Aligned along central axis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6B1FF70-5513-4C9E-9A90-77042D88A597}"/>
              </a:ext>
            </a:extLst>
          </p:cNvPr>
          <p:cNvCxnSpPr>
            <a:cxnSpLocks/>
            <a:stCxn id="17" idx="0"/>
            <a:endCxn id="20" idx="2"/>
          </p:cNvCxnSpPr>
          <p:nvPr/>
        </p:nvCxnSpPr>
        <p:spPr bwMode="auto">
          <a:xfrm flipH="1">
            <a:off x="9597967" y="2470715"/>
            <a:ext cx="26610" cy="30963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BD48E48-07A2-4386-9D3B-E8385CE65B3E}"/>
              </a:ext>
            </a:extLst>
          </p:cNvPr>
          <p:cNvCxnSpPr>
            <a:cxnSpLocks/>
          </p:cNvCxnSpPr>
          <p:nvPr/>
        </p:nvCxnSpPr>
        <p:spPr bwMode="auto">
          <a:xfrm flipH="1">
            <a:off x="9624578" y="4541739"/>
            <a:ext cx="9544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3D1DF24-89FB-4FE9-8938-6B14CFDCD7A6}"/>
              </a:ext>
            </a:extLst>
          </p:cNvPr>
          <p:cNvCxnSpPr>
            <a:cxnSpLocks/>
          </p:cNvCxnSpPr>
          <p:nvPr/>
        </p:nvCxnSpPr>
        <p:spPr bwMode="auto">
          <a:xfrm flipH="1">
            <a:off x="9908587" y="2084283"/>
            <a:ext cx="242743" cy="2994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FF95976-4DB8-454A-A401-45698908A895}"/>
              </a:ext>
            </a:extLst>
          </p:cNvPr>
          <p:cNvSpPr txBox="1"/>
          <p:nvPr/>
        </p:nvSpPr>
        <p:spPr>
          <a:xfrm>
            <a:off x="5072378" y="6139017"/>
            <a:ext cx="2237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/>
                </a:solidFill>
              </a:rPr>
              <a:t>Low power, small, cheap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1BD7BBF-31F6-458A-9FC3-3DADD6B8A8E8}"/>
              </a:ext>
            </a:extLst>
          </p:cNvPr>
          <p:cNvCxnSpPr>
            <a:cxnSpLocks/>
            <a:stCxn id="78" idx="1"/>
          </p:cNvCxnSpPr>
          <p:nvPr/>
        </p:nvCxnSpPr>
        <p:spPr bwMode="auto">
          <a:xfrm flipH="1" flipV="1">
            <a:off x="3359696" y="5773365"/>
            <a:ext cx="1712682" cy="534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C6295DD-20D0-4D81-9122-C3FBFEBC0F61}"/>
              </a:ext>
            </a:extLst>
          </p:cNvPr>
          <p:cNvCxnSpPr>
            <a:cxnSpLocks/>
          </p:cNvCxnSpPr>
          <p:nvPr/>
        </p:nvCxnSpPr>
        <p:spPr bwMode="auto">
          <a:xfrm flipV="1">
            <a:off x="6256053" y="5934471"/>
            <a:ext cx="0" cy="2911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1A50EBD-17F7-4417-91B7-C7A6CFBAA848}"/>
              </a:ext>
            </a:extLst>
          </p:cNvPr>
          <p:cNvCxnSpPr>
            <a:cxnSpLocks/>
          </p:cNvCxnSpPr>
          <p:nvPr/>
        </p:nvCxnSpPr>
        <p:spPr bwMode="auto">
          <a:xfrm flipV="1">
            <a:off x="7309601" y="5819051"/>
            <a:ext cx="2044976" cy="432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rapezoid 88">
            <a:extLst>
              <a:ext uri="{FF2B5EF4-FFF2-40B4-BE49-F238E27FC236}">
                <a16:creationId xmlns:a16="http://schemas.microsoft.com/office/drawing/2014/main" id="{1EC32D8F-3962-4BC5-AB5E-9355B16E6D34}"/>
              </a:ext>
            </a:extLst>
          </p:cNvPr>
          <p:cNvSpPr/>
          <p:nvPr/>
        </p:nvSpPr>
        <p:spPr>
          <a:xfrm flipV="1">
            <a:off x="7798818" y="2780928"/>
            <a:ext cx="3625774" cy="2451468"/>
          </a:xfrm>
          <a:prstGeom prst="trapezoid">
            <a:avLst>
              <a:gd name="adj" fmla="val 62688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Aft>
                <a:spcPts val="9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793A621-CA3F-47FB-A3EF-ABB2BEADCB72}"/>
              </a:ext>
            </a:extLst>
          </p:cNvPr>
          <p:cNvSpPr txBox="1"/>
          <p:nvPr/>
        </p:nvSpPr>
        <p:spPr>
          <a:xfrm>
            <a:off x="10579058" y="5400403"/>
            <a:ext cx="1421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Focused beam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F04458B-FA34-48AE-B993-8FCA2E331F21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 flipH="1" flipV="1">
            <a:off x="10183658" y="5232396"/>
            <a:ext cx="395400" cy="3372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1441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64E7-01B4-4B78-9886-B2079430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Receiver maximum input level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A2C9-C503-4BC6-9B2F-F363578BC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Need to allow for DC offset and ambient (IR) light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/>
              <a:t>i.e</a:t>
            </a:r>
            <a:r>
              <a:rPr lang="en-GB" sz="1800" dirty="0"/>
              <a:t>, not the same as RF Receiver maximum input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DC offset is always there, always larger than the AC component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Ambient light is a product of the environment, difficult to quantify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Maybe assume worst case of room well-lit by sunlight – large IR component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Aim is to have a level that does not drive OFE into clipping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In operation, the DC component should have negligible effect on OFE linearity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Only ambient light longer than 800 nm to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Shorter wavelengths can be filtered, if necessary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Value in W/m</a:t>
            </a:r>
            <a:r>
              <a:rPr lang="en-GB" sz="2000" baseline="30000" dirty="0"/>
              <a:t>2</a:t>
            </a:r>
            <a:r>
              <a:rPr lang="en-GB" sz="2000" dirty="0"/>
              <a:t>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Should apply at all angles of the DUT’s field of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Test at peak of field of view?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NL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FECCC-37F0-4C4E-907A-D5F9D2AB89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0A96D-1D16-46C7-8FFE-30B725054C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E30656-8A29-401A-843B-DB97987208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22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12660</TotalTime>
  <Words>711</Words>
  <Application>Microsoft Office PowerPoint</Application>
  <PresentationFormat>Widescreen</PresentationFormat>
  <Paragraphs>151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Receiver specifications for the optical PHY</vt:lpstr>
      <vt:lpstr>Abstract</vt:lpstr>
      <vt:lpstr>Introduction</vt:lpstr>
      <vt:lpstr>Optical receiver</vt:lpstr>
      <vt:lpstr>A note on optical power</vt:lpstr>
      <vt:lpstr>Optical receiver specifications - basics</vt:lpstr>
      <vt:lpstr>Receiver minimum input sensitivity</vt:lpstr>
      <vt:lpstr>Receiver sensitivity: example scenarios</vt:lpstr>
      <vt:lpstr>Receiver maximum input level</vt:lpstr>
      <vt:lpstr>Adjacent/non-adjacent channel rejection</vt:lpstr>
      <vt:lpstr>Thank you!</vt:lpstr>
    </vt:vector>
  </TitlesOfParts>
  <Company>Signify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Receiver specifications for the optical PHY</dc:title>
  <dc:creator>Rob Davies</dc:creator>
  <cp:lastModifiedBy>Matthias Wendt</cp:lastModifiedBy>
  <cp:revision>21</cp:revision>
  <cp:lastPrinted>1601-01-01T00:00:00Z</cp:lastPrinted>
  <dcterms:created xsi:type="dcterms:W3CDTF">2020-12-04T15:34:11Z</dcterms:created>
  <dcterms:modified xsi:type="dcterms:W3CDTF">2020-12-14T17:21:07Z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027a58-0b8b-4b38-933d-36c79ab5a9a6_Enabled">
    <vt:lpwstr>True</vt:lpwstr>
  </property>
  <property fmtid="{D5CDD505-2E9C-101B-9397-08002B2CF9AE}" pid="3" name="MSIP_Label_cb027a58-0b8b-4b38-933d-36c79ab5a9a6_SiteId">
    <vt:lpwstr>75b2f54b-feff-400d-8e0b-67102edb9a23</vt:lpwstr>
  </property>
  <property fmtid="{D5CDD505-2E9C-101B-9397-08002B2CF9AE}" pid="4" name="MSIP_Label_cb027a58-0b8b-4b38-933d-36c79ab5a9a6_Owner">
    <vt:lpwstr>rob.j.davies@signify.com</vt:lpwstr>
  </property>
  <property fmtid="{D5CDD505-2E9C-101B-9397-08002B2CF9AE}" pid="5" name="MSIP_Label_cb027a58-0b8b-4b38-933d-36c79ab5a9a6_SetDate">
    <vt:lpwstr>2020-12-14T15:32:25.2278196Z</vt:lpwstr>
  </property>
  <property fmtid="{D5CDD505-2E9C-101B-9397-08002B2CF9AE}" pid="6" name="MSIP_Label_cb027a58-0b8b-4b38-933d-36c79ab5a9a6_Name">
    <vt:lpwstr>Unclassified</vt:lpwstr>
  </property>
  <property fmtid="{D5CDD505-2E9C-101B-9397-08002B2CF9AE}" pid="7" name="MSIP_Label_cb027a58-0b8b-4b38-933d-36c79ab5a9a6_Application">
    <vt:lpwstr>Microsoft Azure Information Protection</vt:lpwstr>
  </property>
  <property fmtid="{D5CDD505-2E9C-101B-9397-08002B2CF9AE}" pid="8" name="MSIP_Label_cb027a58-0b8b-4b38-933d-36c79ab5a9a6_ActionId">
    <vt:lpwstr>04bd6dd3-8160-4649-b720-c4c6bfb389d2</vt:lpwstr>
  </property>
  <property fmtid="{D5CDD505-2E9C-101B-9397-08002B2CF9AE}" pid="9" name="MSIP_Label_cb027a58-0b8b-4b38-933d-36c79ab5a9a6_Extended_MSFT_Method">
    <vt:lpwstr>Manual</vt:lpwstr>
  </property>
  <property fmtid="{D5CDD505-2E9C-101B-9397-08002B2CF9AE}" pid="10" name="Sensitivity">
    <vt:lpwstr>Unclassified</vt:lpwstr>
  </property>
</Properties>
</file>