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31" r:id="rId3"/>
    <p:sldId id="330" r:id="rId4"/>
    <p:sldId id="332" r:id="rId5"/>
    <p:sldId id="333" r:id="rId6"/>
    <p:sldId id="334" r:id="rId7"/>
    <p:sldId id="338" r:id="rId8"/>
    <p:sldId id="336" r:id="rId9"/>
    <p:sldId id="339" r:id="rId10"/>
    <p:sldId id="335" r:id="rId11"/>
    <p:sldId id="340" r:id="rId12"/>
    <p:sldId id="341" r:id="rId13"/>
    <p:sldId id="342" r:id="rId14"/>
    <p:sldId id="344" r:id="rId15"/>
    <p:sldId id="345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00B8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FF0F8D-9B66-4C2C-8689-62E48C3AC1D7}" v="16" dt="2021-03-12T17:25:33.9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23" autoAdjust="0"/>
    <p:restoredTop sz="94660"/>
  </p:normalViewPr>
  <p:slideViewPr>
    <p:cSldViewPr>
      <p:cViewPr varScale="1">
        <p:scale>
          <a:sx n="114" d="100"/>
          <a:sy n="114" d="100"/>
        </p:scale>
        <p:origin x="1122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4BFF0F8D-9B66-4C2C-8689-62E48C3AC1D7}"/>
    <pc:docChg chg="custSel modSld modMainMaster">
      <pc:chgData name="Alfred Asterjadhi" userId="39de57b9-85c0-4fd1-aaac-8ca2b6560ad0" providerId="ADAL" clId="{4BFF0F8D-9B66-4C2C-8689-62E48C3AC1D7}" dt="2021-03-12T17:25:33.930" v="23"/>
      <pc:docMkLst>
        <pc:docMk/>
      </pc:docMkLst>
      <pc:sldChg chg="modSp mod">
        <pc:chgData name="Alfred Asterjadhi" userId="39de57b9-85c0-4fd1-aaac-8ca2b6560ad0" providerId="ADAL" clId="{4BFF0F8D-9B66-4C2C-8689-62E48C3AC1D7}" dt="2021-03-12T17:25:04.481" v="8" actId="20577"/>
        <pc:sldMkLst>
          <pc:docMk/>
          <pc:sldMk cId="0" sldId="256"/>
        </pc:sldMkLst>
        <pc:spChg chg="mod">
          <ac:chgData name="Alfred Asterjadhi" userId="39de57b9-85c0-4fd1-aaac-8ca2b6560ad0" providerId="ADAL" clId="{4BFF0F8D-9B66-4C2C-8689-62E48C3AC1D7}" dt="2021-03-12T17:25:04.481" v="8" actId="20577"/>
          <ac:spMkLst>
            <pc:docMk/>
            <pc:sldMk cId="0" sldId="256"/>
            <ac:spMk id="6" creationId="{00000000-0000-0000-0000-000000000000}"/>
          </ac:spMkLst>
        </pc:spChg>
      </pc:sldChg>
      <pc:sldChg chg="modSp">
        <pc:chgData name="Alfred Asterjadhi" userId="39de57b9-85c0-4fd1-aaac-8ca2b6560ad0" providerId="ADAL" clId="{4BFF0F8D-9B66-4C2C-8689-62E48C3AC1D7}" dt="2021-03-12T17:25:10.274" v="10"/>
        <pc:sldMkLst>
          <pc:docMk/>
          <pc:sldMk cId="41760025" sldId="330"/>
        </pc:sldMkLst>
        <pc:spChg chg="mod">
          <ac:chgData name="Alfred Asterjadhi" userId="39de57b9-85c0-4fd1-aaac-8ca2b6560ad0" providerId="ADAL" clId="{4BFF0F8D-9B66-4C2C-8689-62E48C3AC1D7}" dt="2021-03-12T17:25:10.274" v="10"/>
          <ac:spMkLst>
            <pc:docMk/>
            <pc:sldMk cId="41760025" sldId="330"/>
            <ac:spMk id="5" creationId="{B379A94F-1E0F-432D-B020-48069315BF78}"/>
          </ac:spMkLst>
        </pc:spChg>
      </pc:sldChg>
      <pc:sldChg chg="modSp">
        <pc:chgData name="Alfred Asterjadhi" userId="39de57b9-85c0-4fd1-aaac-8ca2b6560ad0" providerId="ADAL" clId="{4BFF0F8D-9B66-4C2C-8689-62E48C3AC1D7}" dt="2021-03-12T17:25:08.367" v="9"/>
        <pc:sldMkLst>
          <pc:docMk/>
          <pc:sldMk cId="3757532764" sldId="331"/>
        </pc:sldMkLst>
        <pc:spChg chg="mod">
          <ac:chgData name="Alfred Asterjadhi" userId="39de57b9-85c0-4fd1-aaac-8ca2b6560ad0" providerId="ADAL" clId="{4BFF0F8D-9B66-4C2C-8689-62E48C3AC1D7}" dt="2021-03-12T17:25:08.367" v="9"/>
          <ac:spMkLst>
            <pc:docMk/>
            <pc:sldMk cId="3757532764" sldId="331"/>
            <ac:spMk id="5" creationId="{724052AE-5527-41A7-8FB6-C2113B209936}"/>
          </ac:spMkLst>
        </pc:spChg>
      </pc:sldChg>
      <pc:sldChg chg="modSp">
        <pc:chgData name="Alfred Asterjadhi" userId="39de57b9-85c0-4fd1-aaac-8ca2b6560ad0" providerId="ADAL" clId="{4BFF0F8D-9B66-4C2C-8689-62E48C3AC1D7}" dt="2021-03-12T17:25:12.355" v="11"/>
        <pc:sldMkLst>
          <pc:docMk/>
          <pc:sldMk cId="864394605" sldId="332"/>
        </pc:sldMkLst>
        <pc:spChg chg="mod">
          <ac:chgData name="Alfred Asterjadhi" userId="39de57b9-85c0-4fd1-aaac-8ca2b6560ad0" providerId="ADAL" clId="{4BFF0F8D-9B66-4C2C-8689-62E48C3AC1D7}" dt="2021-03-12T17:25:12.355" v="11"/>
          <ac:spMkLst>
            <pc:docMk/>
            <pc:sldMk cId="864394605" sldId="332"/>
            <ac:spMk id="5" creationId="{9FF6295E-B367-49BE-89B2-D27B1791BD9F}"/>
          </ac:spMkLst>
        </pc:spChg>
      </pc:sldChg>
      <pc:sldChg chg="modSp">
        <pc:chgData name="Alfred Asterjadhi" userId="39de57b9-85c0-4fd1-aaac-8ca2b6560ad0" providerId="ADAL" clId="{4BFF0F8D-9B66-4C2C-8689-62E48C3AC1D7}" dt="2021-03-12T17:25:14.250" v="12"/>
        <pc:sldMkLst>
          <pc:docMk/>
          <pc:sldMk cId="3146603681" sldId="333"/>
        </pc:sldMkLst>
        <pc:spChg chg="mod">
          <ac:chgData name="Alfred Asterjadhi" userId="39de57b9-85c0-4fd1-aaac-8ca2b6560ad0" providerId="ADAL" clId="{4BFF0F8D-9B66-4C2C-8689-62E48C3AC1D7}" dt="2021-03-12T17:25:14.250" v="12"/>
          <ac:spMkLst>
            <pc:docMk/>
            <pc:sldMk cId="3146603681" sldId="333"/>
            <ac:spMk id="5" creationId="{ED11FDC1-06E1-40E7-A30C-4396B48F898A}"/>
          </ac:spMkLst>
        </pc:spChg>
      </pc:sldChg>
      <pc:sldChg chg="modSp">
        <pc:chgData name="Alfred Asterjadhi" userId="39de57b9-85c0-4fd1-aaac-8ca2b6560ad0" providerId="ADAL" clId="{4BFF0F8D-9B66-4C2C-8689-62E48C3AC1D7}" dt="2021-03-12T17:25:16.760" v="13"/>
        <pc:sldMkLst>
          <pc:docMk/>
          <pc:sldMk cId="1666591757" sldId="334"/>
        </pc:sldMkLst>
        <pc:spChg chg="mod">
          <ac:chgData name="Alfred Asterjadhi" userId="39de57b9-85c0-4fd1-aaac-8ca2b6560ad0" providerId="ADAL" clId="{4BFF0F8D-9B66-4C2C-8689-62E48C3AC1D7}" dt="2021-03-12T17:25:16.760" v="13"/>
          <ac:spMkLst>
            <pc:docMk/>
            <pc:sldMk cId="1666591757" sldId="334"/>
            <ac:spMk id="5" creationId="{E184F12B-AD59-4C29-8882-272F2AD8AF05}"/>
          </ac:spMkLst>
        </pc:spChg>
      </pc:sldChg>
      <pc:sldChg chg="modSp">
        <pc:chgData name="Alfred Asterjadhi" userId="39de57b9-85c0-4fd1-aaac-8ca2b6560ad0" providerId="ADAL" clId="{4BFF0F8D-9B66-4C2C-8689-62E48C3AC1D7}" dt="2021-03-12T17:25:23.248" v="17"/>
        <pc:sldMkLst>
          <pc:docMk/>
          <pc:sldMk cId="2009126625" sldId="335"/>
        </pc:sldMkLst>
        <pc:spChg chg="mod">
          <ac:chgData name="Alfred Asterjadhi" userId="39de57b9-85c0-4fd1-aaac-8ca2b6560ad0" providerId="ADAL" clId="{4BFF0F8D-9B66-4C2C-8689-62E48C3AC1D7}" dt="2021-03-12T17:25:23.248" v="17"/>
          <ac:spMkLst>
            <pc:docMk/>
            <pc:sldMk cId="2009126625" sldId="335"/>
            <ac:spMk id="5" creationId="{9FF6295E-B367-49BE-89B2-D27B1791BD9F}"/>
          </ac:spMkLst>
        </pc:spChg>
      </pc:sldChg>
      <pc:sldChg chg="modSp">
        <pc:chgData name="Alfred Asterjadhi" userId="39de57b9-85c0-4fd1-aaac-8ca2b6560ad0" providerId="ADAL" clId="{4BFF0F8D-9B66-4C2C-8689-62E48C3AC1D7}" dt="2021-03-12T17:25:19.779" v="15"/>
        <pc:sldMkLst>
          <pc:docMk/>
          <pc:sldMk cId="886032197" sldId="336"/>
        </pc:sldMkLst>
        <pc:spChg chg="mod">
          <ac:chgData name="Alfred Asterjadhi" userId="39de57b9-85c0-4fd1-aaac-8ca2b6560ad0" providerId="ADAL" clId="{4BFF0F8D-9B66-4C2C-8689-62E48C3AC1D7}" dt="2021-03-12T17:25:19.779" v="15"/>
          <ac:spMkLst>
            <pc:docMk/>
            <pc:sldMk cId="886032197" sldId="336"/>
            <ac:spMk id="5" creationId="{65F80B9C-1D67-4BC6-AEC2-F0E09F2C6D93}"/>
          </ac:spMkLst>
        </pc:spChg>
      </pc:sldChg>
      <pc:sldChg chg="modSp">
        <pc:chgData name="Alfred Asterjadhi" userId="39de57b9-85c0-4fd1-aaac-8ca2b6560ad0" providerId="ADAL" clId="{4BFF0F8D-9B66-4C2C-8689-62E48C3AC1D7}" dt="2021-03-12T17:25:18.328" v="14"/>
        <pc:sldMkLst>
          <pc:docMk/>
          <pc:sldMk cId="3041946673" sldId="338"/>
        </pc:sldMkLst>
        <pc:spChg chg="mod">
          <ac:chgData name="Alfred Asterjadhi" userId="39de57b9-85c0-4fd1-aaac-8ca2b6560ad0" providerId="ADAL" clId="{4BFF0F8D-9B66-4C2C-8689-62E48C3AC1D7}" dt="2021-03-12T17:25:18.328" v="14"/>
          <ac:spMkLst>
            <pc:docMk/>
            <pc:sldMk cId="3041946673" sldId="338"/>
            <ac:spMk id="5" creationId="{E184F12B-AD59-4C29-8882-272F2AD8AF05}"/>
          </ac:spMkLst>
        </pc:spChg>
      </pc:sldChg>
      <pc:sldChg chg="modSp">
        <pc:chgData name="Alfred Asterjadhi" userId="39de57b9-85c0-4fd1-aaac-8ca2b6560ad0" providerId="ADAL" clId="{4BFF0F8D-9B66-4C2C-8689-62E48C3AC1D7}" dt="2021-03-12T17:25:21.639" v="16"/>
        <pc:sldMkLst>
          <pc:docMk/>
          <pc:sldMk cId="2028011570" sldId="339"/>
        </pc:sldMkLst>
        <pc:spChg chg="mod">
          <ac:chgData name="Alfred Asterjadhi" userId="39de57b9-85c0-4fd1-aaac-8ca2b6560ad0" providerId="ADAL" clId="{4BFF0F8D-9B66-4C2C-8689-62E48C3AC1D7}" dt="2021-03-12T17:25:21.639" v="16"/>
          <ac:spMkLst>
            <pc:docMk/>
            <pc:sldMk cId="2028011570" sldId="339"/>
            <ac:spMk id="5" creationId="{65F80B9C-1D67-4BC6-AEC2-F0E09F2C6D93}"/>
          </ac:spMkLst>
        </pc:spChg>
      </pc:sldChg>
      <pc:sldChg chg="modSp">
        <pc:chgData name="Alfred Asterjadhi" userId="39de57b9-85c0-4fd1-aaac-8ca2b6560ad0" providerId="ADAL" clId="{4BFF0F8D-9B66-4C2C-8689-62E48C3AC1D7}" dt="2021-03-12T17:25:26.742" v="19"/>
        <pc:sldMkLst>
          <pc:docMk/>
          <pc:sldMk cId="4128457630" sldId="340"/>
        </pc:sldMkLst>
        <pc:spChg chg="mod">
          <ac:chgData name="Alfred Asterjadhi" userId="39de57b9-85c0-4fd1-aaac-8ca2b6560ad0" providerId="ADAL" clId="{4BFF0F8D-9B66-4C2C-8689-62E48C3AC1D7}" dt="2021-03-12T17:25:26.742" v="19"/>
          <ac:spMkLst>
            <pc:docMk/>
            <pc:sldMk cId="4128457630" sldId="340"/>
            <ac:spMk id="5" creationId="{C1C97B3E-1DA6-4ED5-B854-EEFBB7863109}"/>
          </ac:spMkLst>
        </pc:spChg>
      </pc:sldChg>
      <pc:sldChg chg="modSp">
        <pc:chgData name="Alfred Asterjadhi" userId="39de57b9-85c0-4fd1-aaac-8ca2b6560ad0" providerId="ADAL" clId="{4BFF0F8D-9B66-4C2C-8689-62E48C3AC1D7}" dt="2021-03-12T17:25:28.506" v="20"/>
        <pc:sldMkLst>
          <pc:docMk/>
          <pc:sldMk cId="3468664713" sldId="341"/>
        </pc:sldMkLst>
        <pc:spChg chg="mod">
          <ac:chgData name="Alfred Asterjadhi" userId="39de57b9-85c0-4fd1-aaac-8ca2b6560ad0" providerId="ADAL" clId="{4BFF0F8D-9B66-4C2C-8689-62E48C3AC1D7}" dt="2021-03-12T17:25:28.506" v="20"/>
          <ac:spMkLst>
            <pc:docMk/>
            <pc:sldMk cId="3468664713" sldId="341"/>
            <ac:spMk id="5" creationId="{5DB4199A-F231-4C06-88A7-0B657C24A26C}"/>
          </ac:spMkLst>
        </pc:spChg>
      </pc:sldChg>
      <pc:sldChg chg="modSp">
        <pc:chgData name="Alfred Asterjadhi" userId="39de57b9-85c0-4fd1-aaac-8ca2b6560ad0" providerId="ADAL" clId="{4BFF0F8D-9B66-4C2C-8689-62E48C3AC1D7}" dt="2021-03-12T17:25:30.235" v="21"/>
        <pc:sldMkLst>
          <pc:docMk/>
          <pc:sldMk cId="3602131151" sldId="342"/>
        </pc:sldMkLst>
        <pc:spChg chg="mod">
          <ac:chgData name="Alfred Asterjadhi" userId="39de57b9-85c0-4fd1-aaac-8ca2b6560ad0" providerId="ADAL" clId="{4BFF0F8D-9B66-4C2C-8689-62E48C3AC1D7}" dt="2021-03-12T17:25:30.235" v="21"/>
          <ac:spMkLst>
            <pc:docMk/>
            <pc:sldMk cId="3602131151" sldId="342"/>
            <ac:spMk id="5" creationId="{94956ECA-6245-4002-8B59-9339E54B7CEB}"/>
          </ac:spMkLst>
        </pc:spChg>
      </pc:sldChg>
      <pc:sldChg chg="modSp">
        <pc:chgData name="Alfred Asterjadhi" userId="39de57b9-85c0-4fd1-aaac-8ca2b6560ad0" providerId="ADAL" clId="{4BFF0F8D-9B66-4C2C-8689-62E48C3AC1D7}" dt="2021-03-12T17:25:32.120" v="22"/>
        <pc:sldMkLst>
          <pc:docMk/>
          <pc:sldMk cId="1330070991" sldId="344"/>
        </pc:sldMkLst>
        <pc:spChg chg="mod">
          <ac:chgData name="Alfred Asterjadhi" userId="39de57b9-85c0-4fd1-aaac-8ca2b6560ad0" providerId="ADAL" clId="{4BFF0F8D-9B66-4C2C-8689-62E48C3AC1D7}" dt="2021-03-12T17:25:32.120" v="22"/>
          <ac:spMkLst>
            <pc:docMk/>
            <pc:sldMk cId="1330070991" sldId="344"/>
            <ac:spMk id="5" creationId="{67E03E7B-BF24-4802-8F2B-5146E7A2D7E1}"/>
          </ac:spMkLst>
        </pc:spChg>
      </pc:sldChg>
      <pc:sldChg chg="modSp">
        <pc:chgData name="Alfred Asterjadhi" userId="39de57b9-85c0-4fd1-aaac-8ca2b6560ad0" providerId="ADAL" clId="{4BFF0F8D-9B66-4C2C-8689-62E48C3AC1D7}" dt="2021-03-12T17:25:33.930" v="23"/>
        <pc:sldMkLst>
          <pc:docMk/>
          <pc:sldMk cId="3400486910" sldId="345"/>
        </pc:sldMkLst>
        <pc:spChg chg="mod">
          <ac:chgData name="Alfred Asterjadhi" userId="39de57b9-85c0-4fd1-aaac-8ca2b6560ad0" providerId="ADAL" clId="{4BFF0F8D-9B66-4C2C-8689-62E48C3AC1D7}" dt="2021-03-12T17:25:33.930" v="23"/>
          <ac:spMkLst>
            <pc:docMk/>
            <pc:sldMk cId="3400486910" sldId="345"/>
            <ac:spMk id="5" creationId="{B379A94F-1E0F-432D-B020-48069315BF78}"/>
          </ac:spMkLst>
        </pc:spChg>
      </pc:sldChg>
      <pc:sldMasterChg chg="modSp mod">
        <pc:chgData name="Alfred Asterjadhi" userId="39de57b9-85c0-4fd1-aaac-8ca2b6560ad0" providerId="ADAL" clId="{4BFF0F8D-9B66-4C2C-8689-62E48C3AC1D7}" dt="2021-03-12T17:24:58.802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4BFF0F8D-9B66-4C2C-8689-62E48C3AC1D7}" dt="2021-03-12T17:24:58.802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Line 8">
            <a:extLst>
              <a:ext uri="{FF2B5EF4-FFF2-40B4-BE49-F238E27FC236}">
                <a16:creationId xmlns:a16="http://schemas.microsoft.com/office/drawing/2014/main" id="{30B83FB3-9918-428D-9449-1FC69029938B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84F608E2-4153-4F67-9238-DB3BFD46EA07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et. al.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February 2021</a:t>
            </a:r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5F91FA4-4194-4E4C-B5AA-173C78CED4D7}"/>
              </a:ext>
            </a:extLst>
          </p:cNvPr>
          <p:cNvSpPr>
            <a:spLocks noGrp="1" noChangeArrowheads="1"/>
          </p:cNvSpPr>
          <p:nvPr>
            <p:ph type="ftr" idx="16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et. al.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DCED561-52A3-491C-8BD1-753C276E2B38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et. al.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2021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2D86DF08-53AC-4028-ABAC-F7256E1D08BF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et. al.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2021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A6645FF1-100D-4813-AA7C-69E18A92AC6B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et. al.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2021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3918087E-709B-4F32-B709-AD66F921532D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et. al.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2021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1EF77-A4A8-4622-ABC1-176A4CD96891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et. al.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F8FE83A-0B03-493D-9484-8589C9C8D775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et. al.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A95FDB4-78F4-4531-9DA9-D06C55962EAA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et. al.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February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et. al.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802.11-20/1961r4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984-04-00be-tgbe-teleconference-guidelines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2153-04-00be-adopting-a-release-framework-to-meet-timeline.ppt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0559-01-00be-802-11be-selection-procedure.do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0997-77-00be-tgbe-spec-text-volunteers-and-status.docx" TargetMode="External"/><Relationship Id="rId3" Type="http://schemas.openxmlformats.org/officeDocument/2006/relationships/hyperlink" Target="https://mentor.ieee.org/802.11/dcn/19/11-19-1755-13-00be-compendium-of-motions-related-to-the-contents-of-the-tgbe-specification-framework-document.pptx" TargetMode="External"/><Relationship Id="rId7" Type="http://schemas.openxmlformats.org/officeDocument/2006/relationships/hyperlink" Target="https://mentor.ieee.org/802.11/dcn/20/11-20-0984-04-00be-tgbe-teleconference-guidelines.docx" TargetMode="External"/><Relationship Id="rId2" Type="http://schemas.openxmlformats.org/officeDocument/2006/relationships/hyperlink" Target="https://mentor.ieee.org/802.11/dcn/19/11-19-1262-21-00be-specification-framework-for-tgb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935-04-00be-compendium-of-straw-polls-and-potential-changes-to-the-specification-framework-document-part-2.docx" TargetMode="External"/><Relationship Id="rId5" Type="http://schemas.openxmlformats.org/officeDocument/2006/relationships/hyperlink" Target="https://mentor.ieee.org/802.11/dcn/20/11-20-0566-99-00be-compendium-of-straw-polls-and-potential-changes-to-the-specification-framework-document.docx" TargetMode="External"/><Relationship Id="rId4" Type="http://schemas.openxmlformats.org/officeDocument/2006/relationships/hyperlink" Target="https://mentor.ieee.org/802.11/dcn/20/11-20-0997-78-00be-tgbe-spec-text-volunteers-and-status.docx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Release Guidelines: An Overview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3903" y="183197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2021-01-01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8820979"/>
              </p:ext>
            </p:extLst>
          </p:nvPr>
        </p:nvGraphicFramePr>
        <p:xfrm>
          <a:off x="17463" y="2822575"/>
          <a:ext cx="9339262" cy="324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7641935" imgH="2660015" progId="Word.Document.8">
                  <p:embed/>
                </p:oleObj>
              </mc:Choice>
              <mc:Fallback>
                <p:oleObj name="Document" r:id="rId4" imgW="7641935" imgH="266001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63" y="2822575"/>
                        <a:ext cx="9339262" cy="32496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28600" y="241935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7D325519-7785-4381-8785-240D08BFA4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Alfred Asterjadhi, et. al.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830E59B3-9103-40E8-B3F6-4F5FA83A2F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794"/>
            <a:ext cx="7770813" cy="487600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Flow chart with existing auxiliary </a:t>
            </a:r>
            <a:r>
              <a:rPr lang="en-US" sz="1800" dirty="0">
                <a:solidFill>
                  <a:srgbClr val="FF0000"/>
                </a:solidFill>
                <a:highlight>
                  <a:srgbClr val="00B8FF"/>
                </a:highlight>
              </a:rPr>
              <a:t>steps</a:t>
            </a:r>
            <a:r>
              <a:rPr lang="en-US" sz="1800" dirty="0"/>
              <a:t> shown below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Refer to TGbe </a:t>
            </a:r>
            <a:r>
              <a:rPr lang="en-US" sz="1400" dirty="0">
                <a:hlinkClick r:id="rId2"/>
              </a:rPr>
              <a:t>guidelines</a:t>
            </a: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Future auxiliary </a:t>
            </a:r>
            <a:r>
              <a:rPr lang="en-US" sz="1800" dirty="0">
                <a:highlight>
                  <a:srgbClr val="00B050"/>
                </a:highlight>
              </a:rPr>
              <a:t>steps</a:t>
            </a:r>
            <a:r>
              <a:rPr lang="en-US" sz="1800" dirty="0"/>
              <a:t> are shown above</a:t>
            </a:r>
          </a:p>
          <a:p>
            <a:pPr marL="457200" lvl="1" indent="0"/>
            <a:endParaRPr lang="en-US" sz="1400" dirty="0"/>
          </a:p>
        </p:txBody>
      </p:sp>
      <p:sp>
        <p:nvSpPr>
          <p:cNvPr id="22" name="Cloud 21">
            <a:extLst>
              <a:ext uri="{FF2B5EF4-FFF2-40B4-BE49-F238E27FC236}">
                <a16:creationId xmlns:a16="http://schemas.microsoft.com/office/drawing/2014/main" id="{C6D54873-72E7-48E1-BE77-F28FC66BA9B4}"/>
              </a:ext>
            </a:extLst>
          </p:cNvPr>
          <p:cNvSpPr/>
          <p:nvPr/>
        </p:nvSpPr>
        <p:spPr bwMode="auto">
          <a:xfrm>
            <a:off x="3249457" y="1770852"/>
            <a:ext cx="5767717" cy="3131772"/>
          </a:xfrm>
          <a:prstGeom prst="cloud">
            <a:avLst/>
          </a:prstGeom>
          <a:solidFill>
            <a:srgbClr val="00B8FF">
              <a:alpha val="18039"/>
            </a:srgbClr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19D5E9-65B4-437D-918B-C7DF085F5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802.11be Selection Procedure Flow Chart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6D1B17-49EE-4562-84DB-52853619C3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F6295E-B367-49BE-89B2-D27B1791BD9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97FC06-DDDB-4E03-862E-1F5C98FB3063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Alfred Asterjadhi, et. al.</a:t>
            </a:r>
            <a:endParaRPr lang="en-GB" dirty="0"/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6D2E3095-BA85-47F4-8FDB-1FA595D59697}"/>
              </a:ext>
            </a:extLst>
          </p:cNvPr>
          <p:cNvCxnSpPr>
            <a:cxnSpLocks/>
          </p:cNvCxnSpPr>
          <p:nvPr/>
        </p:nvCxnSpPr>
        <p:spPr bwMode="auto">
          <a:xfrm>
            <a:off x="1152692" y="4059689"/>
            <a:ext cx="0" cy="69279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ffectLst/>
        </p:spPr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49F31DB7-1698-4D59-84B2-EFBDE4CA459A}"/>
              </a:ext>
            </a:extLst>
          </p:cNvPr>
          <p:cNvCxnSpPr>
            <a:cxnSpLocks/>
          </p:cNvCxnSpPr>
          <p:nvPr/>
        </p:nvCxnSpPr>
        <p:spPr bwMode="auto">
          <a:xfrm>
            <a:off x="1000292" y="3914280"/>
            <a:ext cx="0" cy="69279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ffectLst/>
        </p:spPr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4A8BE282-2384-4626-88B2-72CDE1CA5BD5}"/>
              </a:ext>
            </a:extLst>
          </p:cNvPr>
          <p:cNvSpPr/>
          <p:nvPr/>
        </p:nvSpPr>
        <p:spPr bwMode="auto">
          <a:xfrm>
            <a:off x="380206" y="2151893"/>
            <a:ext cx="1610686" cy="74801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Functional Requirements Document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22D85F80-FD3C-4C7C-A89E-8D61C0D12B9F}"/>
              </a:ext>
            </a:extLst>
          </p:cNvPr>
          <p:cNvSpPr/>
          <p:nvPr/>
        </p:nvSpPr>
        <p:spPr bwMode="auto">
          <a:xfrm>
            <a:off x="466892" y="3297689"/>
            <a:ext cx="1143000" cy="609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5BFEDD0-CF1C-4831-86CC-0FD6C44C4C42}"/>
              </a:ext>
            </a:extLst>
          </p:cNvPr>
          <p:cNvSpPr/>
          <p:nvPr/>
        </p:nvSpPr>
        <p:spPr bwMode="auto">
          <a:xfrm>
            <a:off x="466892" y="4600080"/>
            <a:ext cx="1143000" cy="609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6C9AB42C-819D-4021-BEBC-D308F64B829B}"/>
              </a:ext>
            </a:extLst>
          </p:cNvPr>
          <p:cNvSpPr/>
          <p:nvPr/>
        </p:nvSpPr>
        <p:spPr bwMode="auto">
          <a:xfrm>
            <a:off x="619292" y="4752480"/>
            <a:ext cx="114300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D5262724-E2D2-41C1-99C2-538932B5190B}"/>
              </a:ext>
            </a:extLst>
          </p:cNvPr>
          <p:cNvSpPr/>
          <p:nvPr/>
        </p:nvSpPr>
        <p:spPr bwMode="auto">
          <a:xfrm>
            <a:off x="771692" y="4904880"/>
            <a:ext cx="114300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Spec Framework text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F0A40030-1BD4-49CC-AB74-405A71CB2873}"/>
              </a:ext>
            </a:extLst>
          </p:cNvPr>
          <p:cNvSpPr/>
          <p:nvPr/>
        </p:nvSpPr>
        <p:spPr bwMode="auto">
          <a:xfrm>
            <a:off x="619292" y="3450089"/>
            <a:ext cx="114300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125858C-ADBF-45CC-884A-6F45039DF723}"/>
              </a:ext>
            </a:extLst>
          </p:cNvPr>
          <p:cNvSpPr/>
          <p:nvPr/>
        </p:nvSpPr>
        <p:spPr bwMode="auto">
          <a:xfrm>
            <a:off x="771692" y="3602489"/>
            <a:ext cx="114300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Technical Contribution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45F934EF-2F88-411D-B605-B822B83070DB}"/>
              </a:ext>
            </a:extLst>
          </p:cNvPr>
          <p:cNvSpPr/>
          <p:nvPr/>
        </p:nvSpPr>
        <p:spPr bwMode="auto">
          <a:xfrm>
            <a:off x="380206" y="3203313"/>
            <a:ext cx="1610686" cy="247335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B1534191-BFC8-4CEC-80A2-794B4BBAD6E5}"/>
              </a:ext>
            </a:extLst>
          </p:cNvPr>
          <p:cNvCxnSpPr>
            <a:cxnSpLocks/>
          </p:cNvCxnSpPr>
          <p:nvPr/>
        </p:nvCxnSpPr>
        <p:spPr bwMode="auto">
          <a:xfrm>
            <a:off x="1152692" y="2899911"/>
            <a:ext cx="0" cy="30340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ffectLst/>
        </p:spPr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89EDA51B-A17A-4C35-B5C4-B455A41618A8}"/>
              </a:ext>
            </a:extLst>
          </p:cNvPr>
          <p:cNvCxnSpPr>
            <a:cxnSpLocks/>
          </p:cNvCxnSpPr>
          <p:nvPr/>
        </p:nvCxnSpPr>
        <p:spPr bwMode="auto">
          <a:xfrm>
            <a:off x="1305092" y="4212089"/>
            <a:ext cx="0" cy="69279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ffectLst/>
        </p:spPr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96DA2A1F-6B16-4720-ACAE-DF77152C4330}"/>
              </a:ext>
            </a:extLst>
          </p:cNvPr>
          <p:cNvCxnSpPr>
            <a:cxnSpLocks/>
          </p:cNvCxnSpPr>
          <p:nvPr/>
        </p:nvCxnSpPr>
        <p:spPr bwMode="auto">
          <a:xfrm>
            <a:off x="1914692" y="5285880"/>
            <a:ext cx="31528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ffectLst/>
        </p:spPr>
      </p:cxnSp>
      <p:sp>
        <p:nvSpPr>
          <p:cNvPr id="64" name="Flowchart: Decision 63">
            <a:extLst>
              <a:ext uri="{FF2B5EF4-FFF2-40B4-BE49-F238E27FC236}">
                <a16:creationId xmlns:a16="http://schemas.microsoft.com/office/drawing/2014/main" id="{0EAF7ACC-4469-4132-8CFB-E2767D7E89F2}"/>
              </a:ext>
            </a:extLst>
          </p:cNvPr>
          <p:cNvSpPr/>
          <p:nvPr/>
        </p:nvSpPr>
        <p:spPr bwMode="auto">
          <a:xfrm>
            <a:off x="2219492" y="5057280"/>
            <a:ext cx="762000" cy="457200"/>
          </a:xfrm>
          <a:prstGeom prst="flowChartDecision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75%</a:t>
            </a:r>
          </a:p>
        </p:txBody>
      </p:sp>
      <p:sp>
        <p:nvSpPr>
          <p:cNvPr id="65" name="Flowchart: Decision 64">
            <a:extLst>
              <a:ext uri="{FF2B5EF4-FFF2-40B4-BE49-F238E27FC236}">
                <a16:creationId xmlns:a16="http://schemas.microsoft.com/office/drawing/2014/main" id="{016A84AC-7A09-4829-B1F2-B977E08760F6}"/>
              </a:ext>
            </a:extLst>
          </p:cNvPr>
          <p:cNvSpPr/>
          <p:nvPr/>
        </p:nvSpPr>
        <p:spPr bwMode="auto">
          <a:xfrm>
            <a:off x="5298315" y="4654620"/>
            <a:ext cx="762000" cy="426720"/>
          </a:xfrm>
          <a:prstGeom prst="flowChartDecision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75%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2FE0E301-7BCF-4FEB-9268-5668F3494212}"/>
              </a:ext>
            </a:extLst>
          </p:cNvPr>
          <p:cNvSpPr/>
          <p:nvPr/>
        </p:nvSpPr>
        <p:spPr bwMode="auto">
          <a:xfrm>
            <a:off x="3289465" y="4962205"/>
            <a:ext cx="114300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Spec Framework document</a:t>
            </a:r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3295FA43-7729-4129-999A-0DDE4D518C21}"/>
              </a:ext>
            </a:extLst>
          </p:cNvPr>
          <p:cNvCxnSpPr>
            <a:cxnSpLocks/>
          </p:cNvCxnSpPr>
          <p:nvPr/>
        </p:nvCxnSpPr>
        <p:spPr bwMode="auto">
          <a:xfrm>
            <a:off x="3854930" y="3016169"/>
            <a:ext cx="980115" cy="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ffectLst/>
        </p:spPr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EE12C441-0A2F-465D-B6BB-F615888527B6}"/>
              </a:ext>
            </a:extLst>
          </p:cNvPr>
          <p:cNvCxnSpPr>
            <a:cxnSpLocks/>
            <a:stCxn id="66" idx="0"/>
          </p:cNvCxnSpPr>
          <p:nvPr/>
        </p:nvCxnSpPr>
        <p:spPr bwMode="auto">
          <a:xfrm flipV="1">
            <a:off x="3860965" y="2512741"/>
            <a:ext cx="0" cy="244946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07608C75-A4B6-403E-8CE8-B3A437BC49B8}"/>
              </a:ext>
            </a:extLst>
          </p:cNvPr>
          <p:cNvCxnSpPr>
            <a:cxnSpLocks/>
          </p:cNvCxnSpPr>
          <p:nvPr/>
        </p:nvCxnSpPr>
        <p:spPr bwMode="auto">
          <a:xfrm>
            <a:off x="2981492" y="5285880"/>
            <a:ext cx="31528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ffectLst/>
        </p:spPr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D8CE81A2-3E9A-4A10-8FC0-264714ACD8A3}"/>
              </a:ext>
            </a:extLst>
          </p:cNvPr>
          <p:cNvSpPr txBox="1"/>
          <p:nvPr/>
        </p:nvSpPr>
        <p:spPr>
          <a:xfrm>
            <a:off x="2194829" y="4616184"/>
            <a:ext cx="89639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Add to Spec</a:t>
            </a:r>
          </a:p>
          <a:p>
            <a:r>
              <a:rPr lang="en-US" sz="1100" dirty="0">
                <a:solidFill>
                  <a:schemeClr val="tx1"/>
                </a:solidFill>
              </a:rPr>
              <a:t>Framework?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B2BBE8F-5B38-41E5-9465-9C8CB5F84BD6}"/>
              </a:ext>
            </a:extLst>
          </p:cNvPr>
          <p:cNvSpPr txBox="1"/>
          <p:nvPr/>
        </p:nvSpPr>
        <p:spPr>
          <a:xfrm>
            <a:off x="2970171" y="5038404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Y</a:t>
            </a: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62CE6C6D-4630-4D00-822E-8E1004FA9496}"/>
              </a:ext>
            </a:extLst>
          </p:cNvPr>
          <p:cNvCxnSpPr>
            <a:cxnSpLocks/>
          </p:cNvCxnSpPr>
          <p:nvPr/>
        </p:nvCxnSpPr>
        <p:spPr bwMode="auto">
          <a:xfrm>
            <a:off x="5679315" y="5081340"/>
            <a:ext cx="0" cy="3577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ffectLst/>
        </p:spPr>
      </p:cxnSp>
      <p:sp>
        <p:nvSpPr>
          <p:cNvPr id="73" name="Rectangle 72">
            <a:extLst>
              <a:ext uri="{FF2B5EF4-FFF2-40B4-BE49-F238E27FC236}">
                <a16:creationId xmlns:a16="http://schemas.microsoft.com/office/drawing/2014/main" id="{6CE7EE1F-6B76-431C-A92A-5FC6A38F80F4}"/>
              </a:ext>
            </a:extLst>
          </p:cNvPr>
          <p:cNvSpPr/>
          <p:nvPr/>
        </p:nvSpPr>
        <p:spPr bwMode="auto">
          <a:xfrm>
            <a:off x="4836005" y="2536260"/>
            <a:ext cx="1143000" cy="92005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40E872C9-7B23-4AC3-96D9-AC2D4F9B5516}"/>
              </a:ext>
            </a:extLst>
          </p:cNvPr>
          <p:cNvSpPr/>
          <p:nvPr/>
        </p:nvSpPr>
        <p:spPr bwMode="auto">
          <a:xfrm>
            <a:off x="4988405" y="2688660"/>
            <a:ext cx="1143000" cy="92005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C0B5D717-6CE6-4E42-8601-F0CBBABD4944}"/>
              </a:ext>
            </a:extLst>
          </p:cNvPr>
          <p:cNvCxnSpPr>
            <a:cxnSpLocks/>
            <a:endCxn id="65" idx="0"/>
          </p:cNvCxnSpPr>
          <p:nvPr/>
        </p:nvCxnSpPr>
        <p:spPr bwMode="auto">
          <a:xfrm>
            <a:off x="5679315" y="3757772"/>
            <a:ext cx="0" cy="8968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ffectLst/>
        </p:spPr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C079AB58-0B7A-4958-9D09-5E863238744F}"/>
              </a:ext>
            </a:extLst>
          </p:cNvPr>
          <p:cNvSpPr txBox="1"/>
          <p:nvPr/>
        </p:nvSpPr>
        <p:spPr>
          <a:xfrm>
            <a:off x="4600884" y="4600902"/>
            <a:ext cx="79060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Adopt into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Draft?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B1E10BD4-D38F-47B3-941B-9135A1B45369}"/>
              </a:ext>
            </a:extLst>
          </p:cNvPr>
          <p:cNvSpPr txBox="1"/>
          <p:nvPr/>
        </p:nvSpPr>
        <p:spPr>
          <a:xfrm>
            <a:off x="5419862" y="5172481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6FFB6325-AB53-4F96-A9E7-DA941AC9858F}"/>
              </a:ext>
            </a:extLst>
          </p:cNvPr>
          <p:cNvSpPr/>
          <p:nvPr/>
        </p:nvSpPr>
        <p:spPr bwMode="auto">
          <a:xfrm>
            <a:off x="5068276" y="5428909"/>
            <a:ext cx="1143000" cy="61555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Detailed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Spec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text</a:t>
            </a:r>
          </a:p>
        </p:txBody>
      </p: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F2CE9996-E63B-4662-8AEE-54A635EE3DF1}"/>
              </a:ext>
            </a:extLst>
          </p:cNvPr>
          <p:cNvCxnSpPr>
            <a:cxnSpLocks/>
          </p:cNvCxnSpPr>
          <p:nvPr/>
        </p:nvCxnSpPr>
        <p:spPr bwMode="auto">
          <a:xfrm>
            <a:off x="6211113" y="5867400"/>
            <a:ext cx="40033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ffectLst/>
        </p:spPr>
      </p:cxnSp>
      <p:sp>
        <p:nvSpPr>
          <p:cNvPr id="81" name="Flowchart: Decision 80">
            <a:extLst>
              <a:ext uri="{FF2B5EF4-FFF2-40B4-BE49-F238E27FC236}">
                <a16:creationId xmlns:a16="http://schemas.microsoft.com/office/drawing/2014/main" id="{CE90F879-66B2-4986-A08B-2DD7D13A62F8}"/>
              </a:ext>
            </a:extLst>
          </p:cNvPr>
          <p:cNvSpPr/>
          <p:nvPr/>
        </p:nvSpPr>
        <p:spPr bwMode="auto">
          <a:xfrm>
            <a:off x="6589357" y="5638800"/>
            <a:ext cx="762000" cy="457200"/>
          </a:xfrm>
          <a:prstGeom prst="flowChartDecision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75%</a:t>
            </a:r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40EDF3A5-4A35-428A-BDC3-2C8F11B4669D}"/>
              </a:ext>
            </a:extLst>
          </p:cNvPr>
          <p:cNvCxnSpPr>
            <a:cxnSpLocks/>
          </p:cNvCxnSpPr>
          <p:nvPr/>
        </p:nvCxnSpPr>
        <p:spPr bwMode="auto">
          <a:xfrm>
            <a:off x="7318030" y="5867400"/>
            <a:ext cx="31528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ffectLst/>
        </p:spPr>
      </p:cxnSp>
      <p:sp>
        <p:nvSpPr>
          <p:cNvPr id="83" name="TextBox 82">
            <a:extLst>
              <a:ext uri="{FF2B5EF4-FFF2-40B4-BE49-F238E27FC236}">
                <a16:creationId xmlns:a16="http://schemas.microsoft.com/office/drawing/2014/main" id="{ADD55A55-9BDA-44DE-B04A-D1DDEF3C45FA}"/>
              </a:ext>
            </a:extLst>
          </p:cNvPr>
          <p:cNvSpPr txBox="1"/>
          <p:nvPr/>
        </p:nvSpPr>
        <p:spPr>
          <a:xfrm>
            <a:off x="7294276" y="5623666"/>
            <a:ext cx="2169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FDD49326-FF54-45E2-B55D-9A3CC213C83E}"/>
              </a:ext>
            </a:extLst>
          </p:cNvPr>
          <p:cNvSpPr/>
          <p:nvPr/>
        </p:nvSpPr>
        <p:spPr bwMode="auto">
          <a:xfrm>
            <a:off x="7633295" y="5541519"/>
            <a:ext cx="1143000" cy="48203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TG or WG Letter Ballot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600B2CC-6BB6-4DE9-A21C-193A9D3501B5}"/>
              </a:ext>
            </a:extLst>
          </p:cNvPr>
          <p:cNvSpPr txBox="1"/>
          <p:nvPr/>
        </p:nvSpPr>
        <p:spPr>
          <a:xfrm>
            <a:off x="6351039" y="5088520"/>
            <a:ext cx="130195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Spec Addresses</a:t>
            </a:r>
          </a:p>
          <a:p>
            <a:r>
              <a:rPr lang="en-US" sz="1100" dirty="0">
                <a:solidFill>
                  <a:schemeClr val="tx1"/>
                </a:solidFill>
              </a:rPr>
              <a:t>Spec Framework</a:t>
            </a:r>
          </a:p>
          <a:p>
            <a:r>
              <a:rPr lang="en-US" sz="1100" dirty="0">
                <a:solidFill>
                  <a:schemeClr val="tx1"/>
                </a:solidFill>
              </a:rPr>
              <a:t>And Ready for LB?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AFD678-A685-4549-A9BD-AD400C8CD73B}"/>
              </a:ext>
            </a:extLst>
          </p:cNvPr>
          <p:cNvSpPr/>
          <p:nvPr/>
        </p:nvSpPr>
        <p:spPr bwMode="auto">
          <a:xfrm>
            <a:off x="2021510" y="3886317"/>
            <a:ext cx="1319291" cy="570539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Compendium of SPs (75%)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F17DC40-1FDD-4EF5-9B48-52D173AA0FFB}"/>
              </a:ext>
            </a:extLst>
          </p:cNvPr>
          <p:cNvCxnSpPr>
            <a:cxnSpLocks/>
          </p:cNvCxnSpPr>
          <p:nvPr/>
        </p:nvCxnSpPr>
        <p:spPr bwMode="auto">
          <a:xfrm flipV="1">
            <a:off x="1828800" y="4425844"/>
            <a:ext cx="207800" cy="469251"/>
          </a:xfrm>
          <a:prstGeom prst="straightConnector1">
            <a:avLst/>
          </a:prstGeom>
          <a:ln>
            <a:solidFill>
              <a:srgbClr val="0070C0"/>
            </a:solidFill>
            <a:headEnd type="none" w="med" len="med"/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CE26A459-C7CD-47B4-BA93-E3348BAF9217}"/>
              </a:ext>
            </a:extLst>
          </p:cNvPr>
          <p:cNvCxnSpPr>
            <a:cxnSpLocks/>
            <a:endCxn id="64" idx="0"/>
          </p:cNvCxnSpPr>
          <p:nvPr/>
        </p:nvCxnSpPr>
        <p:spPr bwMode="auto">
          <a:xfrm>
            <a:off x="2594237" y="4463715"/>
            <a:ext cx="6255" cy="593565"/>
          </a:xfrm>
          <a:prstGeom prst="straightConnector1">
            <a:avLst/>
          </a:prstGeom>
          <a:ln>
            <a:solidFill>
              <a:srgbClr val="0070C0"/>
            </a:solidFill>
            <a:headEnd type="none" w="med" len="med"/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86" name="Rectangle 85">
            <a:extLst>
              <a:ext uri="{FF2B5EF4-FFF2-40B4-BE49-F238E27FC236}">
                <a16:creationId xmlns:a16="http://schemas.microsoft.com/office/drawing/2014/main" id="{0EA928D9-7459-4EA0-98E8-61019FEF8940}"/>
              </a:ext>
            </a:extLst>
          </p:cNvPr>
          <p:cNvSpPr/>
          <p:nvPr/>
        </p:nvSpPr>
        <p:spPr bwMode="auto">
          <a:xfrm>
            <a:off x="4965415" y="2146443"/>
            <a:ext cx="2709381" cy="331143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Spec Text Volunteers And Status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65122C08-6F10-41F3-954F-A74838BAD497}"/>
              </a:ext>
            </a:extLst>
          </p:cNvPr>
          <p:cNvSpPr/>
          <p:nvPr/>
        </p:nvSpPr>
        <p:spPr bwMode="auto">
          <a:xfrm>
            <a:off x="5917791" y="3870721"/>
            <a:ext cx="1400239" cy="570539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Compendium of PDTs (75%)</a:t>
            </a:r>
          </a:p>
        </p:txBody>
      </p: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52F2D1B7-DC3F-466A-B099-52065E903078}"/>
              </a:ext>
            </a:extLst>
          </p:cNvPr>
          <p:cNvCxnSpPr>
            <a:cxnSpLocks/>
            <a:endCxn id="131" idx="0"/>
          </p:cNvCxnSpPr>
          <p:nvPr/>
        </p:nvCxnSpPr>
        <p:spPr bwMode="auto">
          <a:xfrm>
            <a:off x="6604844" y="4447706"/>
            <a:ext cx="944066" cy="206914"/>
          </a:xfrm>
          <a:prstGeom prst="straightConnector1">
            <a:avLst/>
          </a:prstGeom>
          <a:ln>
            <a:solidFill>
              <a:srgbClr val="0070C0"/>
            </a:solidFill>
            <a:headEnd type="none" w="med" len="med"/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31" name="Flowchart: Decision 130">
            <a:extLst>
              <a:ext uri="{FF2B5EF4-FFF2-40B4-BE49-F238E27FC236}">
                <a16:creationId xmlns:a16="http://schemas.microsoft.com/office/drawing/2014/main" id="{94768463-4366-4555-BA0C-2FF95477CF23}"/>
              </a:ext>
            </a:extLst>
          </p:cNvPr>
          <p:cNvSpPr/>
          <p:nvPr/>
        </p:nvSpPr>
        <p:spPr bwMode="auto">
          <a:xfrm>
            <a:off x="7167910" y="4654620"/>
            <a:ext cx="762000" cy="426720"/>
          </a:xfrm>
          <a:prstGeom prst="flowChartDecision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75%</a:t>
            </a: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0CB06D4D-1AB7-461A-9C0E-5C86934E5E7B}"/>
              </a:ext>
            </a:extLst>
          </p:cNvPr>
          <p:cNvSpPr/>
          <p:nvPr/>
        </p:nvSpPr>
        <p:spPr bwMode="auto">
          <a:xfrm>
            <a:off x="6705600" y="2536260"/>
            <a:ext cx="1143000" cy="920052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BAD0D9D1-C27C-484D-97B2-22F73D489408}"/>
              </a:ext>
            </a:extLst>
          </p:cNvPr>
          <p:cNvSpPr/>
          <p:nvPr/>
        </p:nvSpPr>
        <p:spPr bwMode="auto">
          <a:xfrm>
            <a:off x="6858000" y="2688660"/>
            <a:ext cx="1143000" cy="920052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DEBF057F-5AE1-4BA6-923C-E12228D09BA5}"/>
              </a:ext>
            </a:extLst>
          </p:cNvPr>
          <p:cNvSpPr/>
          <p:nvPr/>
        </p:nvSpPr>
        <p:spPr bwMode="auto">
          <a:xfrm>
            <a:off x="7010400" y="2841060"/>
            <a:ext cx="1143000" cy="920052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Spec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Text Contribution</a:t>
            </a:r>
          </a:p>
        </p:txBody>
      </p:sp>
      <p:cxnSp>
        <p:nvCxnSpPr>
          <p:cNvPr id="135" name="Straight Arrow Connector 134">
            <a:extLst>
              <a:ext uri="{FF2B5EF4-FFF2-40B4-BE49-F238E27FC236}">
                <a16:creationId xmlns:a16="http://schemas.microsoft.com/office/drawing/2014/main" id="{8F5AEA64-EBF8-4740-BC8A-76DD642BCD40}"/>
              </a:ext>
            </a:extLst>
          </p:cNvPr>
          <p:cNvCxnSpPr>
            <a:cxnSpLocks/>
            <a:endCxn id="131" idx="0"/>
          </p:cNvCxnSpPr>
          <p:nvPr/>
        </p:nvCxnSpPr>
        <p:spPr bwMode="auto">
          <a:xfrm>
            <a:off x="7548910" y="3757772"/>
            <a:ext cx="0" cy="8968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ffectLst/>
        </p:spPr>
      </p:cxn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id="{F18D0C45-255B-487A-A0F8-F6F115C8D18E}"/>
              </a:ext>
            </a:extLst>
          </p:cNvPr>
          <p:cNvCxnSpPr>
            <a:cxnSpLocks/>
            <a:endCxn id="50" idx="0"/>
          </p:cNvCxnSpPr>
          <p:nvPr/>
        </p:nvCxnSpPr>
        <p:spPr bwMode="auto">
          <a:xfrm flipH="1">
            <a:off x="6617911" y="3568128"/>
            <a:ext cx="240090" cy="302593"/>
          </a:xfrm>
          <a:prstGeom prst="straightConnector1">
            <a:avLst/>
          </a:prstGeom>
          <a:ln>
            <a:solidFill>
              <a:srgbClr val="0070C0"/>
            </a:solidFill>
            <a:headEnd type="none" w="med" len="med"/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38" name="Straight Arrow Connector 137">
            <a:extLst>
              <a:ext uri="{FF2B5EF4-FFF2-40B4-BE49-F238E27FC236}">
                <a16:creationId xmlns:a16="http://schemas.microsoft.com/office/drawing/2014/main" id="{CBE42873-E317-4362-B0DD-645890E70AD1}"/>
              </a:ext>
            </a:extLst>
          </p:cNvPr>
          <p:cNvCxnSpPr>
            <a:cxnSpLocks/>
          </p:cNvCxnSpPr>
          <p:nvPr/>
        </p:nvCxnSpPr>
        <p:spPr bwMode="auto">
          <a:xfrm>
            <a:off x="6411278" y="2996286"/>
            <a:ext cx="35335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ffectLst/>
        </p:spPr>
      </p:cxnSp>
      <p:sp>
        <p:nvSpPr>
          <p:cNvPr id="75" name="Rectangle 74">
            <a:extLst>
              <a:ext uri="{FF2B5EF4-FFF2-40B4-BE49-F238E27FC236}">
                <a16:creationId xmlns:a16="http://schemas.microsoft.com/office/drawing/2014/main" id="{891E9F91-E773-4033-B1BF-746AC57CBACE}"/>
              </a:ext>
            </a:extLst>
          </p:cNvPr>
          <p:cNvSpPr/>
          <p:nvPr/>
        </p:nvSpPr>
        <p:spPr bwMode="auto">
          <a:xfrm>
            <a:off x="5140805" y="2841060"/>
            <a:ext cx="1143000" cy="92005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Spec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Text Contribution</a:t>
            </a:r>
          </a:p>
        </p:txBody>
      </p:sp>
      <p:cxnSp>
        <p:nvCxnSpPr>
          <p:cNvPr id="139" name="Straight Arrow Connector 138">
            <a:extLst>
              <a:ext uri="{FF2B5EF4-FFF2-40B4-BE49-F238E27FC236}">
                <a16:creationId xmlns:a16="http://schemas.microsoft.com/office/drawing/2014/main" id="{7C8079B3-E421-45B5-95C8-C80E3340745B}"/>
              </a:ext>
            </a:extLst>
          </p:cNvPr>
          <p:cNvCxnSpPr>
            <a:cxnSpLocks/>
            <a:stCxn id="131" idx="1"/>
            <a:endCxn id="79" idx="0"/>
          </p:cNvCxnSpPr>
          <p:nvPr/>
        </p:nvCxnSpPr>
        <p:spPr bwMode="auto">
          <a:xfrm flipH="1">
            <a:off x="5639776" y="4867980"/>
            <a:ext cx="1528134" cy="56092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ffectLst/>
        </p:spPr>
      </p:cxnSp>
      <p:sp>
        <p:nvSpPr>
          <p:cNvPr id="140" name="TextBox 139">
            <a:extLst>
              <a:ext uri="{FF2B5EF4-FFF2-40B4-BE49-F238E27FC236}">
                <a16:creationId xmlns:a16="http://schemas.microsoft.com/office/drawing/2014/main" id="{E5262A4C-53CA-4447-8916-88836CBBC9D7}"/>
              </a:ext>
            </a:extLst>
          </p:cNvPr>
          <p:cNvSpPr txBox="1"/>
          <p:nvPr/>
        </p:nvSpPr>
        <p:spPr>
          <a:xfrm>
            <a:off x="6901597" y="2725550"/>
            <a:ext cx="1447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Release 2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AA4F809-C5D0-4729-AC61-2B1FDAD1D9BC}"/>
              </a:ext>
            </a:extLst>
          </p:cNvPr>
          <p:cNvSpPr txBox="1"/>
          <p:nvPr/>
        </p:nvSpPr>
        <p:spPr>
          <a:xfrm>
            <a:off x="5041451" y="2745418"/>
            <a:ext cx="1447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Release 1 </a:t>
            </a:r>
          </a:p>
        </p:txBody>
      </p: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D750E692-92C4-4984-B4FC-6E4342799F54}"/>
              </a:ext>
            </a:extLst>
          </p:cNvPr>
          <p:cNvCxnSpPr>
            <a:cxnSpLocks/>
          </p:cNvCxnSpPr>
          <p:nvPr/>
        </p:nvCxnSpPr>
        <p:spPr bwMode="auto">
          <a:xfrm flipH="1">
            <a:off x="3854931" y="2512741"/>
            <a:ext cx="255634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D1D06AB6-07D1-4DF3-9DD3-DC0B64005EFE}"/>
              </a:ext>
            </a:extLst>
          </p:cNvPr>
          <p:cNvCxnSpPr>
            <a:cxnSpLocks/>
          </p:cNvCxnSpPr>
          <p:nvPr/>
        </p:nvCxnSpPr>
        <p:spPr bwMode="auto">
          <a:xfrm flipH="1">
            <a:off x="6418501" y="2516997"/>
            <a:ext cx="1" cy="48354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0091266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C8377-528C-48A0-B00B-E33843997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LB vs WG CC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B99220-8160-43F0-9F22-5D0F5FC8F3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 WG Letter Ballot (LB) Motion will read as follows: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1800" dirty="0"/>
              <a:t>Instruct the editor to prepare TGbe Draft D1.0	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1800" dirty="0"/>
              <a:t>Approve a 30 day Working Group Technical Letter Ballot asking the question “Should TGbe Draft 1.0 be forwarded to Sponsor Ballot?”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 WC Comment Collection (CC) Motion will read as follows: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Instruct the editor to prepare TGbe Draft D1.0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Approve a 30 day Working Group Comment Collection asking the question” Understanding that development of features for P802.11be is ongoing, are the features defined in P802.11be D1.0 complete?”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207679-7E5F-48E2-9D7E-ACBA476CACA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C97B3E-1DA6-4ED5-B854-EEFBB786310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2E76B7-8678-4D59-9E2D-F120EDCE2770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Alfred Asterjadhi, et.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84576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05949-87C9-4E5D-A323-34BDDC392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WG LB vs. WG CC: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452B3-256B-44F8-BAFC-8B4C42D57D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Similarities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A passed motion will generate a TGbe Draft 1.0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Comments will be collected on D1.0 during the 30 day period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TGbe will follow the same procedure for comment resolution for either LB or CC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D1.0 will be liaised to external organizations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600" dirty="0"/>
              <a:t>Differences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dirty="0"/>
              <a:t>WG members are required to vote on a WG LB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200" dirty="0"/>
              <a:t>No such requirement would be in place for a WG CC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dirty="0"/>
              <a:t>TGbe D1.0 will be available for purchase if WG LB passes (75% support); not available for purchase if WG LB fails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200" dirty="0"/>
              <a:t>D1.0 will not be available for purchase in the case of WG CC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No changes to the TGbe timeline are needed if the motion is a WG LB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200" dirty="0"/>
              <a:t>Need to strikethrough “</a:t>
            </a:r>
            <a:r>
              <a:rPr lang="en-US" sz="1200" strike="sngStrike" dirty="0"/>
              <a:t>Letter Ballot</a:t>
            </a:r>
            <a:r>
              <a:rPr lang="en-US" sz="1200" dirty="0"/>
              <a:t>” entries for TGbe D1.0 and TGbe D2.0 for CC path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200" dirty="0"/>
              <a:t>However, in both options the milestones and draft numbers will be unchanged (as they were agreed)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A WG LB motion implies that the TG believes that the draft is complete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200" dirty="0"/>
              <a:t>No such implications for a WG CC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426CC6-3D8A-4F06-BB18-AB02EF17ADC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B4199A-F231-4C06-88A7-0B657C24A26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4F01D3-2D26-40E3-ACCC-3704F2B72295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Alfred Asterjadhi, et.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86647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19B56-6B1C-41AA-AB74-09FA1A9C9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Why using TGbe </a:t>
            </a:r>
            <a:r>
              <a:rPr lang="en-US">
                <a:solidFill>
                  <a:srgbClr val="0070C0"/>
                </a:solidFill>
              </a:rPr>
              <a:t>D1.0 versions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B2965-292F-45BF-96B7-9F5CF76D27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Comments were received that if WG CC option is followed then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Instead of using D1.0 and D2.0 versions, the TG should continue using D0.X, such as D0.5, and so on, until TG believes the draft is ready for WG LB ( in which case create D1.0)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Reasons for using current versions plan (i.e., D1.0, D2.0, etc.)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Integer based numbering is generally assigned to drafts that are considered stable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Decimal point drafts generally used for intermediate releases (incorporating comment resolutions, etc.)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Aligns IEEE standardization and Wi-Fi industry releases (see </a:t>
            </a:r>
            <a:r>
              <a:rPr lang="en-US" sz="1600" dirty="0">
                <a:hlinkClick r:id="rId2"/>
              </a:rPr>
              <a:t>2153r4</a:t>
            </a:r>
            <a:r>
              <a:rPr lang="en-US" sz="1600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Aligns with Motion that the TG passed in January 2020 to create D1.0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Ruled as a technical motion it passed with the following result: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b="1" dirty="0"/>
              <a:t>Y/N/A: 85/5/19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There is no requirement that D1.0 must be sent out for a WG LB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F144B4-2962-495D-AD38-DBE9AB9DFE0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956ECA-6245-4002-8B59-9339E54B7CE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A2865F-E384-45F9-8B3D-CDB2B107FC9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Alfred Asterjadhi, et.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21311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1B886419-913E-42CC-A51A-A81DC2749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Moving Forward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58B26-BFAD-41DB-922C-95AC929EE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SP1: Which option do you prefer for TGbe D1.0 and TGbe D2.0: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Option 1: Run a Working Group Letter Ballot motion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Option 2 Run a Working Group Comment Collection motion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Result: Option 1 42, Option 2 53, Abstain 18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Plan is to go with Option 2, for which we need to amend the timeline as shown in next slide and the motions for D1.0 and D2.0 be as follows: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/>
              <a:t>Instruct the editor to prepare TGbe Draft D1.0/D2.0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Approve a 30-day Working Group Comment Collection* asking the question” Understanding that development of features for P802.11be is ongoing, are the features defined in P802.11be D1.0 complete?”</a:t>
            </a:r>
          </a:p>
          <a:p>
            <a:pPr marL="857250" lvl="2" indent="0"/>
            <a:endParaRPr lang="en-US" sz="800" dirty="0">
              <a:solidFill>
                <a:schemeClr val="tx1"/>
              </a:solidFill>
            </a:endParaRPr>
          </a:p>
          <a:p>
            <a:pPr marL="0" indent="0"/>
            <a:r>
              <a:rPr lang="en-US" sz="1400" dirty="0">
                <a:solidFill>
                  <a:schemeClr val="tx1"/>
                </a:solidFill>
              </a:rPr>
              <a:t>*The voting result of this WG comment collection (CC) will be one of the parameters considered by the TGbe group to determine the maturity of the TGbe draft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8C7FB1-F70D-4ACB-88CB-B06F9D18FD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E03E7B-BF24-4802-8F2B-5146E7A2D7E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828990-B5A5-42C4-8A2E-F1D582C6FA71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Alfred Asterjadhi, et.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00709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5F156-6482-475C-B740-2016DBD49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Amended TGbe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DD8071-70F4-43EA-9EB6-90D38A909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0813" cy="4800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B050"/>
                </a:solidFill>
              </a:rPr>
              <a:t>PAR approved									Mar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B050"/>
                </a:solidFill>
              </a:rPr>
              <a:t>First TG meeting									May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B050"/>
                </a:solidFill>
              </a:rPr>
              <a:t>D0.1 											Sept 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D1.0 </a:t>
            </a:r>
            <a:r>
              <a:rPr lang="en-US" altLang="en-US" sz="2000" strike="sngStrike" dirty="0">
                <a:solidFill>
                  <a:srgbClr val="FF0000"/>
                </a:solidFill>
              </a:rPr>
              <a:t>Letter Ballot </a:t>
            </a:r>
            <a:r>
              <a:rPr lang="en-US" altLang="en-US" sz="2000" dirty="0">
                <a:solidFill>
                  <a:srgbClr val="FF0000"/>
                </a:solidFill>
              </a:rPr>
              <a:t> </a:t>
            </a:r>
            <a:r>
              <a:rPr lang="en-US" altLang="en-US" sz="2000" u="sng" dirty="0">
                <a:solidFill>
                  <a:srgbClr val="FF0000"/>
                </a:solidFill>
              </a:rPr>
              <a:t>WG Comment Collection 	</a:t>
            </a:r>
            <a:r>
              <a:rPr lang="en-US" altLang="en-US" sz="2000" dirty="0"/>
              <a:t>	May 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D2.0 </a:t>
            </a:r>
            <a:r>
              <a:rPr lang="en-US" altLang="en-US" sz="2000" strike="sngStrike" dirty="0">
                <a:solidFill>
                  <a:srgbClr val="FF0000"/>
                </a:solidFill>
              </a:rPr>
              <a:t>LB recirculation</a:t>
            </a:r>
            <a:r>
              <a:rPr lang="en-US" altLang="en-US" sz="2000" u="sng" dirty="0">
                <a:solidFill>
                  <a:srgbClr val="FF0000"/>
                </a:solidFill>
              </a:rPr>
              <a:t> WG Comment Collection</a:t>
            </a:r>
            <a:r>
              <a:rPr lang="en-US" altLang="en-US" sz="2000" dirty="0"/>
              <a:t>	Mar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D3.0 L</a:t>
            </a:r>
            <a:r>
              <a:rPr lang="en-US" altLang="en-US" sz="2000" u="sng" dirty="0">
                <a:solidFill>
                  <a:srgbClr val="FF0000"/>
                </a:solidFill>
              </a:rPr>
              <a:t>etter</a:t>
            </a:r>
            <a:r>
              <a:rPr lang="en-US" altLang="en-US" sz="2000" dirty="0"/>
              <a:t> B</a:t>
            </a:r>
            <a:r>
              <a:rPr lang="en-US" altLang="en-US" sz="2000" u="sng" dirty="0">
                <a:solidFill>
                  <a:srgbClr val="FF0000"/>
                </a:solidFill>
              </a:rPr>
              <a:t>allot</a:t>
            </a:r>
            <a:r>
              <a:rPr lang="en-US" altLang="en-US" sz="2000" dirty="0"/>
              <a:t> </a:t>
            </a:r>
            <a:r>
              <a:rPr lang="en-US" altLang="en-US" sz="2000" strike="sngStrike" dirty="0">
                <a:solidFill>
                  <a:srgbClr val="FF0000"/>
                </a:solidFill>
              </a:rPr>
              <a:t>recirculation </a:t>
            </a:r>
            <a:r>
              <a:rPr lang="en-US" altLang="en-US" sz="2000" dirty="0"/>
              <a:t>					Nov 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Initial Sponsor Ballot (D4.0)						May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Final 802.11 WG approval						Mar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802 EC approval									Mar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err="1"/>
              <a:t>RevCom</a:t>
            </a:r>
            <a:r>
              <a:rPr lang="en-US" altLang="en-US" sz="2000" dirty="0"/>
              <a:t> and SASB approval						May 2024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156331-9456-4D49-90B9-854A206A011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79A94F-1E0F-432D-B020-48069315BF7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89859B-E7A5-4D85-8C45-A6208B176415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Alfred Asterjadhi, et.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0486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ABD3C-94A3-423B-A54B-BCC481AB3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CE4AC-0E6A-4C24-912F-FD6321D318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TGbe agreed to a release-based approach during Jan 2020 F2F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“</a:t>
            </a:r>
            <a:r>
              <a:rPr lang="en-GB" sz="1800" i="1" dirty="0"/>
              <a:t>Move to agree to define releases of features, and to prioritize contributions and decisions related to release in the agenda, as summarized below, starting with Release 1</a:t>
            </a:r>
            <a:endParaRPr lang="en-US" sz="1800" i="1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400" i="1" dirty="0"/>
              <a:t>Release 1 Features are: </a:t>
            </a:r>
            <a:r>
              <a:rPr lang="en-GB" sz="1100" i="1" dirty="0"/>
              <a:t>320 MHz, 4KQAM, Multiple RUs per STA, Multi-link operation and a low complexity AP coordination feature </a:t>
            </a:r>
            <a:endParaRPr lang="en-US" sz="1100" i="1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400" i="1" dirty="0"/>
              <a:t>Candidate Release 2 Features: </a:t>
            </a:r>
            <a:r>
              <a:rPr lang="en-GB" sz="1100" i="1" dirty="0"/>
              <a:t>16 spatial streams, HARQ, Additional multi-AP features (e.g. C-BF, JT), any other potential features in the scope of PAR (e.g. features for Time-sensitive networks)</a:t>
            </a:r>
            <a:endParaRPr lang="en-US" sz="1100" i="1" dirty="0"/>
          </a:p>
          <a:p>
            <a:pPr marL="457200" lvl="1" indent="0"/>
            <a:r>
              <a:rPr lang="en-GB" sz="1800" i="1" dirty="0"/>
              <a:t>Notes: </a:t>
            </a:r>
            <a:endParaRPr lang="en-US" sz="1800" i="1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400" i="1" dirty="0"/>
              <a:t>The specification of release 1 features needs to be ready and stable in 11be D1.0/D2.0 at the target dates.</a:t>
            </a:r>
            <a:endParaRPr lang="en-US" sz="3200" i="1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400" i="1" dirty="0"/>
              <a:t>The specification of release 2 features needs to be ready and stable in 11be D3.0/D4.0 at the target dates.</a:t>
            </a:r>
            <a:endParaRPr lang="en-US" sz="3200" i="1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400" i="1" dirty="0"/>
              <a:t>The discussion on release 2 features is still allowed during release 1 phase.</a:t>
            </a:r>
            <a:endParaRPr lang="en-US" sz="3200" i="1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400" i="1" dirty="0"/>
              <a:t>­All releases target increasing throughput and/or reducing worst case latency and/or improving power efficiency, as defined in the PAR</a:t>
            </a:r>
            <a:r>
              <a:rPr lang="en-GB" sz="1400" dirty="0"/>
              <a:t>”</a:t>
            </a:r>
            <a:endParaRPr lang="en-US" sz="32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A45F88-D82D-48A1-A31B-F2A7223CC3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4052AE-5527-41A7-8FB6-C2113B20993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D9DFAC-834E-4138-B837-8F1DF5676569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Alfred Asterjadhi, et.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7532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5F156-6482-475C-B740-2016DBD49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Projected TGbe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DD8071-70F4-43EA-9EB6-90D38A909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0813" cy="4570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B050"/>
                </a:solidFill>
              </a:rPr>
              <a:t>PAR approved						Mar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B050"/>
                </a:solidFill>
              </a:rPr>
              <a:t>First TG meeting						May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B050"/>
                </a:solidFill>
              </a:rPr>
              <a:t>D0.1 								Sept 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D1.0 Letter Ballot					May 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D2.0 LB 								Mar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D3.0 LB 								Nov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Initial Sponsor Ballot (D4.0)			May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Final 802.11 WG approval			Mar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802 EC approval						Mar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err="1"/>
              <a:t>RevCom</a:t>
            </a:r>
            <a:r>
              <a:rPr lang="en-US" altLang="en-US" sz="2000" dirty="0"/>
              <a:t> and SASB approval			May 2024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0" indent="0"/>
            <a:r>
              <a:rPr lang="en-US" sz="1600" b="0" dirty="0"/>
              <a:t>* Short terms/intermediate targets: Deliver D0.3 in Jan 2021, and D0.4 in Mar 2021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156331-9456-4D49-90B9-854A206A011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79A94F-1E0F-432D-B020-48069315BF7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89859B-E7A5-4D85-8C45-A6208B176415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Alfred Asterjadhi, et. al.</a:t>
            </a:r>
            <a:endParaRPr lang="en-GB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123DC83-788A-4CBA-A69D-985491062B2D}"/>
              </a:ext>
            </a:extLst>
          </p:cNvPr>
          <p:cNvCxnSpPr>
            <a:cxnSpLocks/>
          </p:cNvCxnSpPr>
          <p:nvPr/>
        </p:nvCxnSpPr>
        <p:spPr bwMode="auto">
          <a:xfrm>
            <a:off x="6485033" y="2601985"/>
            <a:ext cx="0" cy="2599063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83B1759-E41B-4FF2-B5B2-6801CE578EAA}"/>
              </a:ext>
            </a:extLst>
          </p:cNvPr>
          <p:cNvCxnSpPr>
            <a:cxnSpLocks/>
            <a:endCxn id="16" idx="0"/>
          </p:cNvCxnSpPr>
          <p:nvPr/>
        </p:nvCxnSpPr>
        <p:spPr bwMode="auto">
          <a:xfrm>
            <a:off x="6484690" y="1650887"/>
            <a:ext cx="12813" cy="891616"/>
          </a:xfrm>
          <a:prstGeom prst="line">
            <a:avLst/>
          </a:prstGeom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Flowchart: Decision 15">
            <a:extLst>
              <a:ext uri="{FF2B5EF4-FFF2-40B4-BE49-F238E27FC236}">
                <a16:creationId xmlns:a16="http://schemas.microsoft.com/office/drawing/2014/main" id="{A6BCE71C-94F8-46FA-92D4-CBF46D95D6BE}"/>
              </a:ext>
            </a:extLst>
          </p:cNvPr>
          <p:cNvSpPr/>
          <p:nvPr/>
        </p:nvSpPr>
        <p:spPr bwMode="auto">
          <a:xfrm>
            <a:off x="6307003" y="2542503"/>
            <a:ext cx="380999" cy="220337"/>
          </a:xfrm>
          <a:prstGeom prst="flowChartDecision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D86559DA-3C12-4B4A-A641-60B9ABB2C342}"/>
              </a:ext>
            </a:extLst>
          </p:cNvPr>
          <p:cNvCxnSpPr>
            <a:cxnSpLocks/>
          </p:cNvCxnSpPr>
          <p:nvPr/>
        </p:nvCxnSpPr>
        <p:spPr bwMode="auto">
          <a:xfrm flipV="1">
            <a:off x="796143" y="2645081"/>
            <a:ext cx="6248400" cy="1"/>
          </a:xfrm>
          <a:prstGeom prst="line">
            <a:avLst/>
          </a:prstGeom>
          <a:ln>
            <a:solidFill>
              <a:srgbClr val="FFFF00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7AF323AC-05E1-43BE-A027-079ABC34A48A}"/>
              </a:ext>
            </a:extLst>
          </p:cNvPr>
          <p:cNvSpPr/>
          <p:nvPr/>
        </p:nvSpPr>
        <p:spPr bwMode="auto">
          <a:xfrm>
            <a:off x="862138" y="2747660"/>
            <a:ext cx="7701041" cy="611437"/>
          </a:xfrm>
          <a:prstGeom prst="rect">
            <a:avLst/>
          </a:prstGeom>
          <a:solidFill>
            <a:srgbClr val="00B0F0">
              <a:alpha val="25098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23FE0D8-87AE-407C-A20E-1E083A606264}"/>
              </a:ext>
            </a:extLst>
          </p:cNvPr>
          <p:cNvSpPr/>
          <p:nvPr/>
        </p:nvSpPr>
        <p:spPr bwMode="auto">
          <a:xfrm>
            <a:off x="862138" y="3495162"/>
            <a:ext cx="7626325" cy="621234"/>
          </a:xfrm>
          <a:prstGeom prst="rect">
            <a:avLst/>
          </a:prstGeom>
          <a:solidFill>
            <a:srgbClr val="7030A0">
              <a:alpha val="25098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5D3E2C4-D088-48CB-AA3C-1C25E7F19923}"/>
              </a:ext>
            </a:extLst>
          </p:cNvPr>
          <p:cNvSpPr txBox="1"/>
          <p:nvPr/>
        </p:nvSpPr>
        <p:spPr>
          <a:xfrm>
            <a:off x="6991251" y="2467877"/>
            <a:ext cx="12647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We are here*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772CBA2-8495-4135-8486-9E80DA9F2176}"/>
              </a:ext>
            </a:extLst>
          </p:cNvPr>
          <p:cNvSpPr txBox="1"/>
          <p:nvPr/>
        </p:nvSpPr>
        <p:spPr>
          <a:xfrm>
            <a:off x="6514201" y="3011694"/>
            <a:ext cx="20281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Stable Release 1 Features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32C2B7C-4312-47B6-AE73-44254AB7D03A}"/>
              </a:ext>
            </a:extLst>
          </p:cNvPr>
          <p:cNvSpPr txBox="1"/>
          <p:nvPr/>
        </p:nvSpPr>
        <p:spPr>
          <a:xfrm>
            <a:off x="6535060" y="3783482"/>
            <a:ext cx="20281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Stable Release 2 Features</a:t>
            </a:r>
          </a:p>
        </p:txBody>
      </p:sp>
    </p:spTree>
    <p:extLst>
      <p:ext uri="{BB962C8B-B14F-4D97-AF65-F5344CB8AC3E}">
        <p14:creationId xmlns:p14="http://schemas.microsoft.com/office/powerpoint/2010/main" val="41760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9D5E9-65B4-437D-918B-C7DF085F5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802.11be Selection Procedure Flow Chart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830E59B3-9103-40E8-B3F6-4F5FA83A2F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794"/>
            <a:ext cx="7770813" cy="487600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Flow chart below shows how technical contributions advance to spec text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Taken from </a:t>
            </a:r>
            <a:r>
              <a:rPr lang="en-US" sz="1400" dirty="0">
                <a:hlinkClick r:id="rId2"/>
              </a:rPr>
              <a:t>11-19/559r1</a:t>
            </a:r>
            <a:endParaRPr lang="en-US" sz="140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6D1B17-49EE-4562-84DB-52853619C3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F6295E-B367-49BE-89B2-D27B1791BD9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97FC06-DDDB-4E03-862E-1F5C98FB3063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Alfred Asterjadhi, et. al.</a:t>
            </a:r>
            <a:endParaRPr lang="en-GB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C161AF5-E9C5-4AC5-9F7A-9658ACD56C33}"/>
              </a:ext>
            </a:extLst>
          </p:cNvPr>
          <p:cNvGrpSpPr/>
          <p:nvPr/>
        </p:nvGrpSpPr>
        <p:grpSpPr>
          <a:xfrm>
            <a:off x="380206" y="2266426"/>
            <a:ext cx="8382000" cy="3524774"/>
            <a:chOff x="380206" y="1981200"/>
            <a:chExt cx="8382000" cy="3524774"/>
          </a:xfrm>
        </p:grpSpPr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C310E961-AF8B-4B77-9C15-B0A015EBCAA9}"/>
                </a:ext>
              </a:extLst>
            </p:cNvPr>
            <p:cNvGrpSpPr/>
            <p:nvPr/>
          </p:nvGrpSpPr>
          <p:grpSpPr>
            <a:xfrm>
              <a:off x="380206" y="1981200"/>
              <a:ext cx="8382000" cy="3524774"/>
              <a:chOff x="609600" y="1666613"/>
              <a:chExt cx="8382000" cy="3524774"/>
            </a:xfrm>
          </p:grpSpPr>
          <p:cxnSp>
            <p:nvCxnSpPr>
              <p:cNvPr id="51" name="Straight Arrow Connector 50">
                <a:extLst>
                  <a:ext uri="{FF2B5EF4-FFF2-40B4-BE49-F238E27FC236}">
                    <a16:creationId xmlns:a16="http://schemas.microsoft.com/office/drawing/2014/main" id="{6D2E3095-BA85-47F4-8FDB-1FA595D59697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1382086" y="3574409"/>
                <a:ext cx="0" cy="692791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stealth" w="med" len="lg"/>
              </a:ln>
              <a:effectLst/>
            </p:spPr>
          </p:cxnSp>
          <p:cxnSp>
            <p:nvCxnSpPr>
              <p:cNvPr id="52" name="Straight Arrow Connector 51">
                <a:extLst>
                  <a:ext uri="{FF2B5EF4-FFF2-40B4-BE49-F238E27FC236}">
                    <a16:creationId xmlns:a16="http://schemas.microsoft.com/office/drawing/2014/main" id="{49F31DB7-1698-4D59-84B2-EFBDE4CA459A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1229686" y="3429000"/>
                <a:ext cx="0" cy="692791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stealth" w="med" len="lg"/>
              </a:ln>
              <a:effectLst/>
            </p:spPr>
          </p:cxn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4A8BE282-2384-4626-88B2-72CDE1CA5BD5}"/>
                  </a:ext>
                </a:extLst>
              </p:cNvPr>
              <p:cNvSpPr/>
              <p:nvPr/>
            </p:nvSpPr>
            <p:spPr bwMode="auto">
              <a:xfrm>
                <a:off x="609600" y="1666613"/>
                <a:ext cx="1610686" cy="748018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Functional Requirements Document</a:t>
                </a:r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22D85F80-FD3C-4C7C-A89E-8D61C0D12B9F}"/>
                  </a:ext>
                </a:extLst>
              </p:cNvPr>
              <p:cNvSpPr/>
              <p:nvPr/>
            </p:nvSpPr>
            <p:spPr bwMode="auto">
              <a:xfrm>
                <a:off x="696286" y="2812409"/>
                <a:ext cx="1143000" cy="60960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05BFEDD0-CF1C-4831-86CC-0FD6C44C4C42}"/>
                  </a:ext>
                </a:extLst>
              </p:cNvPr>
              <p:cNvSpPr/>
              <p:nvPr/>
            </p:nvSpPr>
            <p:spPr bwMode="auto">
              <a:xfrm>
                <a:off x="696286" y="4114800"/>
                <a:ext cx="1143000" cy="60960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6C9AB42C-819D-4021-BEBC-D308F64B829B}"/>
                  </a:ext>
                </a:extLst>
              </p:cNvPr>
              <p:cNvSpPr/>
              <p:nvPr/>
            </p:nvSpPr>
            <p:spPr bwMode="auto">
              <a:xfrm>
                <a:off x="848686" y="4267200"/>
                <a:ext cx="1143000" cy="609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D5262724-E2D2-41C1-99C2-538932B5190B}"/>
                  </a:ext>
                </a:extLst>
              </p:cNvPr>
              <p:cNvSpPr/>
              <p:nvPr/>
            </p:nvSpPr>
            <p:spPr bwMode="auto">
              <a:xfrm>
                <a:off x="1001086" y="4419600"/>
                <a:ext cx="1143000" cy="609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Spec Framework text</a:t>
                </a:r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F0A40030-1BD4-49CC-AB74-405A71CB2873}"/>
                  </a:ext>
                </a:extLst>
              </p:cNvPr>
              <p:cNvSpPr/>
              <p:nvPr/>
            </p:nvSpPr>
            <p:spPr bwMode="auto">
              <a:xfrm>
                <a:off x="848686" y="2964809"/>
                <a:ext cx="1143000" cy="609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D125858C-ADBF-45CC-884A-6F45039DF723}"/>
                  </a:ext>
                </a:extLst>
              </p:cNvPr>
              <p:cNvSpPr/>
              <p:nvPr/>
            </p:nvSpPr>
            <p:spPr bwMode="auto">
              <a:xfrm>
                <a:off x="1001086" y="3117209"/>
                <a:ext cx="1143000" cy="609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Technical Contribution</a:t>
                </a:r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45F934EF-2F88-411D-B605-B822B83070DB}"/>
                  </a:ext>
                </a:extLst>
              </p:cNvPr>
              <p:cNvSpPr/>
              <p:nvPr/>
            </p:nvSpPr>
            <p:spPr bwMode="auto">
              <a:xfrm>
                <a:off x="609600" y="2718033"/>
                <a:ext cx="1610686" cy="2473354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ysDash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61" name="Straight Arrow Connector 60">
                <a:extLst>
                  <a:ext uri="{FF2B5EF4-FFF2-40B4-BE49-F238E27FC236}">
                    <a16:creationId xmlns:a16="http://schemas.microsoft.com/office/drawing/2014/main" id="{B1534191-BFC8-4CEC-80A2-794B4BBAD6E5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1382086" y="2414631"/>
                <a:ext cx="0" cy="303402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stealth" w="med" len="lg"/>
              </a:ln>
              <a:effectLst/>
            </p:spPr>
          </p:cxnSp>
          <p:cxnSp>
            <p:nvCxnSpPr>
              <p:cNvPr id="62" name="Straight Arrow Connector 61">
                <a:extLst>
                  <a:ext uri="{FF2B5EF4-FFF2-40B4-BE49-F238E27FC236}">
                    <a16:creationId xmlns:a16="http://schemas.microsoft.com/office/drawing/2014/main" id="{89EDA51B-A17A-4C35-B5C4-B455A41618A8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1534486" y="3726809"/>
                <a:ext cx="0" cy="692791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stealth" w="med" len="lg"/>
              </a:ln>
              <a:effectLst/>
            </p:spPr>
          </p:cxnSp>
          <p:cxnSp>
            <p:nvCxnSpPr>
              <p:cNvPr id="63" name="Straight Arrow Connector 62">
                <a:extLst>
                  <a:ext uri="{FF2B5EF4-FFF2-40B4-BE49-F238E27FC236}">
                    <a16:creationId xmlns:a16="http://schemas.microsoft.com/office/drawing/2014/main" id="{96DA2A1F-6B16-4720-ACAE-DF77152C433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2144086" y="4800600"/>
                <a:ext cx="315286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stealth" w="med" len="lg"/>
              </a:ln>
              <a:effectLst/>
            </p:spPr>
          </p:cxnSp>
          <p:sp>
            <p:nvSpPr>
              <p:cNvPr id="64" name="Flowchart: Decision 63">
                <a:extLst>
                  <a:ext uri="{FF2B5EF4-FFF2-40B4-BE49-F238E27FC236}">
                    <a16:creationId xmlns:a16="http://schemas.microsoft.com/office/drawing/2014/main" id="{0EAF7ACC-4469-4132-8CFB-E2767D7E89F2}"/>
                  </a:ext>
                </a:extLst>
              </p:cNvPr>
              <p:cNvSpPr/>
              <p:nvPr/>
            </p:nvSpPr>
            <p:spPr bwMode="auto">
              <a:xfrm>
                <a:off x="2448886" y="4572000"/>
                <a:ext cx="762000" cy="457200"/>
              </a:xfrm>
              <a:prstGeom prst="flowChartDecision">
                <a:avLst/>
              </a:prstGeom>
              <a:solidFill>
                <a:srgbClr val="FFFF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75%</a:t>
                </a:r>
              </a:p>
            </p:txBody>
          </p:sp>
          <p:sp>
            <p:nvSpPr>
              <p:cNvPr id="65" name="Flowchart: Decision 64">
                <a:extLst>
                  <a:ext uri="{FF2B5EF4-FFF2-40B4-BE49-F238E27FC236}">
                    <a16:creationId xmlns:a16="http://schemas.microsoft.com/office/drawing/2014/main" id="{016A84AC-7A09-4829-B1F2-B977E08760F6}"/>
                  </a:ext>
                </a:extLst>
              </p:cNvPr>
              <p:cNvSpPr/>
              <p:nvPr/>
            </p:nvSpPr>
            <p:spPr bwMode="auto">
              <a:xfrm>
                <a:off x="5527709" y="3230880"/>
                <a:ext cx="762000" cy="426720"/>
              </a:xfrm>
              <a:prstGeom prst="flowChartDecision">
                <a:avLst/>
              </a:prstGeom>
              <a:solidFill>
                <a:srgbClr val="FFFF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75%</a:t>
                </a:r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2FE0E301-7BCF-4FEB-9268-5668F3494212}"/>
                  </a:ext>
                </a:extLst>
              </p:cNvPr>
              <p:cNvSpPr/>
              <p:nvPr/>
            </p:nvSpPr>
            <p:spPr bwMode="auto">
              <a:xfrm>
                <a:off x="3518859" y="4476925"/>
                <a:ext cx="1143000" cy="609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Spec Framework document</a:t>
                </a:r>
              </a:p>
            </p:txBody>
          </p:sp>
          <p:cxnSp>
            <p:nvCxnSpPr>
              <p:cNvPr id="67" name="Straight Arrow Connector 66">
                <a:extLst>
                  <a:ext uri="{FF2B5EF4-FFF2-40B4-BE49-F238E27FC236}">
                    <a16:creationId xmlns:a16="http://schemas.microsoft.com/office/drawing/2014/main" id="{3295FA43-7729-4129-999A-0DDE4D518C21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090359" y="2040622"/>
                <a:ext cx="980115" cy="51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stealth" w="med" len="lg"/>
              </a:ln>
              <a:effectLst/>
            </p:spPr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EE12C441-0A2F-465D-B6BB-F615888527B6}"/>
                  </a:ext>
                </a:extLst>
              </p:cNvPr>
              <p:cNvCxnSpPr>
                <a:cxnSpLocks/>
                <a:stCxn id="66" idx="0"/>
              </p:cNvCxnSpPr>
              <p:nvPr/>
            </p:nvCxnSpPr>
            <p:spPr bwMode="auto">
              <a:xfrm flipV="1">
                <a:off x="4090359" y="2047634"/>
                <a:ext cx="0" cy="2429291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69" name="Straight Arrow Connector 68">
                <a:extLst>
                  <a:ext uri="{FF2B5EF4-FFF2-40B4-BE49-F238E27FC236}">
                    <a16:creationId xmlns:a16="http://schemas.microsoft.com/office/drawing/2014/main" id="{07608C75-A4B6-403E-8CE8-B3A437BC49B8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3210886" y="4800600"/>
                <a:ext cx="315286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stealth" w="med" len="lg"/>
              </a:ln>
              <a:effectLst/>
            </p:spPr>
          </p:cxnSp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D8CE81A2-3E9A-4A10-8FC0-264714ACD8A3}"/>
                  </a:ext>
                </a:extLst>
              </p:cNvPr>
              <p:cNvSpPr txBox="1"/>
              <p:nvPr/>
            </p:nvSpPr>
            <p:spPr>
              <a:xfrm>
                <a:off x="2424223" y="4130904"/>
                <a:ext cx="896399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>
                    <a:solidFill>
                      <a:schemeClr val="tx1"/>
                    </a:solidFill>
                  </a:rPr>
                  <a:t>Add to Spec</a:t>
                </a:r>
              </a:p>
              <a:p>
                <a:r>
                  <a:rPr lang="en-US" sz="1100" dirty="0">
                    <a:solidFill>
                      <a:schemeClr val="tx1"/>
                    </a:solidFill>
                  </a:rPr>
                  <a:t>Framework?</a:t>
                </a:r>
              </a:p>
            </p:txBody>
          </p:sp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6B2BBE8F-5B38-41E5-9465-9C8CB5F84BD6}"/>
                  </a:ext>
                </a:extLst>
              </p:cNvPr>
              <p:cNvSpPr txBox="1"/>
              <p:nvPr/>
            </p:nvSpPr>
            <p:spPr>
              <a:xfrm>
                <a:off x="3199565" y="4553124"/>
                <a:ext cx="295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chemeClr val="tx1"/>
                    </a:solidFill>
                  </a:rPr>
                  <a:t>Y</a:t>
                </a:r>
              </a:p>
            </p:txBody>
          </p:sp>
          <p:cxnSp>
            <p:nvCxnSpPr>
              <p:cNvPr id="72" name="Straight Arrow Connector 71">
                <a:extLst>
                  <a:ext uri="{FF2B5EF4-FFF2-40B4-BE49-F238E27FC236}">
                    <a16:creationId xmlns:a16="http://schemas.microsoft.com/office/drawing/2014/main" id="{62CE6C6D-4630-4D00-822E-8E1004FA9496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5908709" y="3657600"/>
                <a:ext cx="0" cy="387838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stealth" w="med" len="lg"/>
              </a:ln>
              <a:effectLst/>
            </p:spPr>
          </p:cxnSp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6CE7EE1F-6B76-431C-A92A-5FC6A38F80F4}"/>
                  </a:ext>
                </a:extLst>
              </p:cNvPr>
              <p:cNvSpPr/>
              <p:nvPr/>
            </p:nvSpPr>
            <p:spPr bwMode="auto">
              <a:xfrm>
                <a:off x="5065399" y="1676400"/>
                <a:ext cx="1143000" cy="920052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40E872C9-7B23-4AC3-96D9-AC2D4F9B5516}"/>
                  </a:ext>
                </a:extLst>
              </p:cNvPr>
              <p:cNvSpPr/>
              <p:nvPr/>
            </p:nvSpPr>
            <p:spPr bwMode="auto">
              <a:xfrm>
                <a:off x="5217799" y="1828800"/>
                <a:ext cx="1143000" cy="920052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891E9F91-E773-4033-B1BF-746AC57CBACE}"/>
                  </a:ext>
                </a:extLst>
              </p:cNvPr>
              <p:cNvSpPr/>
              <p:nvPr/>
            </p:nvSpPr>
            <p:spPr bwMode="auto">
              <a:xfrm>
                <a:off x="5370199" y="1981200"/>
                <a:ext cx="1143000" cy="920052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Spec </a:t>
                </a:r>
              </a:p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Text Contribution</a:t>
                </a:r>
              </a:p>
            </p:txBody>
          </p:sp>
          <p:cxnSp>
            <p:nvCxnSpPr>
              <p:cNvPr id="76" name="Straight Arrow Connector 75">
                <a:extLst>
                  <a:ext uri="{FF2B5EF4-FFF2-40B4-BE49-F238E27FC236}">
                    <a16:creationId xmlns:a16="http://schemas.microsoft.com/office/drawing/2014/main" id="{C0B5D717-6CE6-4E42-8601-F0CBBABD4944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5908709" y="2897912"/>
                <a:ext cx="0" cy="332968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stealth" w="med" len="lg"/>
              </a:ln>
              <a:effectLst/>
            </p:spPr>
          </p:cxnSp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C079AB58-0B7A-4958-9D09-5E863238744F}"/>
                  </a:ext>
                </a:extLst>
              </p:cNvPr>
              <p:cNvSpPr txBox="1"/>
              <p:nvPr/>
            </p:nvSpPr>
            <p:spPr>
              <a:xfrm>
                <a:off x="4717341" y="3213407"/>
                <a:ext cx="790601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Adopt into</a:t>
                </a:r>
              </a:p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Draft?</a:t>
                </a:r>
              </a:p>
            </p:txBody>
          </p:sp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B1E10BD4-D38F-47B3-941B-9135A1B45369}"/>
                  </a:ext>
                </a:extLst>
              </p:cNvPr>
              <p:cNvSpPr txBox="1"/>
              <p:nvPr/>
            </p:nvSpPr>
            <p:spPr>
              <a:xfrm>
                <a:off x="5632516" y="3748939"/>
                <a:ext cx="295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chemeClr val="tx1"/>
                    </a:solidFill>
                  </a:rPr>
                  <a:t>Y</a:t>
                </a:r>
              </a:p>
            </p:txBody>
          </p:sp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6FFB6325-AB53-4F96-A9E7-DA941AC9858F}"/>
                  </a:ext>
                </a:extLst>
              </p:cNvPr>
              <p:cNvSpPr/>
              <p:nvPr/>
            </p:nvSpPr>
            <p:spPr bwMode="auto">
              <a:xfrm>
                <a:off x="5298655" y="4039839"/>
                <a:ext cx="1143000" cy="1046681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Detailed </a:t>
                </a:r>
              </a:p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Spec </a:t>
                </a:r>
              </a:p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text</a:t>
                </a:r>
              </a:p>
            </p:txBody>
          </p:sp>
          <p:cxnSp>
            <p:nvCxnSpPr>
              <p:cNvPr id="80" name="Straight Arrow Connector 79">
                <a:extLst>
                  <a:ext uri="{FF2B5EF4-FFF2-40B4-BE49-F238E27FC236}">
                    <a16:creationId xmlns:a16="http://schemas.microsoft.com/office/drawing/2014/main" id="{F2CE9996-E63B-4662-8AEE-54A635EE3DF1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6441655" y="4800600"/>
                <a:ext cx="400331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stealth" w="med" len="lg"/>
              </a:ln>
              <a:effectLst/>
            </p:spPr>
          </p:cxnSp>
          <p:sp>
            <p:nvSpPr>
              <p:cNvPr id="81" name="Flowchart: Decision 80">
                <a:extLst>
                  <a:ext uri="{FF2B5EF4-FFF2-40B4-BE49-F238E27FC236}">
                    <a16:creationId xmlns:a16="http://schemas.microsoft.com/office/drawing/2014/main" id="{CE90F879-66B2-4986-A08B-2DD7D13A62F8}"/>
                  </a:ext>
                </a:extLst>
              </p:cNvPr>
              <p:cNvSpPr/>
              <p:nvPr/>
            </p:nvSpPr>
            <p:spPr bwMode="auto">
              <a:xfrm>
                <a:off x="6781800" y="4572000"/>
                <a:ext cx="762000" cy="457200"/>
              </a:xfrm>
              <a:prstGeom prst="flowChartDecision">
                <a:avLst/>
              </a:prstGeom>
              <a:solidFill>
                <a:srgbClr val="FFFF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75%</a:t>
                </a:r>
              </a:p>
            </p:txBody>
          </p:sp>
          <p:cxnSp>
            <p:nvCxnSpPr>
              <p:cNvPr id="82" name="Straight Arrow Connector 81">
                <a:extLst>
                  <a:ext uri="{FF2B5EF4-FFF2-40B4-BE49-F238E27FC236}">
                    <a16:creationId xmlns:a16="http://schemas.microsoft.com/office/drawing/2014/main" id="{40EDF3A5-4A35-428A-BDC3-2C8F11B4669D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7533314" y="4800600"/>
                <a:ext cx="315286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stealth" w="med" len="lg"/>
              </a:ln>
              <a:effectLst/>
            </p:spPr>
          </p:cxnSp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ADD55A55-9BDA-44DE-B04A-D1DDEF3C45FA}"/>
                  </a:ext>
                </a:extLst>
              </p:cNvPr>
              <p:cNvSpPr txBox="1"/>
              <p:nvPr/>
            </p:nvSpPr>
            <p:spPr>
              <a:xfrm>
                <a:off x="7502313" y="4553125"/>
                <a:ext cx="295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chemeClr val="tx1"/>
                    </a:solidFill>
                  </a:rPr>
                  <a:t>Y</a:t>
                </a:r>
              </a:p>
            </p:txBody>
          </p:sp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FDD49326-FF54-45E2-B55D-9A3CC213C83E}"/>
                  </a:ext>
                </a:extLst>
              </p:cNvPr>
              <p:cNvSpPr/>
              <p:nvPr/>
            </p:nvSpPr>
            <p:spPr bwMode="auto">
              <a:xfrm>
                <a:off x="7848600" y="4476924"/>
                <a:ext cx="1143000" cy="609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TG or WG Letter Ballot</a:t>
                </a:r>
              </a:p>
            </p:txBody>
          </p:sp>
        </p:grp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0600B2CC-6BB6-4DE9-A21C-193A9D3501B5}"/>
                </a:ext>
              </a:extLst>
            </p:cNvPr>
            <p:cNvSpPr txBox="1"/>
            <p:nvPr/>
          </p:nvSpPr>
          <p:spPr>
            <a:xfrm>
              <a:off x="6260859" y="4255151"/>
              <a:ext cx="1301959" cy="6001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tx1"/>
                  </a:solidFill>
                </a:rPr>
                <a:t>Spec Addresses</a:t>
              </a:r>
            </a:p>
            <a:p>
              <a:r>
                <a:rPr lang="en-US" sz="1100" dirty="0">
                  <a:solidFill>
                    <a:schemeClr val="tx1"/>
                  </a:solidFill>
                </a:rPr>
                <a:t>Spec Framework</a:t>
              </a:r>
            </a:p>
            <a:p>
              <a:r>
                <a:rPr lang="en-US" sz="1100" dirty="0">
                  <a:solidFill>
                    <a:schemeClr val="tx1"/>
                  </a:solidFill>
                </a:rPr>
                <a:t>And Ready for LB?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64394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71AEC-0E0E-4FCD-B032-3072543B9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Documents: Status and Plan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A1E3D2-657B-4E80-9EA9-E7E5B80DA7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1600" dirty="0"/>
              <a:t>Specification Framework Document (</a:t>
            </a:r>
            <a:r>
              <a:rPr lang="en-US" sz="1600" dirty="0">
                <a:hlinkClick r:id="rId2"/>
              </a:rPr>
              <a:t>1262r21</a:t>
            </a:r>
            <a:r>
              <a:rPr lang="en-US" sz="1600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1" dirty="0"/>
              <a:t>Status:</a:t>
            </a:r>
            <a:r>
              <a:rPr lang="en-US" sz="1400" dirty="0"/>
              <a:t> Contains all technical concepts motioned to date (list of motions tracked by </a:t>
            </a:r>
            <a:r>
              <a:rPr lang="en-US" sz="1400" dirty="0">
                <a:hlinkClick r:id="rId3"/>
              </a:rPr>
              <a:t>1755r13</a:t>
            </a:r>
            <a:r>
              <a:rPr lang="en-US" sz="1400" dirty="0"/>
              <a:t>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Motions on concepts for Release 1 tagged with R1 &amp; motions on concepts for Release 2 tagged with R2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Several Motions do not have explicit tags (tagging (R1 vs. R2) is being addressed in </a:t>
            </a:r>
            <a:r>
              <a:rPr lang="en-US" sz="1200" dirty="0">
                <a:hlinkClick r:id="rId4"/>
              </a:rPr>
              <a:t>997r78</a:t>
            </a:r>
            <a:r>
              <a:rPr lang="en-US" sz="1200" dirty="0"/>
              <a:t>)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b="1" u="sng" dirty="0"/>
              <a:t>Plan:</a:t>
            </a:r>
            <a:r>
              <a:rPr lang="en-US" sz="1400" u="sng" dirty="0"/>
              <a:t> Continue tracking all technical concepts with respective tags.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Compendium of SPs and potential changes to the SFD (</a:t>
            </a:r>
            <a:r>
              <a:rPr lang="en-US" sz="1600" dirty="0">
                <a:hlinkClick r:id="rId5"/>
              </a:rPr>
              <a:t>566r99</a:t>
            </a:r>
            <a:r>
              <a:rPr lang="en-US" sz="1600" dirty="0"/>
              <a:t> </a:t>
            </a:r>
            <a:r>
              <a:rPr lang="en-US" sz="1600" b="0" dirty="0"/>
              <a:t>&amp;</a:t>
            </a:r>
            <a:r>
              <a:rPr lang="en-US" sz="1600" dirty="0"/>
              <a:t> </a:t>
            </a:r>
            <a:r>
              <a:rPr lang="en-US" sz="1600" dirty="0">
                <a:hlinkClick r:id="rId6"/>
              </a:rPr>
              <a:t>1935r4</a:t>
            </a:r>
            <a:r>
              <a:rPr lang="en-US" sz="1600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1" dirty="0"/>
              <a:t>Status: </a:t>
            </a:r>
            <a:r>
              <a:rPr lang="en-US" sz="1400" dirty="0"/>
              <a:t>Built on top of SFD and additionally contains all SPs that have </a:t>
            </a:r>
            <a:r>
              <a:rPr lang="en-US" sz="1400" dirty="0" err="1"/>
              <a:t>RXed</a:t>
            </a:r>
            <a:r>
              <a:rPr lang="en-US" sz="1400" dirty="0"/>
              <a:t> majority support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These SPs are then converted to motions in pre-designated Joint conf calls (see </a:t>
            </a:r>
            <a:r>
              <a:rPr lang="en-US" sz="1200" dirty="0">
                <a:hlinkClick r:id="rId7"/>
              </a:rPr>
              <a:t>guidelines</a:t>
            </a:r>
            <a:r>
              <a:rPr lang="en-US" sz="1200" dirty="0"/>
              <a:t>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SPs on concepts for R1 are tagged with R1 and SPs on concepts for R2 are tagged with R2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b="1" u="sng" dirty="0"/>
              <a:t>Plan:</a:t>
            </a:r>
            <a:r>
              <a:rPr lang="en-US" sz="1400" u="sng" dirty="0"/>
              <a:t> Continue tracking all technical concepts with respective tags.</a:t>
            </a:r>
          </a:p>
          <a:p>
            <a:pPr marL="400050">
              <a:buFont typeface="+mj-lt"/>
              <a:buAutoNum type="arabicPeriod"/>
            </a:pPr>
            <a:r>
              <a:rPr lang="en-US" sz="1600" dirty="0"/>
              <a:t>TGbe Spec text volunteers and status (</a:t>
            </a:r>
            <a:r>
              <a:rPr lang="en-US" sz="1600" dirty="0">
                <a:hlinkClick r:id="rId8"/>
              </a:rPr>
              <a:t>997r77</a:t>
            </a:r>
            <a:r>
              <a:rPr lang="en-US" sz="1600" dirty="0"/>
              <a:t>)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b="1" dirty="0"/>
              <a:t>Status:</a:t>
            </a:r>
            <a:r>
              <a:rPr lang="en-US" sz="1400" dirty="0"/>
              <a:t> Contains a table with the spec text volunteers, status updates, etc.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200" dirty="0"/>
              <a:t>Lists point of contacts (POCs) for each topic/subject, list of motions, R1/R2 classification, status, etc.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200" dirty="0"/>
              <a:t>Tracks proposed draft texts (PDTs) for populating the TGbe drafts</a:t>
            </a:r>
          </a:p>
          <a:p>
            <a:pPr marL="1657350" lvl="3">
              <a:buFont typeface="Arial" panose="020B0604020202020204" pitchFamily="34" charset="0"/>
              <a:buChar char="•"/>
            </a:pPr>
            <a:r>
              <a:rPr lang="en-US" sz="1000" dirty="0"/>
              <a:t>PDTs related to R1 topics have been included in TGbe D0.1 and expected to be included in subsequent drafts </a:t>
            </a:r>
          </a:p>
          <a:p>
            <a:pPr marL="1657350" lvl="3">
              <a:buFont typeface="Arial" panose="020B0604020202020204" pitchFamily="34" charset="0"/>
              <a:buChar char="•"/>
            </a:pPr>
            <a:r>
              <a:rPr lang="en-US" sz="1000" dirty="0"/>
              <a:t>No time is currently dedicated to PDTs for R2 features so they are on hold (see next slides)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b="1" u="sng" dirty="0"/>
              <a:t>Plan:</a:t>
            </a:r>
            <a:r>
              <a:rPr lang="en-US" sz="1400" u="sng" dirty="0"/>
              <a:t> Continue tracking all topics and status, with respective tags.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3BCDC4-3CA8-428D-8823-6D183657FBE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11FDC1-06E1-40E7-A30C-4396B48F898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F4F6A1-D044-45C3-8F8F-864D017C095C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Alfred Asterjadhi, et. al.</a:t>
            </a:r>
          </a:p>
        </p:txBody>
      </p:sp>
    </p:spTree>
    <p:extLst>
      <p:ext uri="{BB962C8B-B14F-4D97-AF65-F5344CB8AC3E}">
        <p14:creationId xmlns:p14="http://schemas.microsoft.com/office/powerpoint/2010/main" val="3146603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92FF2-695A-48A4-BED9-8F6938695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Documents: Status and Plan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ABE2C-F925-4939-82C6-4400195A1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B050"/>
                </a:solidFill>
              </a:rPr>
              <a:t>Towards TGbe D1.0 (next major milestone)–May 2021 [see Timeline]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Motion for creating TGbe D0.3 scheduled during Joint call of Jan. 14, 2021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B050"/>
                </a:solidFill>
              </a:rPr>
              <a:t>Undergo a 14-day WG comment collection on TGbe D0.3 (start Jan. 20, 2021)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Comments to target issues with the draft (except for TBDs), i.e., no new feature requests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B050"/>
                </a:solidFill>
              </a:rPr>
              <a:t>Comment discussion &amp; assignment scheduled during Joint call of February 10, 2021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Comment resolution is expected to end with the delivery of TGbe D1.0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100" dirty="0"/>
              <a:t>Unresolved/unexamined comments will be automatically rejected after May 13 2021 and can be submitted again later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There shall be no motions to add to TGbe SFD for R1 after D0.3 is released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100" dirty="0"/>
              <a:t>I.e., work only on proposed draft spec texts (PDTs) for R1 concepts after D0.3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B050"/>
                </a:solidFill>
              </a:rPr>
              <a:t>Complete all TBDs that are present in the TGbe draft (usual process, PDTs, etc.)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B050"/>
                </a:solidFill>
              </a:rPr>
              <a:t>Plan is to have a TGbe D1.0 which does not have any TBDs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D1.0: Approve coexistence assurance document (</a:t>
            </a:r>
            <a:r>
              <a:rPr lang="en-US" sz="1400" dirty="0">
                <a:solidFill>
                  <a:srgbClr val="FF0000"/>
                </a:solidFill>
              </a:rPr>
              <a:t>Sigurd</a:t>
            </a:r>
            <a:r>
              <a:rPr lang="en-US" sz="140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B050"/>
                </a:solidFill>
              </a:rPr>
              <a:t>Planned Motion Text for TGbe D1.0 (note that it will not be a letter ballot motion)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B050"/>
                </a:solidFill>
              </a:rPr>
              <a:t>Understanding that development of features for P802.11be is ongoing, are the features defined in P802.11be D1.0 complete?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F47B29-BA76-4157-8D5B-27EB574C57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84F12B-AD59-4C29-8882-272F2AD8AF0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F492AE-232D-42C3-88EE-94028E974FAF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Alfred Asterjadhi, et.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6591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92FF2-695A-48A4-BED9-8F6938695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Documents: Status and Plan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ABE2C-F925-4939-82C6-4400195A13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Towards TGbe D2.0–March 2022 as in the approved TGbe Timeline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B050"/>
                </a:solidFill>
              </a:rPr>
              <a:t>Undergo a WG comment collection on D1.0 (so far everything pertinent to R1)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30-day comment collection and subsequent comment resolution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Discuss contributions and PDTs for R2 (expect to start around Oct–Nov 2021)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PDTs may be kept in a compendium of PDTs (will not be part of D2.0, see next)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200" dirty="0"/>
              <a:t>POCs and TTTs responsible to stabilize their respective subclauses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Guidelines/prioritization for discussing these documents are TBD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~5-6 months timeframe for working on these docs prior to next phase (see next)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B050"/>
                </a:solidFill>
              </a:rPr>
              <a:t>Motion for TGbe D2.0 (note that it will not be a letter ballot motion)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B050"/>
                </a:solidFill>
              </a:rPr>
              <a:t>Understanding that development of features for P802.11be is ongoing, are the features defined in P802.11be D2.0 complete?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F47B29-BA76-4157-8D5B-27EB574C57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84F12B-AD59-4C29-8882-272F2AD8AF0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F492AE-232D-42C3-88EE-94028E974FAF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Alfred Asterjadhi, et.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1946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E097E-98A4-47A6-AB00-D62AB4544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Documents: Status and Plan (4)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728BC7-C8A3-4D2A-BD74-F9EE1537B2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IEEE802.11be Drafts (pertinent to Release 2 as well)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Towards D3.0–Nov 2022 as in the approved TGbe Timeline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WG comment collection on D2.0 followed by comment resolution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400" dirty="0"/>
              <a:t>Targeting R1 topics since there are no R2 features yet on this draft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400" dirty="0"/>
              <a:t>Possible to submit comments that pertain to R2 features (PDTs and such)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sz="1400" dirty="0"/>
              <a:t>Contents from PDTs on R2 features start to be added in this round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Comment resolution is expected to last 8 months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400" dirty="0"/>
              <a:t>Expect R1 features to be stable by now (WG CC &amp; comment resolution)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400" dirty="0"/>
              <a:t>Expect R2 features and maintained in compendium of PDTs document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Draft 3.0 is expected to contain both R1 and R2 features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B050"/>
                </a:solidFill>
              </a:rPr>
              <a:t>Motion for D3.0 (note that this will be a letter ballot motion)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B050"/>
                </a:solidFill>
              </a:rPr>
              <a:t>Instruct the editor to generate TGbe Draft 3.0, and approve a 30 day Working Group Technical Letter Ballot asking the question “Should TGbe Draft 3.0 be forwarded to Sponsor Ballot?”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8FA5B5-662C-4D3D-8B78-31F7FAA1FE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F80B9C-1D67-4BC6-AEC2-F0E09F2C6D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97D065-06F8-4616-9585-D4C0BF83CD38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Alfred Asterjadhi, et.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032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E097E-98A4-47A6-AB00-D62AB4544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Documents: Status and Plan (5)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728BC7-C8A3-4D2A-BD74-F9EE1537B2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Towards D4.0, May 2023 (see approved TGbe Timeline)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Following the usual process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8FA5B5-662C-4D3D-8B78-31F7FAA1FE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F80B9C-1D67-4BC6-AEC2-F0E09F2C6D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97D065-06F8-4616-9585-D4C0BF83CD38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Alfred Asterjadhi, et.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8011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35009</TotalTime>
  <Words>2256</Words>
  <Application>Microsoft Office PowerPoint</Application>
  <PresentationFormat>On-screen Show (4:3)</PresentationFormat>
  <Paragraphs>281</Paragraphs>
  <Slides>15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Times New Roman</vt:lpstr>
      <vt:lpstr>Office Theme</vt:lpstr>
      <vt:lpstr>Document</vt:lpstr>
      <vt:lpstr>Release Guidelines: An Overview</vt:lpstr>
      <vt:lpstr>Introduction</vt:lpstr>
      <vt:lpstr>Projected TGbe Timeline</vt:lpstr>
      <vt:lpstr>802.11be Selection Procedure Flow Chart</vt:lpstr>
      <vt:lpstr>TGbe Documents: Status and Plan (1)</vt:lpstr>
      <vt:lpstr>TGbe Documents: Status and Plan (2)</vt:lpstr>
      <vt:lpstr>TGbe Documents: Status and Plan (3)</vt:lpstr>
      <vt:lpstr>TGbe Documents: Status and Plan (4)</vt:lpstr>
      <vt:lpstr>TGbe Documents: Status and Plan (5)</vt:lpstr>
      <vt:lpstr>802.11be Selection Procedure Flow Chart</vt:lpstr>
      <vt:lpstr>LB vs WG CC Motion</vt:lpstr>
      <vt:lpstr>WG LB vs. WG CC: Considerations</vt:lpstr>
      <vt:lpstr>Why using TGbe D1.0 versions</vt:lpstr>
      <vt:lpstr>Moving Forward</vt:lpstr>
      <vt:lpstr>Amended TGbe Timeline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683</cp:revision>
  <cp:lastPrinted>1601-01-01T00:00:00Z</cp:lastPrinted>
  <dcterms:created xsi:type="dcterms:W3CDTF">2017-01-26T15:28:16Z</dcterms:created>
  <dcterms:modified xsi:type="dcterms:W3CDTF">2021-03-12T17:25:35Z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</Properties>
</file>